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5"/>
  </p:handoutMasterIdLst>
  <p:sldIdLst>
    <p:sldId id="264" r:id="rId2"/>
    <p:sldId id="265" r:id="rId3"/>
  </p:sldIdLst>
  <p:sldSz cx="22098000" cy="11049000"/>
  <p:notesSz cx="9928225" cy="14357350"/>
  <p:defaultTextStyle>
    <a:defPPr>
      <a:defRPr lang="zh-CN"/>
    </a:defPPr>
    <a:lvl1pPr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6564">
          <p15:clr>
            <a:srgbClr val="A4A3A4"/>
          </p15:clr>
        </p15:guide>
        <p15:guide id="2" orient="horz" pos="4024">
          <p15:clr>
            <a:srgbClr val="A4A3A4"/>
          </p15:clr>
        </p15:guide>
        <p15:guide id="3" orient="horz" pos="532">
          <p15:clr>
            <a:srgbClr val="A4A3A4"/>
          </p15:clr>
        </p15:guide>
        <p15:guide id="4" orient="horz" pos="2346">
          <p15:clr>
            <a:srgbClr val="A4A3A4"/>
          </p15:clr>
        </p15:guide>
        <p15:guide id="5" orient="horz" pos="3707">
          <p15:clr>
            <a:srgbClr val="A4A3A4"/>
          </p15:clr>
        </p15:guide>
        <p15:guide id="6" pos="13628">
          <p15:clr>
            <a:srgbClr val="A4A3A4"/>
          </p15:clr>
        </p15:guide>
        <p15:guide id="7" pos="428">
          <p15:clr>
            <a:srgbClr val="A4A3A4"/>
          </p15:clr>
        </p15:guide>
        <p15:guide id="8" pos="5735">
          <p15:clr>
            <a:srgbClr val="A4A3A4"/>
          </p15:clr>
        </p15:guide>
        <p15:guide id="9" pos="113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4E30"/>
    <a:srgbClr val="FD8617"/>
    <a:srgbClr val="FEFFF1"/>
    <a:srgbClr val="0045D0"/>
    <a:srgbClr val="FFFFFF"/>
    <a:srgbClr val="FFFFCC"/>
    <a:srgbClr val="FC7302"/>
    <a:srgbClr val="FFF5EB"/>
    <a:srgbClr val="E9FFE9"/>
    <a:srgbClr val="BFF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0" autoAdjust="0"/>
    <p:restoredTop sz="91814" autoAdjust="0"/>
  </p:normalViewPr>
  <p:slideViewPr>
    <p:cSldViewPr showGuides="1">
      <p:cViewPr>
        <p:scale>
          <a:sx n="150" d="100"/>
          <a:sy n="150" d="100"/>
        </p:scale>
        <p:origin x="-11382" y="-6396"/>
      </p:cViewPr>
      <p:guideLst>
        <p:guide orient="horz" pos="6564"/>
        <p:guide orient="horz" pos="4024"/>
        <p:guide orient="horz" pos="532"/>
        <p:guide orient="horz" pos="2346"/>
        <p:guide orient="horz" pos="3707"/>
        <p:guide pos="13628"/>
        <p:guide pos="428"/>
        <p:guide pos="5735"/>
        <p:guide pos="1136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2"/>
            <a:ext cx="4302813" cy="719218"/>
          </a:xfrm>
          <a:prstGeom prst="rect">
            <a:avLst/>
          </a:prstGeom>
          <a:noFill/>
          <a:ln w="9525">
            <a:noFill/>
            <a:miter lim="800000"/>
          </a:ln>
          <a:effectLst/>
        </p:spPr>
        <p:txBody>
          <a:bodyPr vert="horz" wrap="square" lIns="138397" tIns="69195" rIns="138397" bIns="69195" numCol="1" anchor="t" anchorCtr="0" compatLnSpc="1"/>
          <a:lstStyle>
            <a:lvl1pPr defTabSz="1383030" eaLnBrk="1" hangingPunct="1">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3" name="Rectangle 3"/>
          <p:cNvSpPr>
            <a:spLocks noGrp="1" noChangeArrowheads="1"/>
          </p:cNvSpPr>
          <p:nvPr>
            <p:ph type="dt" sz="quarter" idx="1"/>
          </p:nvPr>
        </p:nvSpPr>
        <p:spPr bwMode="auto">
          <a:xfrm>
            <a:off x="5625413" y="2"/>
            <a:ext cx="4302813" cy="719218"/>
          </a:xfrm>
          <a:prstGeom prst="rect">
            <a:avLst/>
          </a:prstGeom>
          <a:noFill/>
          <a:ln w="9525">
            <a:noFill/>
            <a:miter lim="800000"/>
          </a:ln>
          <a:effectLst/>
        </p:spPr>
        <p:txBody>
          <a:bodyPr vert="horz" wrap="square" lIns="138397" tIns="69195" rIns="138397" bIns="69195" numCol="1" anchor="t" anchorCtr="0" compatLnSpc="1"/>
          <a:lstStyle>
            <a:lvl1pPr algn="r" defTabSz="1383030" eaLnBrk="1" hangingPunct="1">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4" name="Rectangle 4"/>
          <p:cNvSpPr>
            <a:spLocks noGrp="1" noChangeArrowheads="1"/>
          </p:cNvSpPr>
          <p:nvPr>
            <p:ph type="ftr" sz="quarter" idx="2"/>
          </p:nvPr>
        </p:nvSpPr>
        <p:spPr bwMode="auto">
          <a:xfrm>
            <a:off x="0" y="13638134"/>
            <a:ext cx="4302813" cy="719218"/>
          </a:xfrm>
          <a:prstGeom prst="rect">
            <a:avLst/>
          </a:prstGeom>
          <a:noFill/>
          <a:ln w="9525">
            <a:noFill/>
            <a:miter lim="800000"/>
          </a:ln>
          <a:effectLst/>
        </p:spPr>
        <p:txBody>
          <a:bodyPr vert="horz" wrap="square" lIns="138397" tIns="69195" rIns="138397" bIns="69195" numCol="1" anchor="b" anchorCtr="0" compatLnSpc="1"/>
          <a:lstStyle>
            <a:lvl1pPr defTabSz="1383030" eaLnBrk="1" hangingPunct="1">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5" name="Rectangle 5"/>
          <p:cNvSpPr>
            <a:spLocks noGrp="1" noChangeArrowheads="1"/>
          </p:cNvSpPr>
          <p:nvPr>
            <p:ph type="sldNum" sz="quarter" idx="3"/>
          </p:nvPr>
        </p:nvSpPr>
        <p:spPr bwMode="auto">
          <a:xfrm>
            <a:off x="5625413" y="13638134"/>
            <a:ext cx="4302813" cy="719218"/>
          </a:xfrm>
          <a:prstGeom prst="rect">
            <a:avLst/>
          </a:prstGeom>
          <a:noFill/>
          <a:ln w="9525">
            <a:noFill/>
            <a:miter lim="800000"/>
          </a:ln>
          <a:effectLst/>
        </p:spPr>
        <p:txBody>
          <a:bodyPr vert="horz" wrap="square" lIns="138397" tIns="69195" rIns="138397" bIns="69195" numCol="1" anchor="b" anchorCtr="0" compatLnSpc="1"/>
          <a:lstStyle>
            <a:lvl1pPr algn="r" defTabSz="1379220" eaLnBrk="1" hangingPunct="1">
              <a:defRPr sz="1700"/>
            </a:lvl1pPr>
          </a:lstStyle>
          <a:p>
            <a:pPr>
              <a:defRPr/>
            </a:pPr>
            <a:fld id="{11BE7483-F4AB-4B06-81F2-209D9DDA798E}" type="slidenum">
              <a:rPr lang="en-US" altLang="zh-CN"/>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2"/>
            <a:ext cx="4302813" cy="717630"/>
          </a:xfrm>
          <a:prstGeom prst="rect">
            <a:avLst/>
          </a:prstGeom>
        </p:spPr>
        <p:txBody>
          <a:bodyPr vert="horz" lIns="91356" tIns="45681" rIns="91356" bIns="45681" rtlCol="0"/>
          <a:lstStyle>
            <a:lvl1pPr algn="l" eaLnBrk="1" hangingPunct="1">
              <a:defRPr sz="1200">
                <a:latin typeface="Times New Roman" panose="02020603050405020304" pitchFamily="18"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5623824" y="2"/>
            <a:ext cx="4302813" cy="717630"/>
          </a:xfrm>
          <a:prstGeom prst="rect">
            <a:avLst/>
          </a:prstGeom>
        </p:spPr>
        <p:txBody>
          <a:bodyPr vert="horz" lIns="91356" tIns="45681" rIns="91356" bIns="45681" rtlCol="0"/>
          <a:lstStyle>
            <a:lvl1pPr algn="r" eaLnBrk="1" hangingPunct="1">
              <a:defRPr sz="1200">
                <a:latin typeface="Times New Roman" panose="02020603050405020304" pitchFamily="18" charset="0"/>
                <a:ea typeface="宋体" panose="02010600030101010101" pitchFamily="2" charset="-122"/>
              </a:defRPr>
            </a:lvl1pPr>
          </a:lstStyle>
          <a:p>
            <a:pPr>
              <a:defRPr/>
            </a:pPr>
            <a:fld id="{F0C19AF0-6654-4C25-9EA2-7069DD598804}" type="datetimeFigureOut">
              <a:rPr lang="zh-CN" altLang="en-US"/>
              <a:pPr>
                <a:defRPr/>
              </a:pPr>
              <a:t>2021/7/12</a:t>
            </a:fld>
            <a:endParaRPr lang="zh-CN" altLang="en-US"/>
          </a:p>
        </p:txBody>
      </p:sp>
      <p:sp>
        <p:nvSpPr>
          <p:cNvPr id="4" name="幻灯片图像占位符 3"/>
          <p:cNvSpPr>
            <a:spLocks noGrp="1" noRot="1" noChangeAspect="1"/>
          </p:cNvSpPr>
          <p:nvPr>
            <p:ph type="sldImg" idx="2"/>
          </p:nvPr>
        </p:nvSpPr>
        <p:spPr>
          <a:xfrm>
            <a:off x="-415925" y="1079500"/>
            <a:ext cx="10760075" cy="5380038"/>
          </a:xfrm>
          <a:prstGeom prst="rect">
            <a:avLst/>
          </a:prstGeom>
          <a:noFill/>
          <a:ln w="12700">
            <a:solidFill>
              <a:prstClr val="black"/>
            </a:solidFill>
          </a:ln>
        </p:spPr>
        <p:txBody>
          <a:bodyPr vert="horz" lIns="91356" tIns="45681" rIns="91356" bIns="45681" rtlCol="0" anchor="ctr"/>
          <a:lstStyle/>
          <a:p>
            <a:pPr lvl="0"/>
            <a:endParaRPr lang="zh-CN" altLang="en-US" noProof="0"/>
          </a:p>
        </p:txBody>
      </p:sp>
      <p:sp>
        <p:nvSpPr>
          <p:cNvPr id="5" name="备注占位符 4"/>
          <p:cNvSpPr>
            <a:spLocks noGrp="1"/>
          </p:cNvSpPr>
          <p:nvPr>
            <p:ph type="body" sz="quarter" idx="3"/>
          </p:nvPr>
        </p:nvSpPr>
        <p:spPr>
          <a:xfrm>
            <a:off x="993936" y="6820656"/>
            <a:ext cx="7940357" cy="6458664"/>
          </a:xfrm>
          <a:prstGeom prst="rect">
            <a:avLst/>
          </a:prstGeom>
        </p:spPr>
        <p:txBody>
          <a:bodyPr vert="horz" lIns="91356" tIns="45681" rIns="91356" bIns="45681"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13636545"/>
            <a:ext cx="4302813" cy="717630"/>
          </a:xfrm>
          <a:prstGeom prst="rect">
            <a:avLst/>
          </a:prstGeom>
        </p:spPr>
        <p:txBody>
          <a:bodyPr vert="horz" lIns="91356" tIns="45681" rIns="91356" bIns="45681" rtlCol="0" anchor="b"/>
          <a:lstStyle>
            <a:lvl1pPr algn="l" eaLnBrk="1" hangingPunct="1">
              <a:defRPr sz="1200">
                <a:latin typeface="Times New Roman" panose="02020603050405020304" pitchFamily="18"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5623824" y="13636545"/>
            <a:ext cx="4302813" cy="717630"/>
          </a:xfrm>
          <a:prstGeom prst="rect">
            <a:avLst/>
          </a:prstGeom>
        </p:spPr>
        <p:txBody>
          <a:bodyPr vert="horz" wrap="square" lIns="91356" tIns="45681" rIns="91356" bIns="45681" numCol="1" anchor="b" anchorCtr="0" compatLnSpc="1"/>
          <a:lstStyle>
            <a:lvl1pPr algn="r" eaLnBrk="1" hangingPunct="1">
              <a:defRPr sz="1200"/>
            </a:lvl1pPr>
          </a:lstStyle>
          <a:p>
            <a:pPr>
              <a:defRPr/>
            </a:pPr>
            <a:fld id="{7BFE3D0B-688F-492B-AC85-9669BA4ED57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BFE3D0B-688F-492B-AC85-9669BA4ED574}" type="slidenum">
              <a:rPr lang="zh-CN" altLang="en-US" smtClean="0"/>
              <a:pPr>
                <a:defRPr/>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500">
                <a:solidFill>
                  <a:schemeClr val="tx1"/>
                </a:solidFill>
                <a:latin typeface="Times New Roman" panose="02020603050405020304" pitchFamily="18" charset="0"/>
                <a:ea typeface="宋体" panose="02010600030101010101" pitchFamily="2" charset="-122"/>
              </a:defRPr>
            </a:lvl1pPr>
            <a:lvl2pPr marL="742950" indent="-285750">
              <a:defRPr kumimoji="1" sz="1500">
                <a:solidFill>
                  <a:schemeClr val="tx1"/>
                </a:solidFill>
                <a:latin typeface="Times New Roman" panose="02020603050405020304" pitchFamily="18" charset="0"/>
                <a:ea typeface="宋体" panose="02010600030101010101" pitchFamily="2" charset="-122"/>
              </a:defRPr>
            </a:lvl2pPr>
            <a:lvl3pPr marL="1143000" indent="-228600">
              <a:defRPr kumimoji="1" sz="1500">
                <a:solidFill>
                  <a:schemeClr val="tx1"/>
                </a:solidFill>
                <a:latin typeface="Times New Roman" panose="02020603050405020304" pitchFamily="18" charset="0"/>
                <a:ea typeface="宋体" panose="02010600030101010101" pitchFamily="2" charset="-122"/>
              </a:defRPr>
            </a:lvl3pPr>
            <a:lvl4pPr marL="1599565" indent="-228600">
              <a:defRPr kumimoji="1" sz="1500">
                <a:solidFill>
                  <a:schemeClr val="tx1"/>
                </a:solidFill>
                <a:latin typeface="Times New Roman" panose="02020603050405020304" pitchFamily="18" charset="0"/>
                <a:ea typeface="宋体" panose="02010600030101010101" pitchFamily="2" charset="-122"/>
              </a:defRPr>
            </a:lvl4pPr>
            <a:lvl5pPr marL="2056765" indent="-228600">
              <a:defRPr kumimoji="1" sz="1500">
                <a:solidFill>
                  <a:schemeClr val="tx1"/>
                </a:solidFill>
                <a:latin typeface="Times New Roman" panose="02020603050405020304" pitchFamily="18" charset="0"/>
                <a:ea typeface="宋体" panose="02010600030101010101" pitchFamily="2" charset="-122"/>
              </a:defRPr>
            </a:lvl5pPr>
            <a:lvl6pPr marL="25139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6pPr>
            <a:lvl7pPr marL="29711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7pPr>
            <a:lvl8pPr marL="34283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8pPr>
            <a:lvl9pPr marL="3885565" indent="-228600" eaLnBrk="0" fontAlgn="base" hangingPunct="0">
              <a:spcBef>
                <a:spcPct val="0"/>
              </a:spcBef>
              <a:spcAft>
                <a:spcPct val="0"/>
              </a:spcAft>
              <a:defRPr kumimoji="1" sz="1500">
                <a:solidFill>
                  <a:schemeClr val="tx1"/>
                </a:solidFill>
                <a:latin typeface="Times New Roman" panose="02020603050405020304" pitchFamily="18" charset="0"/>
                <a:ea typeface="宋体" panose="02010600030101010101" pitchFamily="2" charset="-122"/>
              </a:defRPr>
            </a:lvl9pPr>
          </a:lstStyle>
          <a:p>
            <a:fld id="{2FB89C3D-7FE4-44E3-BDFD-8CBD2754A826}" type="slidenum">
              <a:rPr lang="zh-CN" altLang="en-US" sz="1200"/>
              <a:pPr/>
              <a:t>2</a:t>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57350" y="3432175"/>
            <a:ext cx="18783300" cy="2368550"/>
          </a:xfrm>
        </p:spPr>
        <p:txBody>
          <a:bodyPr/>
          <a:lstStyle/>
          <a:p>
            <a:r>
              <a:rPr lang="zh-CN" altLang="en-US"/>
              <a:t>单击此处编辑母版标题样式</a:t>
            </a:r>
          </a:p>
        </p:txBody>
      </p:sp>
      <p:sp>
        <p:nvSpPr>
          <p:cNvPr id="3" name="副标题 2"/>
          <p:cNvSpPr>
            <a:spLocks noGrp="1"/>
          </p:cNvSpPr>
          <p:nvPr>
            <p:ph type="subTitle" idx="1"/>
          </p:nvPr>
        </p:nvSpPr>
        <p:spPr>
          <a:xfrm>
            <a:off x="3314700" y="6261100"/>
            <a:ext cx="15468600" cy="28241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E8A13F9-0098-4F19-91EB-DA385DC27F47}"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1F4A5AAE-3D9B-401C-995A-C87EED07CE95}"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5744825" y="982663"/>
            <a:ext cx="4695825" cy="8839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657350" y="982663"/>
            <a:ext cx="13935075" cy="8839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462CF83-62A1-4B5C-A1EC-4AD7A7A110CE}"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B292803-4840-49FD-923E-BAEC61401941}"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746250" y="7099300"/>
            <a:ext cx="18783300" cy="219551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1746250" y="4683125"/>
            <a:ext cx="18783300" cy="2416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D5DC8B4-03A7-4240-8B0C-EE1DF6BA64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657350" y="3192463"/>
            <a:ext cx="9315450" cy="662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11125200" y="3192463"/>
            <a:ext cx="9315450" cy="662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7FB8A030-5FC6-47AD-A6E3-2DE26453B3F0}"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04900" y="442913"/>
            <a:ext cx="19888200" cy="1841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1104900" y="2473325"/>
            <a:ext cx="9763125" cy="10302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104900" y="3503613"/>
            <a:ext cx="9763125" cy="6365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11225213" y="2473325"/>
            <a:ext cx="9767887" cy="10302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11225213" y="3503613"/>
            <a:ext cx="9767887" cy="6365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BB6F5D3F-0754-48E5-9F44-6E01420A3709}"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055F1033-6022-4124-9FF3-0FC30707D529}"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CF5959DC-2CE8-403F-937E-9322F493F8FD}"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04900" y="439738"/>
            <a:ext cx="7270750" cy="18716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8639175" y="439738"/>
            <a:ext cx="12353925" cy="94297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04900" y="2311400"/>
            <a:ext cx="7270750" cy="75580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A8B2977-B4C2-4AD6-AAB1-D8836BFCA800}"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330700" y="7734300"/>
            <a:ext cx="13258800" cy="912813"/>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4330700" y="987425"/>
            <a:ext cx="13258800" cy="6629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4330700" y="8647113"/>
            <a:ext cx="13258800" cy="12969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FA943084-DA5F-4FA5-9C71-7D90680B46E6}"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57350" y="982663"/>
            <a:ext cx="187833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9409" tIns="94704" rIns="189409" bIns="94704"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1657350" y="3192463"/>
            <a:ext cx="187833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9409" tIns="94704" rIns="189409" bIns="94704"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1657350" y="10066338"/>
            <a:ext cx="4603750" cy="736600"/>
          </a:xfrm>
          <a:prstGeom prst="rect">
            <a:avLst/>
          </a:prstGeom>
          <a:noFill/>
          <a:ln w="9525">
            <a:noFill/>
            <a:miter lim="800000"/>
          </a:ln>
          <a:effectLst/>
        </p:spPr>
        <p:txBody>
          <a:bodyPr vert="horz" wrap="square" lIns="189409" tIns="94704" rIns="189409" bIns="94704" numCol="1" anchor="t" anchorCtr="0" compatLnSpc="1"/>
          <a:lstStyle>
            <a:lvl1pPr eaLnBrk="1" hangingPunct="1">
              <a:defRPr sz="2900">
                <a:latin typeface="Times New Roman" panose="02020603050405020304" pitchFamily="18"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7550150" y="10066338"/>
            <a:ext cx="6997700" cy="736600"/>
          </a:xfrm>
          <a:prstGeom prst="rect">
            <a:avLst/>
          </a:prstGeom>
          <a:noFill/>
          <a:ln w="9525">
            <a:noFill/>
            <a:miter lim="800000"/>
          </a:ln>
          <a:effectLst/>
        </p:spPr>
        <p:txBody>
          <a:bodyPr vert="horz" wrap="square" lIns="189409" tIns="94704" rIns="189409" bIns="94704" numCol="1" anchor="t" anchorCtr="0" compatLnSpc="1"/>
          <a:lstStyle>
            <a:lvl1pPr algn="ctr" eaLnBrk="1" hangingPunct="1">
              <a:defRPr sz="2900">
                <a:latin typeface="Times New Roman" panose="02020603050405020304" pitchFamily="18"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15836900" y="10066338"/>
            <a:ext cx="4603750" cy="736600"/>
          </a:xfrm>
          <a:prstGeom prst="rect">
            <a:avLst/>
          </a:prstGeom>
          <a:noFill/>
          <a:ln w="9525">
            <a:noFill/>
            <a:miter lim="800000"/>
          </a:ln>
          <a:effectLst/>
        </p:spPr>
        <p:txBody>
          <a:bodyPr vert="horz" wrap="square" lIns="189409" tIns="94704" rIns="189409" bIns="94704" numCol="1" anchor="t" anchorCtr="0" compatLnSpc="1"/>
          <a:lstStyle>
            <a:lvl1pPr algn="r" eaLnBrk="1" hangingPunct="1">
              <a:defRPr sz="2900"/>
            </a:lvl1pPr>
          </a:lstStyle>
          <a:p>
            <a:pPr>
              <a:defRPr/>
            </a:pPr>
            <a:fld id="{D5CCA903-3CE3-48F0-AACD-1891D82C2A0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894205" rtl="0" eaLnBrk="0" fontAlgn="base" hangingPunct="0">
        <a:spcBef>
          <a:spcPct val="0"/>
        </a:spcBef>
        <a:spcAft>
          <a:spcPct val="0"/>
        </a:spcAft>
        <a:defRPr kumimoji="1" sz="9100">
          <a:solidFill>
            <a:schemeClr val="tx2"/>
          </a:solidFill>
          <a:latin typeface="+mj-lt"/>
          <a:ea typeface="+mj-ea"/>
          <a:cs typeface="+mj-cs"/>
        </a:defRPr>
      </a:lvl1pPr>
      <a:lvl2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2pPr>
      <a:lvl3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3pPr>
      <a:lvl4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4pPr>
      <a:lvl5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5pPr>
      <a:lvl6pPr marL="4572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6pPr>
      <a:lvl7pPr marL="9144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7pPr>
      <a:lvl8pPr marL="13716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8pPr>
      <a:lvl9pPr marL="18288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9pPr>
    </p:titleStyle>
    <p:bodyStyle>
      <a:lvl1pPr marL="709930" indent="-709930" algn="l" defTabSz="1894205" rtl="0" eaLnBrk="0" fontAlgn="base" hangingPunct="0">
        <a:spcBef>
          <a:spcPct val="20000"/>
        </a:spcBef>
        <a:spcAft>
          <a:spcPct val="0"/>
        </a:spcAft>
        <a:buChar char="•"/>
        <a:defRPr kumimoji="1" sz="6600">
          <a:solidFill>
            <a:schemeClr val="tx1"/>
          </a:solidFill>
          <a:latin typeface="+mn-lt"/>
          <a:ea typeface="+mn-ea"/>
          <a:cs typeface="+mn-cs"/>
        </a:defRPr>
      </a:lvl1pPr>
      <a:lvl2pPr marL="1538605" indent="-590550" algn="l" defTabSz="1894205" rtl="0" eaLnBrk="0" fontAlgn="base" hangingPunct="0">
        <a:spcBef>
          <a:spcPct val="20000"/>
        </a:spcBef>
        <a:spcAft>
          <a:spcPct val="0"/>
        </a:spcAft>
        <a:buChar char="–"/>
        <a:defRPr kumimoji="1" sz="5800">
          <a:solidFill>
            <a:schemeClr val="tx1"/>
          </a:solidFill>
          <a:latin typeface="+mn-lt"/>
          <a:ea typeface="+mn-ea"/>
        </a:defRPr>
      </a:lvl2pPr>
      <a:lvl3pPr marL="2367280" indent="-473075" algn="l" defTabSz="1894205" rtl="0" eaLnBrk="0" fontAlgn="base" hangingPunct="0">
        <a:spcBef>
          <a:spcPct val="20000"/>
        </a:spcBef>
        <a:spcAft>
          <a:spcPct val="0"/>
        </a:spcAft>
        <a:buChar char="•"/>
        <a:defRPr kumimoji="1" sz="5000">
          <a:solidFill>
            <a:schemeClr val="tx1"/>
          </a:solidFill>
          <a:latin typeface="+mn-lt"/>
          <a:ea typeface="+mn-ea"/>
        </a:defRPr>
      </a:lvl3pPr>
      <a:lvl4pPr marL="3314700" indent="-473075" algn="l" defTabSz="1894205" rtl="0" eaLnBrk="0" fontAlgn="base" hangingPunct="0">
        <a:spcBef>
          <a:spcPct val="20000"/>
        </a:spcBef>
        <a:spcAft>
          <a:spcPct val="0"/>
        </a:spcAft>
        <a:buChar char="–"/>
        <a:defRPr kumimoji="1" sz="4100">
          <a:solidFill>
            <a:schemeClr val="tx1"/>
          </a:solidFill>
          <a:latin typeface="+mn-lt"/>
          <a:ea typeface="+mn-ea"/>
        </a:defRPr>
      </a:lvl4pPr>
      <a:lvl5pPr marL="4262755" indent="-474980" algn="l" defTabSz="1894205" rtl="0" eaLnBrk="0" fontAlgn="base" hangingPunct="0">
        <a:spcBef>
          <a:spcPct val="20000"/>
        </a:spcBef>
        <a:spcAft>
          <a:spcPct val="0"/>
        </a:spcAft>
        <a:buChar char="»"/>
        <a:defRPr kumimoji="1" sz="4100">
          <a:solidFill>
            <a:schemeClr val="tx1"/>
          </a:solidFill>
          <a:latin typeface="+mn-lt"/>
          <a:ea typeface="+mn-ea"/>
        </a:defRPr>
      </a:lvl5pPr>
      <a:lvl6pPr marL="4719955" indent="-474980" algn="l" defTabSz="1894205" rtl="0" fontAlgn="base">
        <a:spcBef>
          <a:spcPct val="20000"/>
        </a:spcBef>
        <a:spcAft>
          <a:spcPct val="0"/>
        </a:spcAft>
        <a:buChar char="»"/>
        <a:defRPr kumimoji="1" sz="4100">
          <a:solidFill>
            <a:schemeClr val="tx1"/>
          </a:solidFill>
          <a:latin typeface="+mn-lt"/>
          <a:ea typeface="+mn-ea"/>
        </a:defRPr>
      </a:lvl6pPr>
      <a:lvl7pPr marL="5177155" indent="-474980" algn="l" defTabSz="1894205" rtl="0" fontAlgn="base">
        <a:spcBef>
          <a:spcPct val="20000"/>
        </a:spcBef>
        <a:spcAft>
          <a:spcPct val="0"/>
        </a:spcAft>
        <a:buChar char="»"/>
        <a:defRPr kumimoji="1" sz="4100">
          <a:solidFill>
            <a:schemeClr val="tx1"/>
          </a:solidFill>
          <a:latin typeface="+mn-lt"/>
          <a:ea typeface="+mn-ea"/>
        </a:defRPr>
      </a:lvl7pPr>
      <a:lvl8pPr marL="5634355" indent="-474980" algn="l" defTabSz="1894205" rtl="0" fontAlgn="base">
        <a:spcBef>
          <a:spcPct val="20000"/>
        </a:spcBef>
        <a:spcAft>
          <a:spcPct val="0"/>
        </a:spcAft>
        <a:buChar char="»"/>
        <a:defRPr kumimoji="1" sz="4100">
          <a:solidFill>
            <a:schemeClr val="tx1"/>
          </a:solidFill>
          <a:latin typeface="+mn-lt"/>
          <a:ea typeface="+mn-ea"/>
        </a:defRPr>
      </a:lvl8pPr>
      <a:lvl9pPr marL="6091555" indent="-474980" algn="l" defTabSz="1894205" rtl="0" fontAlgn="base">
        <a:spcBef>
          <a:spcPct val="20000"/>
        </a:spcBef>
        <a:spcAft>
          <a:spcPct val="0"/>
        </a:spcAft>
        <a:buChar char="»"/>
        <a:defRPr kumimoji="1" sz="41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4.99\单页宣传资料\1 母版\控详\封面\7建邺区.jpg"/>
          <p:cNvPicPr>
            <a:picLocks noChangeAspect="1" noChangeArrowheads="1"/>
          </p:cNvPicPr>
          <p:nvPr/>
        </p:nvPicPr>
        <p:blipFill>
          <a:blip r:embed="rId3">
            <a:extLst>
              <a:ext uri="{28A0092B-C50C-407E-A947-70E740481C1C}">
                <a14:useLocalDpi xmlns:a14="http://schemas.microsoft.com/office/drawing/2010/main" val="0"/>
              </a:ext>
            </a:extLst>
          </a:blip>
          <a:srcRect l="858" r="743" b="2180"/>
          <a:stretch>
            <a:fillRect/>
          </a:stretch>
        </p:blipFill>
        <p:spPr bwMode="auto">
          <a:xfrm>
            <a:off x="0" y="-47625"/>
            <a:ext cx="22098000" cy="1109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0"/>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11141124" y="6792986"/>
            <a:ext cx="5524500" cy="4276130"/>
          </a:xfrm>
          <a:prstGeom prst="rect">
            <a:avLst/>
          </a:prstGeom>
          <a:noFill/>
          <a:ln>
            <a:noFill/>
          </a:ln>
          <a:effectLst/>
        </p:spPr>
      </p:pic>
      <p:sp>
        <p:nvSpPr>
          <p:cNvPr id="4100" name="Text Box 6"/>
          <p:cNvSpPr txBox="1">
            <a:spLocks noChangeArrowheads="1"/>
          </p:cNvSpPr>
          <p:nvPr/>
        </p:nvSpPr>
        <p:spPr bwMode="auto">
          <a:xfrm>
            <a:off x="11141075" y="9502775"/>
            <a:ext cx="55245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dirty="0">
                <a:latin typeface="黑体" panose="02010609060101010101" pitchFamily="49" charset="-122"/>
                <a:ea typeface="黑体" panose="02010609060101010101" pitchFamily="49" charset="-122"/>
              </a:rPr>
              <a:t>南京市规划和自然资源局</a:t>
            </a:r>
            <a:endParaRPr lang="en-US" altLang="zh-CN" dirty="0">
              <a:latin typeface="黑体" panose="02010609060101010101" pitchFamily="49" charset="-122"/>
              <a:ea typeface="黑体" panose="02010609060101010101" pitchFamily="49" charset="-122"/>
            </a:endParaRPr>
          </a:p>
          <a:p>
            <a:pPr algn="ctr" eaLnBrk="1" hangingPunct="1">
              <a:spcBef>
                <a:spcPct val="50000"/>
              </a:spcBef>
            </a:pPr>
            <a:r>
              <a:rPr lang="zh-CN" altLang="en-US" dirty="0">
                <a:latin typeface="黑体" panose="02010609060101010101" pitchFamily="49" charset="-122"/>
                <a:ea typeface="黑体" panose="02010609060101010101" pitchFamily="49" charset="-122"/>
              </a:rPr>
              <a:t>二</a:t>
            </a:r>
            <a:r>
              <a:rPr lang="en-US" altLang="zh-CN" dirty="0">
                <a:latin typeface="黑体" panose="02010609060101010101" pitchFamily="49" charset="-122"/>
                <a:ea typeface="黑体" panose="02010609060101010101" pitchFamily="49" charset="-122"/>
              </a:rPr>
              <a:t>O</a:t>
            </a:r>
            <a:r>
              <a:rPr lang="zh-CN" altLang="en-US" dirty="0">
                <a:latin typeface="黑体" panose="02010609060101010101" pitchFamily="49" charset="-122"/>
                <a:ea typeface="黑体" panose="02010609060101010101" pitchFamily="49" charset="-122"/>
              </a:rPr>
              <a:t>二一年七月</a:t>
            </a:r>
          </a:p>
        </p:txBody>
      </p:sp>
      <p:sp>
        <p:nvSpPr>
          <p:cNvPr id="4" name="Text Box 12"/>
          <p:cNvSpPr txBox="1">
            <a:spLocks noChangeArrowheads="1"/>
          </p:cNvSpPr>
          <p:nvPr/>
        </p:nvSpPr>
        <p:spPr bwMode="auto">
          <a:xfrm>
            <a:off x="12294813" y="2307440"/>
            <a:ext cx="4352987" cy="896399"/>
          </a:xfrm>
          <a:prstGeom prst="rect">
            <a:avLst/>
          </a:prstGeom>
          <a:noFill/>
          <a:ln>
            <a:noFill/>
          </a:ln>
        </p:spPr>
        <p:txBody>
          <a:bodyPr wrap="square">
            <a:spAutoFit/>
          </a:bodyPr>
          <a:lstStyle>
            <a:lvl1pPr eaLnBrk="0" hangingPunct="0">
              <a:defRPr kumimoji="1" sz="1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1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1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1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r" eaLnBrk="1" hangingPunct="1">
              <a:lnSpc>
                <a:spcPct val="150000"/>
              </a:lnSpc>
              <a:spcBef>
                <a:spcPct val="50000"/>
              </a:spcBef>
              <a:defRPr/>
            </a:pPr>
            <a:r>
              <a:rPr lang="en-US" altLang="zh-CN" sz="1600" b="1" dirty="0">
                <a:solidFill>
                  <a:schemeClr val="bg1"/>
                </a:solidFill>
                <a:latin typeface="+mn-ea"/>
                <a:ea typeface="+mn-ea"/>
              </a:rPr>
              <a:t>《</a:t>
            </a:r>
            <a:r>
              <a:rPr lang="zh-CN" altLang="en-US" sz="1600" b="1" dirty="0">
                <a:solidFill>
                  <a:schemeClr val="bg1"/>
                </a:solidFill>
                <a:latin typeface="+mn-ea"/>
                <a:ea typeface="+mn-ea"/>
              </a:rPr>
              <a:t>燕子矶新城区（</a:t>
            </a:r>
            <a:r>
              <a:rPr lang="en-US" altLang="zh-CN" sz="1600" b="1" dirty="0">
                <a:solidFill>
                  <a:schemeClr val="bg1"/>
                </a:solidFill>
                <a:latin typeface="+mn-ea"/>
                <a:ea typeface="+mn-ea"/>
              </a:rPr>
              <a:t>MCb020</a:t>
            </a:r>
            <a:r>
              <a:rPr lang="zh-CN" altLang="en-US" sz="1600" b="1" dirty="0">
                <a:solidFill>
                  <a:schemeClr val="bg1"/>
                </a:solidFill>
                <a:latin typeface="+mn-ea"/>
                <a:ea typeface="+mn-ea"/>
              </a:rPr>
              <a:t>）控制性详细规划</a:t>
            </a:r>
            <a:r>
              <a:rPr lang="en-US" altLang="zh-CN" sz="1600" b="1" dirty="0">
                <a:solidFill>
                  <a:schemeClr val="bg1"/>
                </a:solidFill>
                <a:latin typeface="+mn-ea"/>
                <a:ea typeface="+mn-ea"/>
              </a:rPr>
              <a:t>》</a:t>
            </a:r>
          </a:p>
          <a:p>
            <a:pPr algn="r" eaLnBrk="1" hangingPunct="1">
              <a:lnSpc>
                <a:spcPct val="150000"/>
              </a:lnSpc>
              <a:spcBef>
                <a:spcPct val="50000"/>
              </a:spcBef>
              <a:defRPr/>
            </a:pPr>
            <a:r>
              <a:rPr lang="en-US" altLang="zh-CN" sz="1600" b="1" dirty="0">
                <a:solidFill>
                  <a:schemeClr val="bg1"/>
                </a:solidFill>
                <a:latin typeface="+mn-ea"/>
                <a:ea typeface="+mn-ea"/>
              </a:rPr>
              <a:t>MCb020-04</a:t>
            </a:r>
            <a:r>
              <a:rPr lang="zh-CN" altLang="en-US" sz="1600" b="1" dirty="0">
                <a:solidFill>
                  <a:schemeClr val="bg1"/>
                </a:solidFill>
                <a:latin typeface="+mn-ea"/>
                <a:ea typeface="+mn-ea"/>
              </a:rPr>
              <a:t>规划管理单元图则修改</a:t>
            </a:r>
          </a:p>
        </p:txBody>
      </p:sp>
      <p:sp>
        <p:nvSpPr>
          <p:cNvPr id="5" name="Rectangle 9"/>
          <p:cNvSpPr>
            <a:spLocks noChangeArrowheads="1"/>
          </p:cNvSpPr>
          <p:nvPr/>
        </p:nvSpPr>
        <p:spPr bwMode="auto">
          <a:xfrm>
            <a:off x="17549812" y="523875"/>
            <a:ext cx="3929135" cy="3567130"/>
          </a:xfrm>
          <a:prstGeom prst="rect">
            <a:avLst/>
          </a:prstGeom>
          <a:noFill/>
          <a:ln>
            <a:noFill/>
          </a:ln>
        </p:spPr>
        <p:txBody>
          <a:bodyPr wrap="square" lIns="0" tIns="0" rIns="0" bIns="0">
            <a:spAutoFit/>
          </a:bodyPr>
          <a:lstStyle/>
          <a:p>
            <a:pPr indent="304800" algn="just" eaLnBrk="1" hangingPunct="1">
              <a:lnSpc>
                <a:spcPct val="140000"/>
              </a:lnSpc>
              <a:defRPr/>
            </a:pPr>
            <a:endParaRPr lang="en-US" altLang="zh-CN" dirty="0">
              <a:latin typeface="黑体" panose="02010609060101010101" pitchFamily="49" charset="-122"/>
              <a:ea typeface="黑体" panose="02010609060101010101" pitchFamily="49" charset="-122"/>
            </a:endParaRPr>
          </a:p>
          <a:p>
            <a:pPr indent="304800" algn="just" eaLnBrk="1" hangingPunct="1">
              <a:lnSpc>
                <a:spcPct val="140000"/>
              </a:lnSpc>
              <a:defRPr/>
            </a:pPr>
            <a:r>
              <a:rPr lang="zh-CN" altLang="en-US" dirty="0">
                <a:latin typeface="黑体" panose="02010609060101010101" pitchFamily="49" charset="-122"/>
                <a:ea typeface="黑体" panose="02010609060101010101" pitchFamily="49" charset="-122"/>
              </a:rPr>
              <a:t>前言</a:t>
            </a:r>
          </a:p>
          <a:p>
            <a:pPr indent="304800" algn="just" eaLnBrk="1" hangingPunct="1">
              <a:lnSpc>
                <a:spcPct val="140000"/>
              </a:lnSpc>
              <a:defRPr/>
            </a:pPr>
            <a:endParaRPr lang="zh-CN" altLang="en-US" sz="900" dirty="0">
              <a:latin typeface="+mj-ea"/>
              <a:ea typeface="+mj-ea"/>
            </a:endParaRPr>
          </a:p>
          <a:p>
            <a:pPr indent="323850" eaLnBrk="1" hangingPunct="1">
              <a:lnSpc>
                <a:spcPct val="250000"/>
              </a:lnSpc>
              <a:defRPr/>
            </a:pPr>
            <a:r>
              <a:rPr lang="zh-CN" altLang="en-US" sz="900" dirty="0"/>
              <a:t>为推动燕子矶新城滨江商务区建设，加快区域城市形象与空间品质整体</a:t>
            </a:r>
            <a:r>
              <a:rPr lang="zh-CN" altLang="en-US" sz="900" dirty="0" smtClean="0"/>
              <a:t>提升，南京市</a:t>
            </a:r>
            <a:r>
              <a:rPr lang="zh-CN" altLang="en-US" sz="900" dirty="0"/>
              <a:t>规划和自然资源局会同南京市江南小化工集中整治工作现场指挥部组织开展了</a:t>
            </a:r>
            <a:r>
              <a:rPr lang="en-US" altLang="zh-CN" sz="900" dirty="0"/>
              <a:t>《</a:t>
            </a:r>
            <a:r>
              <a:rPr lang="zh-CN" altLang="en-US" sz="900" dirty="0"/>
              <a:t>燕子矶新城区（</a:t>
            </a:r>
            <a:r>
              <a:rPr lang="en-US" altLang="zh-CN" sz="900" dirty="0"/>
              <a:t>MCb020</a:t>
            </a:r>
            <a:r>
              <a:rPr lang="zh-CN" altLang="en-US" sz="900" dirty="0"/>
              <a:t>）控制性详细规划</a:t>
            </a:r>
            <a:r>
              <a:rPr lang="en-US" altLang="zh-CN" sz="900" dirty="0"/>
              <a:t>》MCb020-04</a:t>
            </a:r>
            <a:r>
              <a:rPr lang="zh-CN" altLang="en-US" sz="900" dirty="0"/>
              <a:t>规划管理单元图则修改工作。在对地块建筑高度、日照以及功能业态等深入分析的基础上，优化了地块控制指标，形成了本次图则修改</a:t>
            </a:r>
            <a:r>
              <a:rPr lang="zh-CN" altLang="en-US" sz="900" dirty="0" smtClean="0"/>
              <a:t>成果。</a:t>
            </a:r>
            <a:endParaRPr lang="en-US" altLang="zh-CN" sz="900" dirty="0"/>
          </a:p>
          <a:p>
            <a:pPr indent="323850" eaLnBrk="1" hangingPunct="1">
              <a:lnSpc>
                <a:spcPct val="250000"/>
              </a:lnSpc>
              <a:defRPr/>
            </a:pPr>
            <a:r>
              <a:rPr lang="zh-CN" altLang="en-US" sz="900" dirty="0">
                <a:latin typeface="宋体" panose="02010600030101010101" pitchFamily="2" charset="-122"/>
                <a:ea typeface="宋体" panose="02010600030101010101" pitchFamily="2" charset="-122"/>
              </a:rPr>
              <a:t>根据</a:t>
            </a:r>
            <a:r>
              <a:rPr lang="en-US" altLang="zh-CN" sz="900" dirty="0">
                <a:latin typeface="宋体" panose="02010600030101010101" pitchFamily="2" charset="-122"/>
                <a:ea typeface="宋体" panose="02010600030101010101" pitchFamily="2" charset="-122"/>
              </a:rPr>
              <a:t>《</a:t>
            </a:r>
            <a:r>
              <a:rPr lang="zh-CN" altLang="en-US" sz="900" dirty="0">
                <a:latin typeface="宋体" panose="02010600030101010101" pitchFamily="2" charset="-122"/>
                <a:ea typeface="宋体" panose="02010600030101010101" pitchFamily="2" charset="-122"/>
              </a:rPr>
              <a:t>中华人民共和国城乡规划法</a:t>
            </a:r>
            <a:r>
              <a:rPr lang="en-US" altLang="zh-CN" sz="900" dirty="0">
                <a:latin typeface="宋体" panose="02010600030101010101" pitchFamily="2" charset="-122"/>
                <a:ea typeface="宋体" panose="02010600030101010101" pitchFamily="2" charset="-122"/>
              </a:rPr>
              <a:t>》</a:t>
            </a:r>
            <a:r>
              <a:rPr lang="zh-CN" altLang="en-US" sz="900" dirty="0">
                <a:latin typeface="宋体" panose="02010600030101010101" pitchFamily="2" charset="-122"/>
                <a:ea typeface="宋体" panose="02010600030101010101" pitchFamily="2" charset="-122"/>
              </a:rPr>
              <a:t>，现将经市政府批复的</a:t>
            </a:r>
            <a:r>
              <a:rPr lang="en-US" altLang="zh-CN" sz="900" dirty="0"/>
              <a:t>《</a:t>
            </a:r>
            <a:r>
              <a:rPr lang="zh-CN" altLang="en-US" sz="900" dirty="0"/>
              <a:t>燕子矶新城区（</a:t>
            </a:r>
            <a:r>
              <a:rPr lang="en-US" altLang="zh-CN" sz="900" dirty="0"/>
              <a:t>MCb020</a:t>
            </a:r>
            <a:r>
              <a:rPr lang="zh-CN" altLang="en-US" sz="900" dirty="0"/>
              <a:t>）控制性详细规划</a:t>
            </a:r>
            <a:r>
              <a:rPr lang="en-US" altLang="zh-CN" sz="900" dirty="0"/>
              <a:t>》MCb020-04</a:t>
            </a:r>
            <a:r>
              <a:rPr lang="zh-CN" altLang="en-US" sz="900" dirty="0"/>
              <a:t>规划管理单元图则</a:t>
            </a:r>
            <a:r>
              <a:rPr lang="zh-CN" altLang="en-US" sz="900" dirty="0">
                <a:latin typeface="宋体" panose="02010600030101010101" pitchFamily="2" charset="-122"/>
              </a:rPr>
              <a:t>修改</a:t>
            </a:r>
            <a:r>
              <a:rPr lang="zh-CN" altLang="en-US" sz="900" dirty="0">
                <a:latin typeface="宋体" panose="02010600030101010101" pitchFamily="2" charset="-122"/>
                <a:ea typeface="宋体" panose="02010600030101010101" pitchFamily="2" charset="-122"/>
              </a:rPr>
              <a:t>成果向社会予以公布。</a:t>
            </a:r>
          </a:p>
        </p:txBody>
      </p:sp>
      <p:sp>
        <p:nvSpPr>
          <p:cNvPr id="4103" name="Rectangle 61"/>
          <p:cNvSpPr>
            <a:spLocks noChangeArrowheads="1"/>
          </p:cNvSpPr>
          <p:nvPr/>
        </p:nvSpPr>
        <p:spPr bwMode="auto">
          <a:xfrm>
            <a:off x="17549813" y="6908800"/>
            <a:ext cx="3571875" cy="373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eaLnBrk="1" hangingPunct="1">
              <a:lnSpc>
                <a:spcPct val="250000"/>
              </a:lnSpc>
            </a:pPr>
            <a:r>
              <a:rPr lang="zh-CN" altLang="en-US" dirty="0">
                <a:latin typeface="黑体" panose="02010609060101010101" pitchFamily="49" charset="-122"/>
                <a:ea typeface="黑体" panose="02010609060101010101" pitchFamily="49" charset="-122"/>
              </a:rPr>
              <a:t>说明</a:t>
            </a:r>
            <a:endParaRPr lang="en-US" altLang="zh-CN" sz="900" dirty="0">
              <a:latin typeface="宋体" panose="02010600030101010101" pitchFamily="2" charset="-122"/>
            </a:endParaRPr>
          </a:p>
          <a:p>
            <a:pPr eaLnBrk="1" hangingPunct="1">
              <a:lnSpc>
                <a:spcPct val="250000"/>
              </a:lnSpc>
            </a:pPr>
            <a:r>
              <a:rPr lang="en-US" altLang="zh-CN" sz="900" dirty="0">
                <a:latin typeface="宋体" panose="02010600030101010101" pitchFamily="2" charset="-122"/>
              </a:rPr>
              <a:t>1</a:t>
            </a:r>
            <a:r>
              <a:rPr lang="zh-CN" altLang="en-US" sz="900" dirty="0">
                <a:latin typeface="宋体" panose="02010600030101010101" pitchFamily="2" charset="-122"/>
              </a:rPr>
              <a:t>、本材料是为方便公众了解城市规划而制作的参考性文件。</a:t>
            </a:r>
          </a:p>
          <a:p>
            <a:pPr eaLnBrk="1" hangingPunct="1">
              <a:lnSpc>
                <a:spcPct val="250000"/>
              </a:lnSpc>
            </a:pPr>
            <a:r>
              <a:rPr lang="en-US" altLang="zh-CN" sz="900" dirty="0">
                <a:latin typeface="宋体" panose="02010600030101010101" pitchFamily="2" charset="-122"/>
              </a:rPr>
              <a:t>2</a:t>
            </a:r>
            <a:r>
              <a:rPr lang="zh-CN" altLang="en-US" sz="900" dirty="0">
                <a:latin typeface="宋体" panose="02010600030101010101" pitchFamily="2" charset="-122"/>
              </a:rPr>
              <a:t>、本规划是城市发展的控制与引导性文件，不代表具体的项目实施计划和实施方案。一旦有建设行为，应依据批准的具体项目建设方案实施。</a:t>
            </a:r>
          </a:p>
          <a:p>
            <a:pPr eaLnBrk="1" hangingPunct="1">
              <a:lnSpc>
                <a:spcPct val="250000"/>
              </a:lnSpc>
            </a:pPr>
            <a:r>
              <a:rPr lang="en-US" altLang="zh-CN" sz="900" dirty="0">
                <a:latin typeface="宋体" panose="02010600030101010101" pitchFamily="2" charset="-122"/>
              </a:rPr>
              <a:t>3</a:t>
            </a:r>
            <a:r>
              <a:rPr lang="zh-CN" altLang="en-US" sz="900" dirty="0">
                <a:latin typeface="宋体" panose="02010600030101010101" pitchFamily="2" charset="-122"/>
              </a:rPr>
              <a:t>、城市规划是不断优化更新的过程，规划内容以南京市规划和自然资源局存档备查的最新版本为准，同一地区同内容深度规划若有更新，南京市规划和自然资源局将即时在官网上公布，本材料自动作废。</a:t>
            </a:r>
          </a:p>
          <a:p>
            <a:pPr eaLnBrk="1" hangingPunct="1">
              <a:lnSpc>
                <a:spcPct val="250000"/>
              </a:lnSpc>
            </a:pPr>
            <a:r>
              <a:rPr lang="en-US" altLang="zh-CN" sz="900" dirty="0">
                <a:latin typeface="宋体" panose="02010600030101010101" pitchFamily="2" charset="-122"/>
              </a:rPr>
              <a:t>4</a:t>
            </a:r>
            <a:r>
              <a:rPr lang="zh-CN" altLang="en-US" sz="900" dirty="0">
                <a:latin typeface="宋体" panose="02010600030101010101" pitchFamily="2" charset="-122"/>
              </a:rPr>
              <a:t>、本材料版权及解释权归南京市规划和自然资源局所有，未取得版权人的书面授权，谢绝改变、分发、发布或使用本材料图文资料。</a:t>
            </a:r>
            <a:endParaRPr lang="en-US" altLang="zh-CN" sz="900" dirty="0">
              <a:latin typeface="宋体" panose="02010600030101010101" pitchFamily="2" charset="-122"/>
            </a:endParaRPr>
          </a:p>
          <a:p>
            <a:pPr eaLnBrk="1" hangingPunct="1">
              <a:lnSpc>
                <a:spcPct val="150000"/>
              </a:lnSpc>
            </a:pPr>
            <a:endParaRPr lang="zh-CN" altLang="en-US" sz="1000" dirty="0">
              <a:latin typeface="华文细黑" panose="02010600040101010101" pitchFamily="2" charset="-122"/>
              <a:ea typeface="华文细黑" panose="02010600040101010101" pitchFamily="2" charset="-122"/>
            </a:endParaRPr>
          </a:p>
          <a:p>
            <a:pPr algn="just" eaLnBrk="1" hangingPunct="1">
              <a:lnSpc>
                <a:spcPct val="150000"/>
              </a:lnSpc>
            </a:pPr>
            <a:endParaRPr lang="zh-CN" altLang="en-US" sz="1000" dirty="0">
              <a:latin typeface="宋体" panose="02010600030101010101" pitchFamily="2" charset="-122"/>
            </a:endParaRPr>
          </a:p>
        </p:txBody>
      </p:sp>
      <p:sp>
        <p:nvSpPr>
          <p:cNvPr id="4104" name="TextBox 2"/>
          <p:cNvSpPr txBox="1">
            <a:spLocks noChangeArrowheads="1"/>
          </p:cNvSpPr>
          <p:nvPr/>
        </p:nvSpPr>
        <p:spPr bwMode="auto">
          <a:xfrm>
            <a:off x="6656388" y="10539413"/>
            <a:ext cx="1584325" cy="246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r>
              <a:rPr lang="en-US" altLang="zh-CN" sz="1000" dirty="0">
                <a:latin typeface="Arial Unicode MS" panose="020B0604020202020204" pitchFamily="34" charset="-122"/>
                <a:ea typeface="Arial Unicode MS" panose="020B0604020202020204" pitchFamily="34" charset="-122"/>
                <a:cs typeface="Arial Unicode MS" panose="020B0604020202020204" pitchFamily="34" charset="-122"/>
              </a:rPr>
              <a:t>85896072</a:t>
            </a:r>
            <a:endPar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 name="TextBox 2"/>
          <p:cNvSpPr txBox="1">
            <a:spLocks noChangeArrowheads="1"/>
          </p:cNvSpPr>
          <p:nvPr/>
        </p:nvSpPr>
        <p:spPr bwMode="auto">
          <a:xfrm>
            <a:off x="6656512" y="10318998"/>
            <a:ext cx="1584325" cy="246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r>
              <a:rPr lang="en-US" altLang="zh-CN" sz="1000" dirty="0">
                <a:latin typeface="Arial Unicode MS" panose="020B0604020202020204" pitchFamily="34" charset="-122"/>
                <a:ea typeface="Arial Unicode MS" panose="020B0604020202020204" pitchFamily="34" charset="-122"/>
                <a:cs typeface="Arial Unicode MS" panose="020B0604020202020204" pitchFamily="34" charset="-122"/>
              </a:rPr>
              <a:t>ghj.nanjing.gov.cn2</a:t>
            </a:r>
            <a:endParaRPr lang="zh-CN" altLang="en-US" sz="10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矩形 2"/>
          <p:cNvSpPr/>
          <p:nvPr/>
        </p:nvSpPr>
        <p:spPr bwMode="auto">
          <a:xfrm>
            <a:off x="5864424" y="9762465"/>
            <a:ext cx="2736527" cy="1035198"/>
          </a:xfrm>
          <a:prstGeom prst="rect">
            <a:avLst/>
          </a:prstGeom>
          <a:solidFill>
            <a:srgbClr val="FEFF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1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6" name="文本框 5"/>
          <p:cNvSpPr txBox="1"/>
          <p:nvPr/>
        </p:nvSpPr>
        <p:spPr>
          <a:xfrm>
            <a:off x="6012503" y="9785826"/>
            <a:ext cx="2912977" cy="1015663"/>
          </a:xfrm>
          <a:prstGeom prst="rect">
            <a:avLst/>
          </a:prstGeom>
          <a:noFill/>
        </p:spPr>
        <p:txBody>
          <a:bodyPr wrap="none" rtlCol="0">
            <a:spAutoFit/>
          </a:bodyPr>
          <a:lstStyle/>
          <a:p>
            <a:pPr>
              <a:lnSpc>
                <a:spcPct val="150000"/>
              </a:lnSpc>
            </a:pPr>
            <a:r>
              <a:rPr lang="zh-CN" altLang="en-US" sz="1000" dirty="0">
                <a:latin typeface="微软雅黑" panose="020B0503020204020204" pitchFamily="34" charset="-122"/>
                <a:ea typeface="微软雅黑" panose="020B0503020204020204" pitchFamily="34" charset="-122"/>
              </a:rPr>
              <a:t>地       址：南京市栖霞区仙林街道文枢东路</a:t>
            </a:r>
            <a:r>
              <a:rPr lang="en-US" altLang="zh-CN" sz="1000" dirty="0">
                <a:latin typeface="微软雅黑" panose="020B0503020204020204" pitchFamily="34" charset="-122"/>
                <a:ea typeface="微软雅黑" panose="020B0503020204020204" pitchFamily="34" charset="-122"/>
              </a:rPr>
              <a:t>10</a:t>
            </a:r>
            <a:r>
              <a:rPr lang="zh-CN" altLang="en-US" sz="1000" dirty="0">
                <a:latin typeface="微软雅黑" panose="020B0503020204020204" pitchFamily="34" charset="-122"/>
                <a:ea typeface="微软雅黑" panose="020B0503020204020204" pitchFamily="34" charset="-122"/>
              </a:rPr>
              <a:t>号</a:t>
            </a:r>
            <a:endParaRPr lang="en-US" altLang="zh-CN" sz="1000" dirty="0">
              <a:latin typeface="微软雅黑" panose="020B0503020204020204" pitchFamily="34" charset="-122"/>
              <a:ea typeface="微软雅黑" panose="020B0503020204020204" pitchFamily="34" charset="-122"/>
            </a:endParaRPr>
          </a:p>
          <a:p>
            <a:pPr>
              <a:lnSpc>
                <a:spcPct val="150000"/>
              </a:lnSpc>
            </a:pPr>
            <a:r>
              <a:rPr lang="zh-CN" altLang="en-US" sz="1000" dirty="0">
                <a:latin typeface="微软雅黑" panose="020B0503020204020204" pitchFamily="34" charset="-122"/>
                <a:ea typeface="微软雅黑" panose="020B0503020204020204" pitchFamily="34" charset="-122"/>
              </a:rPr>
              <a:t>邮       编：</a:t>
            </a:r>
            <a:r>
              <a:rPr lang="en-US" altLang="zh-CN" sz="1000" dirty="0">
                <a:latin typeface="微软雅黑" panose="020B0503020204020204" pitchFamily="34" charset="-122"/>
                <a:ea typeface="微软雅黑" panose="020B0503020204020204" pitchFamily="34" charset="-122"/>
              </a:rPr>
              <a:t>210000</a:t>
            </a:r>
          </a:p>
          <a:p>
            <a:pPr>
              <a:lnSpc>
                <a:spcPct val="150000"/>
              </a:lnSpc>
            </a:pPr>
            <a:r>
              <a:rPr lang="zh-CN" altLang="en-US" sz="1000" dirty="0">
                <a:latin typeface="微软雅黑" panose="020B0503020204020204" pitchFamily="34" charset="-122"/>
                <a:ea typeface="微软雅黑" panose="020B0503020204020204" pitchFamily="34" charset="-122"/>
              </a:rPr>
              <a:t>网       址：</a:t>
            </a:r>
            <a:r>
              <a:rPr lang="en-US" altLang="zh-CN" sz="1000" dirty="0">
                <a:latin typeface="微软雅黑" panose="020B0503020204020204" pitchFamily="34" charset="-122"/>
                <a:ea typeface="微软雅黑" panose="020B0503020204020204" pitchFamily="34" charset="-122"/>
              </a:rPr>
              <a:t>http://ghj.nanjing.gov.cn/</a:t>
            </a:r>
          </a:p>
          <a:p>
            <a:pPr>
              <a:lnSpc>
                <a:spcPct val="150000"/>
              </a:lnSpc>
            </a:pPr>
            <a:r>
              <a:rPr lang="zh-CN" altLang="en-US" sz="1000" dirty="0">
                <a:latin typeface="微软雅黑" panose="020B0503020204020204" pitchFamily="34" charset="-122"/>
                <a:ea typeface="微软雅黑" panose="020B0503020204020204" pitchFamily="34" charset="-122"/>
              </a:rPr>
              <a:t>咨询电话：</a:t>
            </a:r>
            <a:r>
              <a:rPr lang="en-US" altLang="zh-CN" sz="1000" dirty="0">
                <a:latin typeface="微软雅黑" panose="020B0503020204020204" pitchFamily="34" charset="-122"/>
                <a:ea typeface="微软雅黑" panose="020B0503020204020204" pitchFamily="34" charset="-122"/>
              </a:rPr>
              <a:t>025-85896072</a:t>
            </a:r>
            <a:endParaRPr lang="zh-CN" altLang="en-US" sz="1000" dirty="0">
              <a:latin typeface="微软雅黑" panose="020B0503020204020204" pitchFamily="34" charset="-122"/>
              <a:ea typeface="微软雅黑" panose="020B0503020204020204" pitchFamily="34" charset="-122"/>
            </a:endParaRPr>
          </a:p>
        </p:txBody>
      </p:sp>
      <p:sp>
        <p:nvSpPr>
          <p:cNvPr id="7" name="矩形 6"/>
          <p:cNvSpPr/>
          <p:nvPr/>
        </p:nvSpPr>
        <p:spPr bwMode="auto">
          <a:xfrm>
            <a:off x="7232687" y="3220244"/>
            <a:ext cx="2016113" cy="2088232"/>
          </a:xfrm>
          <a:prstGeom prst="rect">
            <a:avLst/>
          </a:prstGeom>
          <a:solidFill>
            <a:srgbClr val="FEFF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1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Text Box 176"/>
          <p:cNvSpPr txBox="1">
            <a:spLocks noChangeArrowheads="1"/>
          </p:cNvSpPr>
          <p:nvPr/>
        </p:nvSpPr>
        <p:spPr bwMode="auto">
          <a:xfrm>
            <a:off x="20864163" y="18372"/>
            <a:ext cx="1222375" cy="900236"/>
          </a:xfrm>
          <a:prstGeom prst="rect">
            <a:avLst/>
          </a:prstGeom>
          <a:noFill/>
          <a:ln w="9525">
            <a:noFill/>
            <a:miter lim="800000"/>
          </a:ln>
        </p:spPr>
        <p:txBody>
          <a:bodyPr lIns="91431" tIns="45715" rIns="91431" bIns="45715">
            <a:spAutoFit/>
          </a:bodyPr>
          <a:lstStyle/>
          <a:p>
            <a:pPr algn="ctr" eaLnBrk="1" hangingPunct="1">
              <a:spcBef>
                <a:spcPts val="0"/>
              </a:spcBef>
              <a:defRPr/>
            </a:pPr>
            <a:r>
              <a:rPr lang="en-US" altLang="zh-CN" sz="700" b="1" dirty="0">
                <a:solidFill>
                  <a:schemeClr val="bg1"/>
                </a:solidFill>
                <a:latin typeface="+mn-ea"/>
                <a:ea typeface="宋体" panose="02010600030101010101" pitchFamily="2" charset="-122"/>
              </a:rPr>
              <a:t>《</a:t>
            </a:r>
            <a:r>
              <a:rPr lang="zh-CN" altLang="en-US" sz="700" b="1" dirty="0">
                <a:solidFill>
                  <a:schemeClr val="bg1"/>
                </a:solidFill>
                <a:latin typeface="+mn-ea"/>
                <a:ea typeface="宋体" panose="02010600030101010101" pitchFamily="2" charset="-122"/>
              </a:rPr>
              <a:t>南京新尧片区</a:t>
            </a:r>
            <a:r>
              <a:rPr lang="en-US" altLang="zh-CN" sz="700" b="1" dirty="0">
                <a:solidFill>
                  <a:schemeClr val="bg1"/>
                </a:solidFill>
                <a:latin typeface="+mn-ea"/>
                <a:ea typeface="宋体" panose="02010600030101010101" pitchFamily="2" charset="-122"/>
              </a:rPr>
              <a:t>(NJDBa021)</a:t>
            </a:r>
          </a:p>
          <a:p>
            <a:pPr algn="ctr" eaLnBrk="1" hangingPunct="1">
              <a:spcBef>
                <a:spcPts val="0"/>
              </a:spcBef>
              <a:defRPr/>
            </a:pPr>
            <a:r>
              <a:rPr lang="zh-CN" altLang="en-US" sz="700" b="1" dirty="0">
                <a:solidFill>
                  <a:schemeClr val="bg1"/>
                </a:solidFill>
                <a:latin typeface="+mn-ea"/>
                <a:ea typeface="宋体" panose="02010600030101010101" pitchFamily="2" charset="-122"/>
              </a:rPr>
              <a:t>单元控制性详细规划</a:t>
            </a:r>
            <a:r>
              <a:rPr lang="en-US" altLang="zh-CN" sz="700" b="1" dirty="0">
                <a:solidFill>
                  <a:schemeClr val="bg1"/>
                </a:solidFill>
                <a:latin typeface="+mn-ea"/>
                <a:ea typeface="宋体" panose="02010600030101010101" pitchFamily="2" charset="-122"/>
              </a:rPr>
              <a:t>》NJDBa021-11</a:t>
            </a:r>
            <a:r>
              <a:rPr lang="zh-CN" altLang="en-US" sz="700" b="1" dirty="0">
                <a:solidFill>
                  <a:schemeClr val="bg1"/>
                </a:solidFill>
                <a:latin typeface="+mn-ea"/>
                <a:ea typeface="宋体" panose="02010600030101010101" pitchFamily="2" charset="-122"/>
              </a:rPr>
              <a:t>规划管理单元图则修改</a:t>
            </a:r>
            <a:endParaRPr lang="en-US" altLang="zh-CN" sz="700" b="1" dirty="0">
              <a:solidFill>
                <a:schemeClr val="bg1"/>
              </a:solidFill>
              <a:latin typeface="+mn-ea"/>
              <a:ea typeface="宋体" panose="02010600030101010101" pitchFamily="2" charset="-122"/>
            </a:endParaRPr>
          </a:p>
          <a:p>
            <a:pPr algn="ctr" eaLnBrk="1" hangingPunct="1">
              <a:spcBef>
                <a:spcPts val="0"/>
              </a:spcBef>
              <a:defRPr/>
            </a:pPr>
            <a:endParaRPr lang="en-US" altLang="zh-CN" sz="700" b="1" dirty="0">
              <a:solidFill>
                <a:schemeClr val="bg1"/>
              </a:solidFill>
              <a:latin typeface="+mn-ea"/>
              <a:ea typeface="宋体" panose="02010600030101010101" pitchFamily="2" charset="-122"/>
            </a:endParaRPr>
          </a:p>
          <a:p>
            <a:pPr algn="ctr" eaLnBrk="1" hangingPunct="1">
              <a:spcBef>
                <a:spcPts val="0"/>
              </a:spcBef>
              <a:defRPr/>
            </a:pPr>
            <a:endParaRPr lang="en-US" altLang="zh-CN" sz="700" b="1" dirty="0">
              <a:solidFill>
                <a:schemeClr val="bg1"/>
              </a:solidFill>
              <a:latin typeface="+mn-ea"/>
              <a:ea typeface="宋体" panose="02010600030101010101" pitchFamily="2" charset="-122"/>
            </a:endParaRPr>
          </a:p>
          <a:p>
            <a:pPr eaLnBrk="1" hangingPunct="1">
              <a:spcBef>
                <a:spcPct val="50000"/>
              </a:spcBef>
              <a:defRPr/>
            </a:pPr>
            <a:endParaRPr lang="zh-CN" altLang="en-US" sz="700" b="1" dirty="0">
              <a:solidFill>
                <a:schemeClr val="bg1"/>
              </a:solidFill>
              <a:latin typeface="+mn-ea"/>
              <a:ea typeface="宋体" panose="02010600030101010101" pitchFamily="2" charset="-122"/>
            </a:endParaRPr>
          </a:p>
        </p:txBody>
      </p:sp>
      <p:sp>
        <p:nvSpPr>
          <p:cNvPr id="5137" name="Text Box 2"/>
          <p:cNvSpPr txBox="1">
            <a:spLocks noChangeArrowheads="1"/>
          </p:cNvSpPr>
          <p:nvPr/>
        </p:nvSpPr>
        <p:spPr bwMode="auto">
          <a:xfrm>
            <a:off x="839438" y="236002"/>
            <a:ext cx="20507941" cy="48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95" tIns="48344" rIns="96695" bIns="48344">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500" b="1" dirty="0">
                <a:latin typeface="黑体" panose="02010609060101010101" pitchFamily="49" charset="-122"/>
                <a:ea typeface="黑体" panose="02010609060101010101" pitchFamily="49" charset="-122"/>
              </a:rPr>
              <a:t>《</a:t>
            </a:r>
            <a:r>
              <a:rPr lang="zh-CN" altLang="en-US" sz="2500" b="1" dirty="0">
                <a:latin typeface="黑体" panose="02010609060101010101" pitchFamily="49" charset="-122"/>
                <a:ea typeface="黑体" panose="02010609060101010101" pitchFamily="49" charset="-122"/>
              </a:rPr>
              <a:t>燕子矶新城区（</a:t>
            </a:r>
            <a:r>
              <a:rPr lang="en-US" altLang="zh-CN" sz="2500" b="1" dirty="0">
                <a:latin typeface="黑体" panose="02010609060101010101" pitchFamily="49" charset="-122"/>
                <a:ea typeface="黑体" panose="02010609060101010101" pitchFamily="49" charset="-122"/>
              </a:rPr>
              <a:t>MCb020</a:t>
            </a:r>
            <a:r>
              <a:rPr lang="zh-CN" altLang="en-US" sz="2500" b="1" dirty="0">
                <a:latin typeface="黑体" panose="02010609060101010101" pitchFamily="49" charset="-122"/>
                <a:ea typeface="黑体" panose="02010609060101010101" pitchFamily="49" charset="-122"/>
              </a:rPr>
              <a:t>）控制性详细规划</a:t>
            </a:r>
            <a:r>
              <a:rPr lang="en-US" altLang="zh-CN" sz="2500" b="1" dirty="0">
                <a:latin typeface="黑体" panose="02010609060101010101" pitchFamily="49" charset="-122"/>
                <a:ea typeface="黑体" panose="02010609060101010101" pitchFamily="49" charset="-122"/>
              </a:rPr>
              <a:t>》MCb020-04</a:t>
            </a:r>
            <a:r>
              <a:rPr lang="zh-CN" altLang="en-US" sz="2500" b="1" dirty="0">
                <a:latin typeface="黑体" panose="02010609060101010101" pitchFamily="49" charset="-122"/>
                <a:ea typeface="黑体" panose="02010609060101010101" pitchFamily="49" charset="-122"/>
              </a:rPr>
              <a:t>规划管理单元图则修改</a:t>
            </a:r>
          </a:p>
        </p:txBody>
      </p:sp>
      <p:sp>
        <p:nvSpPr>
          <p:cNvPr id="2" name="Rectangle 122"/>
          <p:cNvSpPr>
            <a:spLocks noChangeArrowheads="1"/>
          </p:cNvSpPr>
          <p:nvPr/>
        </p:nvSpPr>
        <p:spPr bwMode="auto">
          <a:xfrm>
            <a:off x="181000" y="1369532"/>
            <a:ext cx="6922646" cy="1663072"/>
          </a:xfrm>
          <a:prstGeom prst="rect">
            <a:avLst/>
          </a:prstGeom>
          <a:noFill/>
          <a:ln w="9525">
            <a:noFill/>
            <a:miter lim="800000"/>
          </a:ln>
        </p:spPr>
        <p:txBody>
          <a:bodyPr wrap="square" lIns="96762" tIns="48381" rIns="96762" bIns="48381">
            <a:spAutoFit/>
          </a:bodyPr>
          <a:lstStyle/>
          <a:p>
            <a:pPr indent="457200" algn="just" eaLnBrk="1" hangingPunct="1">
              <a:lnSpc>
                <a:spcPct val="150000"/>
              </a:lnSpc>
              <a:defRPr/>
            </a:pPr>
            <a:r>
              <a:rPr lang="en-US" altLang="zh-CN" dirty="0">
                <a:latin typeface="+mn-ea"/>
                <a:ea typeface="+mn-ea"/>
              </a:rPr>
              <a:t>MCb020-04</a:t>
            </a:r>
            <a:r>
              <a:rPr lang="zh-CN" altLang="en-US" dirty="0">
                <a:latin typeface="+mn-ea"/>
                <a:ea typeface="+mn-ea"/>
              </a:rPr>
              <a:t>规划管理单元图则位于南京市栖霞区燕子矶新城滨江商务区，东至燕津大道（经五路）、南至观音门街、西至和燕路、北至新燕街，面积</a:t>
            </a:r>
            <a:r>
              <a:rPr lang="en-US" altLang="zh-CN" dirty="0">
                <a:latin typeface="+mn-ea"/>
                <a:ea typeface="+mn-ea"/>
              </a:rPr>
              <a:t>40.4</a:t>
            </a:r>
            <a:r>
              <a:rPr lang="zh-CN" altLang="en-US" dirty="0">
                <a:latin typeface="+mn-ea"/>
                <a:ea typeface="+mn-ea"/>
              </a:rPr>
              <a:t>公顷。</a:t>
            </a:r>
          </a:p>
          <a:p>
            <a:pPr indent="457200" algn="just" eaLnBrk="1" hangingPunct="1">
              <a:lnSpc>
                <a:spcPct val="150000"/>
              </a:lnSpc>
              <a:defRPr/>
            </a:pPr>
            <a:r>
              <a:rPr lang="zh-CN" altLang="en-US" dirty="0">
                <a:latin typeface="+mn-ea"/>
                <a:ea typeface="+mn-ea"/>
              </a:rPr>
              <a:t>修改地块东至燕子矶十里长沟中支河道、南至观音门街、西至嘉善路，北至新燕街，总用地面积共约</a:t>
            </a:r>
            <a:r>
              <a:rPr lang="en-US" altLang="zh-CN" dirty="0">
                <a:latin typeface="+mn-ea"/>
                <a:ea typeface="+mn-ea"/>
              </a:rPr>
              <a:t>2.2</a:t>
            </a:r>
            <a:r>
              <a:rPr lang="zh-CN" altLang="en-US" dirty="0">
                <a:latin typeface="+mn-ea"/>
                <a:ea typeface="+mn-ea"/>
              </a:rPr>
              <a:t>公顷。</a:t>
            </a:r>
            <a:endParaRPr lang="en-US" altLang="zh-CN" dirty="0">
              <a:latin typeface="+mn-ea"/>
              <a:ea typeface="+mn-ea"/>
            </a:endParaRPr>
          </a:p>
          <a:p>
            <a:pPr indent="457200" algn="just" eaLnBrk="1" hangingPunct="1">
              <a:lnSpc>
                <a:spcPct val="150000"/>
              </a:lnSpc>
              <a:defRPr/>
            </a:pPr>
            <a:r>
              <a:rPr lang="zh-CN" altLang="en-US" dirty="0">
                <a:latin typeface="+mn-ea"/>
                <a:ea typeface="+mn-ea"/>
              </a:rPr>
              <a:t>图则单元内现状用地以二类居住用地、商办混合用地、水域及公园绿地为主。</a:t>
            </a:r>
          </a:p>
        </p:txBody>
      </p:sp>
      <p:sp>
        <p:nvSpPr>
          <p:cNvPr id="5139" name="Rectangle 77"/>
          <p:cNvSpPr>
            <a:spLocks noChangeArrowheads="1"/>
          </p:cNvSpPr>
          <p:nvPr/>
        </p:nvSpPr>
        <p:spPr bwMode="auto">
          <a:xfrm>
            <a:off x="263176" y="971443"/>
            <a:ext cx="4135437"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eaLnBrk="1" hangingPunct="1">
              <a:lnSpc>
                <a:spcPct val="200000"/>
              </a:lnSpc>
            </a:pPr>
            <a:r>
              <a:rPr lang="zh-CN" altLang="en-US" sz="1600" b="1" dirty="0">
                <a:latin typeface="黑体" panose="02010609060101010101" pitchFamily="49" charset="-122"/>
                <a:ea typeface="黑体" panose="02010609060101010101" pitchFamily="49" charset="-122"/>
              </a:rPr>
              <a:t>项目区位</a:t>
            </a:r>
          </a:p>
        </p:txBody>
      </p:sp>
      <p:cxnSp>
        <p:nvCxnSpPr>
          <p:cNvPr id="5140" name="直接连接符 34"/>
          <p:cNvCxnSpPr>
            <a:cxnSpLocks noChangeShapeType="1"/>
          </p:cNvCxnSpPr>
          <p:nvPr/>
        </p:nvCxnSpPr>
        <p:spPr bwMode="auto">
          <a:xfrm>
            <a:off x="1238" y="840697"/>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1" name="直接连接符 36"/>
          <p:cNvCxnSpPr>
            <a:cxnSpLocks noChangeShapeType="1"/>
          </p:cNvCxnSpPr>
          <p:nvPr/>
        </p:nvCxnSpPr>
        <p:spPr bwMode="auto">
          <a:xfrm>
            <a:off x="1238" y="-16553"/>
            <a:ext cx="0" cy="110601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2" name="直接连接符 40"/>
          <p:cNvCxnSpPr>
            <a:cxnSpLocks noChangeShapeType="1"/>
          </p:cNvCxnSpPr>
          <p:nvPr/>
        </p:nvCxnSpPr>
        <p:spPr bwMode="auto">
          <a:xfrm>
            <a:off x="1238" y="10878460"/>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3" name="直接连接符 41"/>
          <p:cNvCxnSpPr>
            <a:cxnSpLocks noChangeShapeType="1"/>
          </p:cNvCxnSpPr>
          <p:nvPr/>
        </p:nvCxnSpPr>
        <p:spPr bwMode="auto">
          <a:xfrm>
            <a:off x="22099238" y="-16553"/>
            <a:ext cx="0" cy="110728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4" name="直接连接符 42"/>
          <p:cNvCxnSpPr>
            <a:cxnSpLocks noChangeShapeType="1"/>
          </p:cNvCxnSpPr>
          <p:nvPr/>
        </p:nvCxnSpPr>
        <p:spPr bwMode="auto">
          <a:xfrm>
            <a:off x="7352724" y="859747"/>
            <a:ext cx="0" cy="100203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6" name="直接连接符 55"/>
          <p:cNvCxnSpPr>
            <a:cxnSpLocks noChangeShapeType="1"/>
          </p:cNvCxnSpPr>
          <p:nvPr/>
        </p:nvCxnSpPr>
        <p:spPr bwMode="auto">
          <a:xfrm>
            <a:off x="1238" y="-22903"/>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7" name="直接连接符 56"/>
          <p:cNvCxnSpPr>
            <a:cxnSpLocks noChangeShapeType="1"/>
          </p:cNvCxnSpPr>
          <p:nvPr/>
        </p:nvCxnSpPr>
        <p:spPr bwMode="auto">
          <a:xfrm>
            <a:off x="1238" y="11059435"/>
            <a:ext cx="22098000" cy="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cxnSp>
        <p:nvCxnSpPr>
          <p:cNvPr id="5148" name="直接连接符 36"/>
          <p:cNvCxnSpPr>
            <a:cxnSpLocks noChangeShapeType="1"/>
          </p:cNvCxnSpPr>
          <p:nvPr/>
        </p:nvCxnSpPr>
        <p:spPr bwMode="auto">
          <a:xfrm>
            <a:off x="22099238" y="-16553"/>
            <a:ext cx="0" cy="11060113"/>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graphicFrame>
        <p:nvGraphicFramePr>
          <p:cNvPr id="69" name="表格 68"/>
          <p:cNvGraphicFramePr>
            <a:graphicFrameLocks noGrp="1"/>
          </p:cNvGraphicFramePr>
          <p:nvPr>
            <p:extLst>
              <p:ext uri="{D42A27DB-BD31-4B8C-83A1-F6EECF244321}">
                <p14:modId xmlns:p14="http://schemas.microsoft.com/office/powerpoint/2010/main" val="810368487"/>
              </p:ext>
            </p:extLst>
          </p:nvPr>
        </p:nvGraphicFramePr>
        <p:xfrm>
          <a:off x="18724213" y="9106810"/>
          <a:ext cx="3333750" cy="1771649"/>
        </p:xfrm>
        <a:graphic>
          <a:graphicData uri="http://schemas.openxmlformats.org/drawingml/2006/table">
            <a:tbl>
              <a:tblPr firstRow="1" bandRow="1">
                <a:tableStyleId>{073A0DAA-6AF3-43AB-8588-CEC1D06C72B9}</a:tableStyleId>
              </a:tblPr>
              <a:tblGrid>
                <a:gridCol w="428635">
                  <a:extLst>
                    <a:ext uri="{9D8B030D-6E8A-4147-A177-3AD203B41FA5}">
                      <a16:colId xmlns:a16="http://schemas.microsoft.com/office/drawing/2014/main" val="20000"/>
                    </a:ext>
                  </a:extLst>
                </a:gridCol>
                <a:gridCol w="2905115">
                  <a:extLst>
                    <a:ext uri="{9D8B030D-6E8A-4147-A177-3AD203B41FA5}">
                      <a16:colId xmlns:a16="http://schemas.microsoft.com/office/drawing/2014/main" val="20001"/>
                    </a:ext>
                  </a:extLst>
                </a:gridCol>
              </a:tblGrid>
              <a:tr h="34072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批准单位</a:t>
                      </a: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zh-CN" altLang="en-US" sz="1100" b="0" kern="1200" dirty="0">
                          <a:solidFill>
                            <a:schemeClr val="tx1"/>
                          </a:solidFill>
                          <a:latin typeface="华文细黑" panose="02010600040101010101" pitchFamily="2" charset="-122"/>
                          <a:ea typeface="华文细黑" panose="02010600040101010101" pitchFamily="2" charset="-122"/>
                          <a:cs typeface="+mn-cs"/>
                        </a:rPr>
                        <a:t>南京市人民政府</a:t>
                      </a:r>
                    </a:p>
                  </a:txBody>
                  <a:tcPr marL="96767" marR="96767" marT="48399" marB="48399"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933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批准文号</a:t>
                      </a: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50000"/>
                        </a:lnSpc>
                        <a:spcBef>
                          <a:spcPct val="20000"/>
                        </a:spcBef>
                        <a:buClr>
                          <a:schemeClr val="accent2"/>
                        </a:buClr>
                        <a:buSzPct val="110000"/>
                      </a:pPr>
                      <a:r>
                        <a:rPr kumimoji="1" lang="zh-CN" altLang="en-US" sz="1000" b="0" kern="1200" dirty="0">
                          <a:solidFill>
                            <a:schemeClr val="tx1"/>
                          </a:solidFill>
                          <a:latin typeface="华文细黑" panose="02010600040101010101" pitchFamily="2" charset="-122"/>
                          <a:ea typeface="华文细黑" panose="02010600040101010101" pitchFamily="2" charset="-122"/>
                          <a:cs typeface="+mn-cs"/>
                        </a:rPr>
                        <a:t>宁政</a:t>
                      </a:r>
                      <a:r>
                        <a:rPr kumimoji="1" lang="zh-CN" altLang="en-US" sz="1000" b="0" kern="1200" dirty="0" smtClean="0">
                          <a:solidFill>
                            <a:schemeClr val="tx1"/>
                          </a:solidFill>
                          <a:latin typeface="华文细黑" panose="02010600040101010101" pitchFamily="2" charset="-122"/>
                          <a:ea typeface="华文细黑" panose="02010600040101010101" pitchFamily="2" charset="-122"/>
                          <a:cs typeface="+mn-cs"/>
                        </a:rPr>
                        <a:t>复</a:t>
                      </a:r>
                      <a:r>
                        <a:rPr kumimoji="1" lang="en-US" altLang="zh-CN" sz="1000" b="0" kern="1200" smtClean="0">
                          <a:solidFill>
                            <a:schemeClr val="tx1"/>
                          </a:solidFill>
                          <a:latin typeface="方正仿宋_GBK" panose="03000509000000000000" pitchFamily="65" charset="-122"/>
                          <a:ea typeface="方正仿宋_GBK" panose="03000509000000000000" pitchFamily="65" charset="-122"/>
                          <a:cs typeface="+mn-cs"/>
                        </a:rPr>
                        <a:t>〔</a:t>
                      </a:r>
                      <a:r>
                        <a:rPr kumimoji="1" lang="en-US" altLang="zh-CN" sz="1000" b="0" kern="1200" smtClean="0">
                          <a:solidFill>
                            <a:schemeClr val="tx1"/>
                          </a:solidFill>
                          <a:latin typeface="华文细黑" panose="02010600040101010101" pitchFamily="2" charset="-122"/>
                          <a:ea typeface="华文细黑" panose="02010600040101010101" pitchFamily="2" charset="-122"/>
                          <a:cs typeface="+mn-cs"/>
                        </a:rPr>
                        <a:t>2021</a:t>
                      </a:r>
                      <a:r>
                        <a:rPr kumimoji="1" lang="en-US" altLang="zh-CN" sz="1000" b="0" kern="1200" smtClean="0">
                          <a:solidFill>
                            <a:schemeClr val="tx1"/>
                          </a:solidFill>
                          <a:latin typeface="方正仿宋_GBK" panose="03000509000000000000" pitchFamily="65" charset="-122"/>
                          <a:ea typeface="方正仿宋_GBK" panose="03000509000000000000" pitchFamily="65" charset="-122"/>
                          <a:cs typeface="+mn-cs"/>
                        </a:rPr>
                        <a:t>〕</a:t>
                      </a:r>
                      <a:r>
                        <a:rPr kumimoji="1" lang="en-US" altLang="zh-CN" sz="1000" b="0" kern="1200" smtClean="0">
                          <a:solidFill>
                            <a:schemeClr val="tx1"/>
                          </a:solidFill>
                          <a:latin typeface="华文细黑" panose="02010600040101010101" pitchFamily="2" charset="-122"/>
                          <a:ea typeface="华文细黑" panose="02010600040101010101" pitchFamily="2" charset="-122"/>
                          <a:cs typeface="+mn-cs"/>
                        </a:rPr>
                        <a:t>27</a:t>
                      </a:r>
                      <a:r>
                        <a:rPr kumimoji="1" lang="zh-CN" altLang="en-US" sz="1000" b="0" kern="1200" dirty="0">
                          <a:solidFill>
                            <a:schemeClr val="tx1"/>
                          </a:solidFill>
                          <a:latin typeface="华文细黑" panose="02010600040101010101" pitchFamily="2" charset="-122"/>
                          <a:ea typeface="华文细黑" panose="02010600040101010101" pitchFamily="2" charset="-122"/>
                          <a:cs typeface="+mn-cs"/>
                        </a:rPr>
                        <a:t>号</a:t>
                      </a:r>
                    </a:p>
                  </a:txBody>
                  <a:tcPr marL="96767" marR="96767" marT="48399" marB="48399"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1495">
                <a:tc row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动</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态</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更</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新</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信</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息</a:t>
                      </a:r>
                      <a:endParaRPr kumimoji="1" lang="en-US" altLang="zh-CN" sz="800" b="0" kern="1200" noProof="0" dirty="0">
                        <a:solidFill>
                          <a:schemeClr val="tx1"/>
                        </a:solidFill>
                        <a:latin typeface="华文细黑" panose="02010600040101010101" pitchFamily="2" charset="-122"/>
                        <a:ea typeface="华文细黑" panose="020106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kern="1200" noProof="0" dirty="0">
                          <a:solidFill>
                            <a:schemeClr val="tx1"/>
                          </a:solidFill>
                          <a:latin typeface="华文细黑" panose="02010600040101010101" pitchFamily="2" charset="-122"/>
                          <a:ea typeface="华文细黑" panose="02010600040101010101" pitchFamily="2" charset="-122"/>
                          <a:cs typeface="+mn-cs"/>
                        </a:rPr>
                        <a:t>栏</a:t>
                      </a: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spcBef>
                          <a:spcPct val="20000"/>
                        </a:spcBef>
                        <a:buClr>
                          <a:schemeClr val="accent2"/>
                        </a:buClr>
                        <a:buSzPct val="110000"/>
                      </a:pPr>
                      <a:endParaRPr kumimoji="1" lang="zh-CN" altLang="en-US" sz="800" b="0" kern="1200" dirty="0">
                        <a:solidFill>
                          <a:schemeClr val="tx1"/>
                        </a:solidFill>
                        <a:latin typeface="华文细黑" panose="02010600040101010101" pitchFamily="2" charset="-122"/>
                        <a:ea typeface="华文细黑" panose="02010600040101010101" pitchFamily="2" charset="-122"/>
                        <a:cs typeface="+mn-cs"/>
                      </a:endParaRPr>
                    </a:p>
                  </a:txBody>
                  <a:tcPr marL="96767" marR="96767" marT="48399" marB="48399"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0045">
                <a:tc vMerge="1">
                  <a:txBody>
                    <a:bodyPr/>
                    <a:lstStyle/>
                    <a:p>
                      <a:endParaRPr lang="zh-CN"/>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zh-CN" altLang="en-US" sz="600" b="0" dirty="0">
                        <a:latin typeface="黑体" panose="02010609060101010101" pitchFamily="49" charset="-122"/>
                        <a:ea typeface="黑体" panose="02010609060101010101" pitchFamily="49" charset="-122"/>
                      </a:endParaRP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0045">
                <a:tc vMerge="1">
                  <a:txBody>
                    <a:bodyPr/>
                    <a:lstStyle/>
                    <a:p>
                      <a:endParaRPr lang="zh-CN"/>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zh-CN" altLang="en-US" sz="600" b="0" dirty="0">
                        <a:latin typeface="黑体" panose="02010609060101010101" pitchFamily="49" charset="-122"/>
                        <a:ea typeface="黑体" panose="02010609060101010101" pitchFamily="49" charset="-122"/>
                      </a:endParaRPr>
                    </a:p>
                  </a:txBody>
                  <a:tcPr marL="96767" marR="96767" marT="48399" marB="4839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46" name="Rectangle 77"/>
          <p:cNvSpPr>
            <a:spLocks noChangeArrowheads="1"/>
          </p:cNvSpPr>
          <p:nvPr/>
        </p:nvSpPr>
        <p:spPr bwMode="auto">
          <a:xfrm>
            <a:off x="1643309" y="6600621"/>
            <a:ext cx="41354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dirty="0">
                <a:latin typeface="黑体" panose="02010609060101010101" pitchFamily="49" charset="-122"/>
                <a:ea typeface="黑体" panose="02010609060101010101" pitchFamily="49" charset="-122"/>
              </a:rPr>
              <a:t>修改地块在栖霞区区位</a:t>
            </a:r>
          </a:p>
        </p:txBody>
      </p:sp>
      <p:sp>
        <p:nvSpPr>
          <p:cNvPr id="31" name="Rectangle 122"/>
          <p:cNvSpPr>
            <a:spLocks noChangeArrowheads="1"/>
          </p:cNvSpPr>
          <p:nvPr/>
        </p:nvSpPr>
        <p:spPr bwMode="auto">
          <a:xfrm>
            <a:off x="7601803" y="1506621"/>
            <a:ext cx="6904820" cy="2036699"/>
          </a:xfrm>
          <a:prstGeom prst="rect">
            <a:avLst/>
          </a:prstGeom>
          <a:noFill/>
          <a:ln w="9525">
            <a:noFill/>
            <a:miter lim="800000"/>
          </a:ln>
        </p:spPr>
        <p:txBody>
          <a:bodyPr wrap="square" lIns="96762" tIns="48381" rIns="96762" bIns="48381">
            <a:spAutoFit/>
          </a:bodyPr>
          <a:lstStyle/>
          <a:p>
            <a:pPr indent="457200" algn="just" eaLnBrk="1" hangingPunct="1">
              <a:lnSpc>
                <a:spcPct val="150000"/>
              </a:lnSpc>
              <a:defRPr/>
            </a:pPr>
            <a:r>
              <a:rPr lang="en-US" altLang="zh-CN" dirty="0">
                <a:latin typeface="+mn-ea"/>
                <a:ea typeface="+mn-ea"/>
              </a:rPr>
              <a:t>1</a:t>
            </a:r>
            <a:r>
              <a:rPr lang="zh-CN" altLang="en-US" dirty="0">
                <a:latin typeface="+mn-ea"/>
                <a:ea typeface="+mn-ea"/>
              </a:rPr>
              <a:t>、规划</a:t>
            </a:r>
            <a:r>
              <a:rPr lang="en-US" altLang="zh-CN" dirty="0">
                <a:latin typeface="+mn-ea"/>
                <a:ea typeface="+mn-ea"/>
              </a:rPr>
              <a:t>04-24</a:t>
            </a:r>
            <a:r>
              <a:rPr lang="zh-CN" altLang="en-US" dirty="0">
                <a:latin typeface="+mn-ea"/>
                <a:ea typeface="+mn-ea"/>
              </a:rPr>
              <a:t>地块，容积率由</a:t>
            </a:r>
            <a:r>
              <a:rPr lang="en-US" altLang="zh-CN" dirty="0" smtClean="0">
                <a:latin typeface="+mn-ea"/>
                <a:ea typeface="+mn-ea"/>
              </a:rPr>
              <a:t>3.2-7.0</a:t>
            </a:r>
            <a:r>
              <a:rPr lang="zh-CN" altLang="en-US" dirty="0">
                <a:latin typeface="+mn-ea"/>
                <a:ea typeface="+mn-ea"/>
              </a:rPr>
              <a:t>明确为≤</a:t>
            </a:r>
            <a:r>
              <a:rPr lang="en-US" altLang="zh-CN" dirty="0">
                <a:latin typeface="+mn-ea"/>
                <a:ea typeface="+mn-ea"/>
              </a:rPr>
              <a:t>5.0</a:t>
            </a:r>
            <a:r>
              <a:rPr lang="zh-CN" altLang="en-US" dirty="0">
                <a:latin typeface="+mn-ea"/>
                <a:ea typeface="+mn-ea"/>
              </a:rPr>
              <a:t>，建筑高度由</a:t>
            </a:r>
            <a:r>
              <a:rPr lang="en-US" altLang="zh-CN" dirty="0" smtClean="0">
                <a:latin typeface="+mn-ea"/>
                <a:ea typeface="+mn-ea"/>
              </a:rPr>
              <a:t>80-300</a:t>
            </a:r>
            <a:r>
              <a:rPr lang="zh-CN" altLang="en-US" dirty="0">
                <a:latin typeface="+mn-ea"/>
                <a:ea typeface="+mn-ea"/>
              </a:rPr>
              <a:t>米明确为≤</a:t>
            </a:r>
            <a:r>
              <a:rPr lang="en-US" altLang="zh-CN" dirty="0">
                <a:latin typeface="+mn-ea"/>
                <a:ea typeface="+mn-ea"/>
              </a:rPr>
              <a:t>150</a:t>
            </a:r>
            <a:r>
              <a:rPr lang="zh-CN" altLang="en-US" dirty="0">
                <a:latin typeface="+mn-ea"/>
                <a:ea typeface="+mn-ea"/>
              </a:rPr>
              <a:t>米，建筑密度由≤</a:t>
            </a:r>
            <a:r>
              <a:rPr lang="en-US" altLang="zh-CN" dirty="0">
                <a:latin typeface="+mn-ea"/>
                <a:ea typeface="+mn-ea"/>
              </a:rPr>
              <a:t>50%</a:t>
            </a:r>
            <a:r>
              <a:rPr lang="zh-CN" altLang="en-US" dirty="0">
                <a:latin typeface="+mn-ea"/>
                <a:ea typeface="+mn-ea"/>
              </a:rPr>
              <a:t>调整为≤</a:t>
            </a:r>
            <a:r>
              <a:rPr lang="en-US" altLang="zh-CN" dirty="0">
                <a:latin typeface="+mn-ea"/>
                <a:ea typeface="+mn-ea"/>
              </a:rPr>
              <a:t>55%</a:t>
            </a:r>
            <a:r>
              <a:rPr lang="zh-CN" altLang="en-US" dirty="0">
                <a:latin typeface="+mn-ea"/>
                <a:ea typeface="+mn-ea"/>
              </a:rPr>
              <a:t>，绿地率由≥</a:t>
            </a:r>
            <a:r>
              <a:rPr lang="en-US" altLang="zh-CN" dirty="0">
                <a:latin typeface="+mn-ea"/>
                <a:ea typeface="+mn-ea"/>
              </a:rPr>
              <a:t>30%</a:t>
            </a:r>
            <a:r>
              <a:rPr lang="zh-CN" altLang="en-US" dirty="0">
                <a:latin typeface="+mn-ea"/>
                <a:ea typeface="+mn-ea"/>
              </a:rPr>
              <a:t>调整为≥</a:t>
            </a:r>
            <a:r>
              <a:rPr lang="en-US" altLang="zh-CN" dirty="0">
                <a:latin typeface="+mn-ea"/>
                <a:ea typeface="+mn-ea"/>
              </a:rPr>
              <a:t>25%</a:t>
            </a:r>
            <a:r>
              <a:rPr lang="zh-CN" altLang="en-US" dirty="0">
                <a:latin typeface="+mn-ea"/>
                <a:ea typeface="+mn-ea"/>
              </a:rPr>
              <a:t>。</a:t>
            </a:r>
          </a:p>
          <a:p>
            <a:pPr indent="457200" algn="just" eaLnBrk="1" hangingPunct="1">
              <a:lnSpc>
                <a:spcPct val="150000"/>
              </a:lnSpc>
              <a:defRPr/>
            </a:pPr>
            <a:r>
              <a:rPr lang="en-US" altLang="zh-CN" dirty="0">
                <a:latin typeface="+mn-ea"/>
                <a:ea typeface="+mn-ea"/>
              </a:rPr>
              <a:t>2</a:t>
            </a:r>
            <a:r>
              <a:rPr lang="zh-CN" altLang="en-US" dirty="0">
                <a:latin typeface="+mn-ea"/>
                <a:ea typeface="+mn-ea"/>
              </a:rPr>
              <a:t>、规划</a:t>
            </a:r>
            <a:r>
              <a:rPr lang="en-US" altLang="zh-CN" dirty="0">
                <a:latin typeface="+mn-ea"/>
                <a:ea typeface="+mn-ea"/>
              </a:rPr>
              <a:t>04-25</a:t>
            </a:r>
            <a:r>
              <a:rPr lang="zh-CN" altLang="en-US" dirty="0">
                <a:latin typeface="+mn-ea"/>
                <a:ea typeface="+mn-ea"/>
              </a:rPr>
              <a:t>地块，容积率由</a:t>
            </a:r>
            <a:r>
              <a:rPr lang="en-US" altLang="zh-CN" dirty="0" smtClean="0">
                <a:latin typeface="+mn-ea"/>
                <a:ea typeface="+mn-ea"/>
              </a:rPr>
              <a:t>3.0-7.0</a:t>
            </a:r>
            <a:r>
              <a:rPr lang="zh-CN" altLang="en-US" dirty="0">
                <a:latin typeface="+mn-ea"/>
                <a:ea typeface="+mn-ea"/>
              </a:rPr>
              <a:t>调整为≤</a:t>
            </a:r>
            <a:r>
              <a:rPr lang="en-US" altLang="zh-CN" dirty="0">
                <a:latin typeface="+mn-ea"/>
                <a:ea typeface="+mn-ea"/>
              </a:rPr>
              <a:t>2.0</a:t>
            </a:r>
            <a:r>
              <a:rPr lang="zh-CN" altLang="en-US" dirty="0">
                <a:latin typeface="+mn-ea"/>
                <a:ea typeface="+mn-ea"/>
              </a:rPr>
              <a:t>，建筑高度由</a:t>
            </a:r>
            <a:r>
              <a:rPr lang="en-US" altLang="zh-CN" smtClean="0">
                <a:latin typeface="+mn-ea"/>
                <a:ea typeface="+mn-ea"/>
              </a:rPr>
              <a:t>100-300</a:t>
            </a:r>
            <a:r>
              <a:rPr lang="zh-CN" altLang="en-US" dirty="0">
                <a:latin typeface="+mn-ea"/>
                <a:ea typeface="+mn-ea"/>
              </a:rPr>
              <a:t>米调整为≤</a:t>
            </a:r>
            <a:r>
              <a:rPr lang="en-US" altLang="zh-CN" dirty="0">
                <a:latin typeface="+mn-ea"/>
                <a:ea typeface="+mn-ea"/>
              </a:rPr>
              <a:t>35</a:t>
            </a:r>
            <a:r>
              <a:rPr lang="zh-CN" altLang="en-US" dirty="0">
                <a:latin typeface="+mn-ea"/>
                <a:ea typeface="+mn-ea"/>
              </a:rPr>
              <a:t>米，建筑密度由≤</a:t>
            </a:r>
            <a:r>
              <a:rPr lang="en-US" altLang="zh-CN" dirty="0">
                <a:latin typeface="+mn-ea"/>
                <a:ea typeface="+mn-ea"/>
              </a:rPr>
              <a:t>50%</a:t>
            </a:r>
            <a:r>
              <a:rPr lang="zh-CN" altLang="en-US" dirty="0">
                <a:latin typeface="+mn-ea"/>
                <a:ea typeface="+mn-ea"/>
              </a:rPr>
              <a:t>调整为≤</a:t>
            </a:r>
            <a:r>
              <a:rPr lang="en-US" altLang="zh-CN" dirty="0">
                <a:latin typeface="+mn-ea"/>
                <a:ea typeface="+mn-ea"/>
              </a:rPr>
              <a:t>55%</a:t>
            </a:r>
            <a:r>
              <a:rPr lang="zh-CN" altLang="en-US" dirty="0">
                <a:latin typeface="+mn-ea"/>
                <a:ea typeface="+mn-ea"/>
              </a:rPr>
              <a:t>，绿地率由≥</a:t>
            </a:r>
            <a:r>
              <a:rPr lang="en-US" altLang="zh-CN" dirty="0">
                <a:latin typeface="+mn-ea"/>
                <a:ea typeface="+mn-ea"/>
              </a:rPr>
              <a:t>30%</a:t>
            </a:r>
            <a:r>
              <a:rPr lang="zh-CN" altLang="en-US" dirty="0">
                <a:latin typeface="+mn-ea"/>
                <a:ea typeface="+mn-ea"/>
              </a:rPr>
              <a:t>调整为≥</a:t>
            </a:r>
            <a:r>
              <a:rPr lang="en-US" altLang="zh-CN" dirty="0">
                <a:latin typeface="+mn-ea"/>
                <a:ea typeface="+mn-ea"/>
              </a:rPr>
              <a:t>25%</a:t>
            </a:r>
            <a:r>
              <a:rPr lang="zh-CN" altLang="en-US" dirty="0">
                <a:latin typeface="+mn-ea"/>
                <a:ea typeface="+mn-ea"/>
              </a:rPr>
              <a:t>。</a:t>
            </a:r>
          </a:p>
          <a:p>
            <a:pPr indent="457200" algn="just" eaLnBrk="1" hangingPunct="1">
              <a:lnSpc>
                <a:spcPct val="150000"/>
              </a:lnSpc>
              <a:defRPr/>
            </a:pPr>
            <a:r>
              <a:rPr lang="en-US" altLang="zh-CN" dirty="0">
                <a:latin typeface="+mn-ea"/>
                <a:ea typeface="+mn-ea"/>
              </a:rPr>
              <a:t>3</a:t>
            </a:r>
            <a:r>
              <a:rPr lang="zh-CN" altLang="en-US" dirty="0">
                <a:latin typeface="+mn-ea"/>
                <a:ea typeface="+mn-ea"/>
              </a:rPr>
              <a:t>、酒店式公寓集中布置在</a:t>
            </a:r>
            <a:r>
              <a:rPr lang="en-US" altLang="zh-CN" dirty="0">
                <a:latin typeface="+mn-ea"/>
                <a:ea typeface="+mn-ea"/>
              </a:rPr>
              <a:t>04-24</a:t>
            </a:r>
            <a:r>
              <a:rPr lang="zh-CN" altLang="en-US" dirty="0">
                <a:latin typeface="+mn-ea"/>
                <a:ea typeface="+mn-ea"/>
              </a:rPr>
              <a:t>地块，且配建比例不得超过</a:t>
            </a:r>
            <a:r>
              <a:rPr lang="en-US" altLang="zh-CN" dirty="0">
                <a:latin typeface="+mn-ea"/>
                <a:ea typeface="+mn-ea"/>
              </a:rPr>
              <a:t>04-24</a:t>
            </a:r>
            <a:r>
              <a:rPr lang="zh-CN" altLang="en-US" dirty="0">
                <a:latin typeface="+mn-ea"/>
                <a:ea typeface="+mn-ea"/>
              </a:rPr>
              <a:t>地块地上总建筑面积的</a:t>
            </a:r>
            <a:r>
              <a:rPr lang="en-US" altLang="zh-CN" dirty="0">
                <a:latin typeface="+mn-ea"/>
                <a:ea typeface="+mn-ea"/>
              </a:rPr>
              <a:t>50%</a:t>
            </a:r>
            <a:r>
              <a:rPr lang="zh-CN" altLang="en-US" dirty="0">
                <a:latin typeface="+mn-ea"/>
                <a:ea typeface="+mn-ea"/>
              </a:rPr>
              <a:t>；</a:t>
            </a:r>
            <a:r>
              <a:rPr lang="en-US" altLang="zh-CN" dirty="0">
                <a:latin typeface="+mn-ea"/>
                <a:ea typeface="+mn-ea"/>
              </a:rPr>
              <a:t>04-25</a:t>
            </a:r>
            <a:r>
              <a:rPr lang="zh-CN" altLang="en-US" dirty="0">
                <a:latin typeface="+mn-ea"/>
                <a:ea typeface="+mn-ea"/>
              </a:rPr>
              <a:t>地块不得配建酒店式公寓。</a:t>
            </a:r>
          </a:p>
        </p:txBody>
      </p:sp>
      <p:sp>
        <p:nvSpPr>
          <p:cNvPr id="32" name="Rectangle 77"/>
          <p:cNvSpPr>
            <a:spLocks noChangeArrowheads="1"/>
          </p:cNvSpPr>
          <p:nvPr/>
        </p:nvSpPr>
        <p:spPr bwMode="auto">
          <a:xfrm>
            <a:off x="7690977" y="965575"/>
            <a:ext cx="4135437"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eaLnBrk="1" hangingPunct="1">
              <a:lnSpc>
                <a:spcPct val="200000"/>
              </a:lnSpc>
            </a:pPr>
            <a:r>
              <a:rPr lang="zh-CN" altLang="en-US" sz="1600" b="1" dirty="0">
                <a:latin typeface="黑体" panose="02010609060101010101" pitchFamily="49" charset="-122"/>
                <a:ea typeface="黑体" panose="02010609060101010101" pitchFamily="49" charset="-122"/>
              </a:rPr>
              <a:t>规划修改内容</a:t>
            </a:r>
          </a:p>
        </p:txBody>
      </p:sp>
      <p:cxnSp>
        <p:nvCxnSpPr>
          <p:cNvPr id="30" name="直接连接符 42">
            <a:extLst>
              <a:ext uri="{FF2B5EF4-FFF2-40B4-BE49-F238E27FC236}">
                <a16:creationId xmlns:a16="http://schemas.microsoft.com/office/drawing/2014/main" id="{159BE054-722D-4A4F-8A1E-DE3AB5C06F6D}"/>
              </a:ext>
            </a:extLst>
          </p:cNvPr>
          <p:cNvCxnSpPr>
            <a:cxnSpLocks noChangeShapeType="1"/>
          </p:cNvCxnSpPr>
          <p:nvPr/>
        </p:nvCxnSpPr>
        <p:spPr bwMode="auto">
          <a:xfrm>
            <a:off x="14725981" y="859747"/>
            <a:ext cx="0" cy="100203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cxnSp>
      <p:sp>
        <p:nvSpPr>
          <p:cNvPr id="6" name="任意多边形: 形状 5">
            <a:extLst>
              <a:ext uri="{FF2B5EF4-FFF2-40B4-BE49-F238E27FC236}">
                <a16:creationId xmlns:a16="http://schemas.microsoft.com/office/drawing/2014/main" id="{42B5AF98-95ED-46ED-A51D-62491760FF7E}"/>
              </a:ext>
            </a:extLst>
          </p:cNvPr>
          <p:cNvSpPr/>
          <p:nvPr/>
        </p:nvSpPr>
        <p:spPr bwMode="auto">
          <a:xfrm>
            <a:off x="2520601" y="7967428"/>
            <a:ext cx="452437" cy="400050"/>
          </a:xfrm>
          <a:custGeom>
            <a:avLst/>
            <a:gdLst>
              <a:gd name="connsiteX0" fmla="*/ 0 w 452437"/>
              <a:gd name="connsiteY0" fmla="*/ 88107 h 400050"/>
              <a:gd name="connsiteX1" fmla="*/ 52387 w 452437"/>
              <a:gd name="connsiteY1" fmla="*/ 0 h 400050"/>
              <a:gd name="connsiteX2" fmla="*/ 188118 w 452437"/>
              <a:gd name="connsiteY2" fmla="*/ 114300 h 400050"/>
              <a:gd name="connsiteX3" fmla="*/ 278606 w 452437"/>
              <a:gd name="connsiteY3" fmla="*/ 190500 h 400050"/>
              <a:gd name="connsiteX4" fmla="*/ 335756 w 452437"/>
              <a:gd name="connsiteY4" fmla="*/ 242888 h 400050"/>
              <a:gd name="connsiteX5" fmla="*/ 421481 w 452437"/>
              <a:gd name="connsiteY5" fmla="*/ 297657 h 400050"/>
              <a:gd name="connsiteX6" fmla="*/ 452437 w 452437"/>
              <a:gd name="connsiteY6" fmla="*/ 330994 h 400050"/>
              <a:gd name="connsiteX7" fmla="*/ 431006 w 452437"/>
              <a:gd name="connsiteY7" fmla="*/ 383382 h 400050"/>
              <a:gd name="connsiteX8" fmla="*/ 404812 w 452437"/>
              <a:gd name="connsiteY8" fmla="*/ 400050 h 400050"/>
              <a:gd name="connsiteX9" fmla="*/ 309562 w 452437"/>
              <a:gd name="connsiteY9" fmla="*/ 328613 h 400050"/>
              <a:gd name="connsiteX10" fmla="*/ 0 w 452437"/>
              <a:gd name="connsiteY10" fmla="*/ 8810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437" h="400050">
                <a:moveTo>
                  <a:pt x="0" y="88107"/>
                </a:moveTo>
                <a:lnTo>
                  <a:pt x="52387" y="0"/>
                </a:lnTo>
                <a:lnTo>
                  <a:pt x="188118" y="114300"/>
                </a:lnTo>
                <a:lnTo>
                  <a:pt x="278606" y="190500"/>
                </a:lnTo>
                <a:lnTo>
                  <a:pt x="335756" y="242888"/>
                </a:lnTo>
                <a:lnTo>
                  <a:pt x="421481" y="297657"/>
                </a:lnTo>
                <a:lnTo>
                  <a:pt x="452437" y="330994"/>
                </a:lnTo>
                <a:lnTo>
                  <a:pt x="431006" y="383382"/>
                </a:lnTo>
                <a:lnTo>
                  <a:pt x="404812" y="400050"/>
                </a:lnTo>
                <a:lnTo>
                  <a:pt x="309562" y="328613"/>
                </a:lnTo>
                <a:lnTo>
                  <a:pt x="0" y="88107"/>
                </a:ln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1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47" name="Rectangle 77">
            <a:extLst>
              <a:ext uri="{FF2B5EF4-FFF2-40B4-BE49-F238E27FC236}">
                <a16:creationId xmlns:a16="http://schemas.microsoft.com/office/drawing/2014/main" id="{6143F74D-665B-44EA-B99D-2E2D40702241}"/>
              </a:ext>
            </a:extLst>
          </p:cNvPr>
          <p:cNvSpPr>
            <a:spLocks noChangeArrowheads="1"/>
          </p:cNvSpPr>
          <p:nvPr/>
        </p:nvSpPr>
        <p:spPr bwMode="auto">
          <a:xfrm>
            <a:off x="180547" y="10044697"/>
            <a:ext cx="3618201" cy="35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lnSpc>
                <a:spcPct val="200000"/>
              </a:lnSpc>
            </a:pPr>
            <a:r>
              <a:rPr lang="zh-CN" altLang="en-US" dirty="0">
                <a:latin typeface="黑体" panose="02010609060101010101" pitchFamily="49" charset="-122"/>
                <a:ea typeface="黑体" panose="02010609060101010101" pitchFamily="49" charset="-122"/>
              </a:rPr>
              <a:t>修改地块在规划管理单元区位</a:t>
            </a:r>
          </a:p>
        </p:txBody>
      </p:sp>
      <p:sp>
        <p:nvSpPr>
          <p:cNvPr id="48" name="Rectangle 77">
            <a:extLst>
              <a:ext uri="{FF2B5EF4-FFF2-40B4-BE49-F238E27FC236}">
                <a16:creationId xmlns:a16="http://schemas.microsoft.com/office/drawing/2014/main" id="{C62A9F1B-4FA6-4048-A014-538199C24FC6}"/>
              </a:ext>
            </a:extLst>
          </p:cNvPr>
          <p:cNvSpPr>
            <a:spLocks noChangeArrowheads="1"/>
          </p:cNvSpPr>
          <p:nvPr/>
        </p:nvSpPr>
        <p:spPr bwMode="auto">
          <a:xfrm>
            <a:off x="4129567" y="10040363"/>
            <a:ext cx="2623292" cy="35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lnSpc>
                <a:spcPct val="200000"/>
              </a:lnSpc>
            </a:pPr>
            <a:r>
              <a:rPr lang="zh-CN" altLang="en-US" dirty="0">
                <a:latin typeface="黑体" panose="02010609060101010101" pitchFamily="49" charset="-122"/>
                <a:ea typeface="黑体" panose="02010609060101010101" pitchFamily="49" charset="-122"/>
              </a:rPr>
              <a:t>修改地块周边现状</a:t>
            </a:r>
          </a:p>
        </p:txBody>
      </p:sp>
      <p:sp>
        <p:nvSpPr>
          <p:cNvPr id="44" name="Rectangle 77">
            <a:extLst>
              <a:ext uri="{FF2B5EF4-FFF2-40B4-BE49-F238E27FC236}">
                <a16:creationId xmlns:a16="http://schemas.microsoft.com/office/drawing/2014/main" id="{99BDFA46-A400-482D-9B37-BE80010136C1}"/>
              </a:ext>
            </a:extLst>
          </p:cNvPr>
          <p:cNvSpPr>
            <a:spLocks noChangeArrowheads="1"/>
          </p:cNvSpPr>
          <p:nvPr/>
        </p:nvSpPr>
        <p:spPr bwMode="auto">
          <a:xfrm>
            <a:off x="15064233" y="965575"/>
            <a:ext cx="4135437"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eaLnBrk="1" hangingPunct="1">
              <a:lnSpc>
                <a:spcPct val="200000"/>
              </a:lnSpc>
            </a:pPr>
            <a:r>
              <a:rPr lang="en-US" altLang="zh-CN" sz="1600" b="1" dirty="0">
                <a:latin typeface="黑体" panose="02010609060101010101" pitchFamily="49" charset="-122"/>
                <a:ea typeface="黑体" panose="02010609060101010101" pitchFamily="49" charset="-122"/>
              </a:rPr>
              <a:t>MCb020-04</a:t>
            </a:r>
            <a:r>
              <a:rPr lang="zh-CN" altLang="en-US" sz="1600" b="1" dirty="0">
                <a:latin typeface="黑体" panose="02010609060101010101" pitchFamily="49" charset="-122"/>
                <a:ea typeface="黑体" panose="02010609060101010101" pitchFamily="49" charset="-122"/>
              </a:rPr>
              <a:t>单元图则</a:t>
            </a:r>
          </a:p>
        </p:txBody>
      </p:sp>
      <p:pic>
        <p:nvPicPr>
          <p:cNvPr id="5" name="图片 4">
            <a:extLst>
              <a:ext uri="{FF2B5EF4-FFF2-40B4-BE49-F238E27FC236}">
                <a16:creationId xmlns:a16="http://schemas.microsoft.com/office/drawing/2014/main" id="{025189D1-E095-47B6-96CB-96F3736CA85C}"/>
              </a:ext>
            </a:extLst>
          </p:cNvPr>
          <p:cNvPicPr>
            <a:picLocks noChangeAspect="1"/>
          </p:cNvPicPr>
          <p:nvPr/>
        </p:nvPicPr>
        <p:blipFill>
          <a:blip r:embed="rId3"/>
          <a:stretch>
            <a:fillRect/>
          </a:stretch>
        </p:blipFill>
        <p:spPr>
          <a:xfrm>
            <a:off x="14887868" y="3072987"/>
            <a:ext cx="7049484" cy="4839375"/>
          </a:xfrm>
          <a:prstGeom prst="rect">
            <a:avLst/>
          </a:prstGeom>
        </p:spPr>
      </p:pic>
      <p:grpSp>
        <p:nvGrpSpPr>
          <p:cNvPr id="7" name="组合 6">
            <a:extLst>
              <a:ext uri="{FF2B5EF4-FFF2-40B4-BE49-F238E27FC236}">
                <a16:creationId xmlns:a16="http://schemas.microsoft.com/office/drawing/2014/main" id="{234F63A3-B447-4FB7-A274-85442DA74FBB}"/>
              </a:ext>
            </a:extLst>
          </p:cNvPr>
          <p:cNvGrpSpPr/>
          <p:nvPr/>
        </p:nvGrpSpPr>
        <p:grpSpPr>
          <a:xfrm>
            <a:off x="157201" y="2769046"/>
            <a:ext cx="7033633" cy="3794928"/>
            <a:chOff x="977569" y="3238273"/>
            <a:chExt cx="5509636" cy="2972670"/>
          </a:xfrm>
        </p:grpSpPr>
        <p:pic>
          <p:nvPicPr>
            <p:cNvPr id="4" name="图片 3">
              <a:extLst>
                <a:ext uri="{FF2B5EF4-FFF2-40B4-BE49-F238E27FC236}">
                  <a16:creationId xmlns:a16="http://schemas.microsoft.com/office/drawing/2014/main" id="{D5437690-9B99-4546-B39B-96DA864922A7}"/>
                </a:ext>
              </a:extLst>
            </p:cNvPr>
            <p:cNvPicPr>
              <a:picLocks noChangeAspect="1"/>
            </p:cNvPicPr>
            <p:nvPr/>
          </p:nvPicPr>
          <p:blipFill rotWithShape="1">
            <a:blip r:embed="rId4"/>
            <a:srcRect t="10293" b="8776"/>
            <a:stretch/>
          </p:blipFill>
          <p:spPr>
            <a:xfrm>
              <a:off x="977569" y="3238273"/>
              <a:ext cx="5509636" cy="2972670"/>
            </a:xfrm>
            <a:prstGeom prst="rect">
              <a:avLst/>
            </a:prstGeom>
          </p:spPr>
        </p:pic>
        <p:sp>
          <p:nvSpPr>
            <p:cNvPr id="57" name="椭圆 56">
              <a:extLst>
                <a:ext uri="{FF2B5EF4-FFF2-40B4-BE49-F238E27FC236}">
                  <a16:creationId xmlns:a16="http://schemas.microsoft.com/office/drawing/2014/main" id="{666DBD9A-86A5-4D24-B682-3908627CD48E}"/>
                </a:ext>
              </a:extLst>
            </p:cNvPr>
            <p:cNvSpPr/>
            <p:nvPr/>
          </p:nvSpPr>
          <p:spPr>
            <a:xfrm>
              <a:off x="1853058" y="4617638"/>
              <a:ext cx="179196" cy="179196"/>
            </a:xfrm>
            <a:prstGeom prst="ellipse">
              <a:avLst/>
            </a:prstGeom>
            <a:solidFill>
              <a:srgbClr val="C000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8" name="圆角矩形标注 13">
              <a:extLst>
                <a:ext uri="{FF2B5EF4-FFF2-40B4-BE49-F238E27FC236}">
                  <a16:creationId xmlns:a16="http://schemas.microsoft.com/office/drawing/2014/main" id="{C7AA03CB-EDBC-406D-BA95-094FA3F96805}"/>
                </a:ext>
              </a:extLst>
            </p:cNvPr>
            <p:cNvSpPr/>
            <p:nvPr/>
          </p:nvSpPr>
          <p:spPr>
            <a:xfrm>
              <a:off x="1291204" y="4746123"/>
              <a:ext cx="1482100" cy="331814"/>
            </a:xfrm>
            <a:prstGeom prst="wedgeRoundRectCallout">
              <a:avLst>
                <a:gd name="adj1" fmla="val 38919"/>
                <a:gd name="adj2" fmla="val 98825"/>
                <a:gd name="adj3" fmla="val 16667"/>
              </a:avLst>
            </a:prstGeom>
            <a:no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600" b="1" noProof="1">
                  <a:solidFill>
                    <a:schemeClr val="bg1"/>
                  </a:solidFill>
                  <a:latin typeface="微软雅黑" panose="020B0503020204020204" pitchFamily="34" charset="-122"/>
                  <a:ea typeface="微软雅黑" panose="020B0503020204020204" pitchFamily="34" charset="-122"/>
                </a:rPr>
                <a:t>拟调整地块</a:t>
              </a:r>
            </a:p>
          </p:txBody>
        </p:sp>
      </p:grpSp>
      <p:pic>
        <p:nvPicPr>
          <p:cNvPr id="3" name="图片 2">
            <a:extLst>
              <a:ext uri="{FF2B5EF4-FFF2-40B4-BE49-F238E27FC236}">
                <a16:creationId xmlns:a16="http://schemas.microsoft.com/office/drawing/2014/main" id="{4A777046-EB29-4C58-83F9-3380A5EC32D9}"/>
              </a:ext>
            </a:extLst>
          </p:cNvPr>
          <p:cNvPicPr>
            <a:picLocks noChangeAspect="1"/>
          </p:cNvPicPr>
          <p:nvPr/>
        </p:nvPicPr>
        <p:blipFill>
          <a:blip r:embed="rId5"/>
          <a:stretch>
            <a:fillRect/>
          </a:stretch>
        </p:blipFill>
        <p:spPr>
          <a:xfrm>
            <a:off x="157200" y="6991631"/>
            <a:ext cx="3618201" cy="3136582"/>
          </a:xfrm>
          <a:prstGeom prst="rect">
            <a:avLst/>
          </a:prstGeom>
        </p:spPr>
      </p:pic>
      <p:pic>
        <p:nvPicPr>
          <p:cNvPr id="8" name="图片 7">
            <a:extLst>
              <a:ext uri="{FF2B5EF4-FFF2-40B4-BE49-F238E27FC236}">
                <a16:creationId xmlns:a16="http://schemas.microsoft.com/office/drawing/2014/main" id="{9356F9E2-A4EC-4934-B2AC-80A8CAF03C91}"/>
              </a:ext>
            </a:extLst>
          </p:cNvPr>
          <p:cNvPicPr>
            <a:picLocks noChangeAspect="1"/>
          </p:cNvPicPr>
          <p:nvPr/>
        </p:nvPicPr>
        <p:blipFill rotWithShape="1">
          <a:blip r:embed="rId6"/>
          <a:srcRect l="1039" t="1725" r="3029" b="1944"/>
          <a:stretch/>
        </p:blipFill>
        <p:spPr>
          <a:xfrm>
            <a:off x="3752234" y="6991629"/>
            <a:ext cx="3443810" cy="3136582"/>
          </a:xfrm>
          <a:prstGeom prst="rect">
            <a:avLst/>
          </a:prstGeom>
        </p:spPr>
      </p:pic>
    </p:spTree>
  </p:cSld>
  <p:clrMapOvr>
    <a:masterClrMapping/>
  </p:clrMapOvr>
</p:sld>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25400">
          <a:solidFill>
            <a:srgbClr val="C00000"/>
          </a:solidFill>
          <a:prstDash val="sys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662</Words>
  <Application>Microsoft Office PowerPoint</Application>
  <PresentationFormat>自定义</PresentationFormat>
  <Paragraphs>50</Paragraphs>
  <Slides>2</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vt:i4>
      </vt:variant>
    </vt:vector>
  </HeadingPairs>
  <TitlesOfParts>
    <vt:vector size="11" baseType="lpstr">
      <vt:lpstr>Arial Unicode MS</vt:lpstr>
      <vt:lpstr>方正仿宋_GBK</vt:lpstr>
      <vt:lpstr>黑体</vt:lpstr>
      <vt:lpstr>华文细黑</vt:lpstr>
      <vt:lpstr>宋体</vt:lpstr>
      <vt:lpstr>微软雅黑</vt:lpstr>
      <vt:lpstr>Calibri</vt:lpstr>
      <vt:lpstr>Times New Roman</vt:lpstr>
      <vt:lpstr>默认设计模板</vt:lpstr>
      <vt:lpstr>PowerPoint 演示文稿</vt:lpstr>
      <vt:lpstr>PowerPoint 演示文稿</vt:lpstr>
    </vt:vector>
  </TitlesOfParts>
  <Company>unit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zc</dc:creator>
  <cp:lastModifiedBy>范卫东</cp:lastModifiedBy>
  <cp:revision>620</cp:revision>
  <cp:lastPrinted>2018-11-01T01:33:00Z</cp:lastPrinted>
  <dcterms:created xsi:type="dcterms:W3CDTF">2003-11-12T09:06:00Z</dcterms:created>
  <dcterms:modified xsi:type="dcterms:W3CDTF">2021-07-12T02:06:46Z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EBCD1BB8EA28460DB654FBDE2AE0F15E</vt:lpwstr>
  </property>
  <property fmtid="{D5CDD505-2E9C-101B-9397-08002B2CF9AE}" pid="3" name="KSOProductBuildVer">
    <vt:lpwstr>2052-11.1.0.10463</vt:lpwstr>
  </property>
</Properties>
</file>