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70" r:id="rId3"/>
  </p:sldIdLst>
  <p:sldSz cx="22098000" cy="11049000"/>
  <p:notesSz cx="6807200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78">
          <p15:clr>
            <a:srgbClr val="A4A3A4"/>
          </p15:clr>
        </p15:guide>
        <p15:guide id="2" orient="horz" pos="4478">
          <p15:clr>
            <a:srgbClr val="A4A3A4"/>
          </p15:clr>
        </p15:guide>
        <p15:guide id="3" orient="horz" pos="532">
          <p15:clr>
            <a:srgbClr val="A4A3A4"/>
          </p15:clr>
        </p15:guide>
        <p15:guide id="4" orient="horz" pos="1120">
          <p15:clr>
            <a:srgbClr val="A4A3A4"/>
          </p15:clr>
        </p15:guide>
        <p15:guide id="5" orient="horz" pos="3707">
          <p15:clr>
            <a:srgbClr val="A4A3A4"/>
          </p15:clr>
        </p15:guide>
        <p15:guide id="6" pos="13604">
          <p15:clr>
            <a:srgbClr val="A4A3A4"/>
          </p15:clr>
        </p15:guide>
        <p15:guide id="7" pos="8906">
          <p15:clr>
            <a:srgbClr val="A4A3A4"/>
          </p15:clr>
        </p15:guide>
        <p15:guide id="8" pos="296">
          <p15:clr>
            <a:srgbClr val="A4A3A4"/>
          </p15:clr>
        </p15:guide>
        <p15:guide id="9" pos="10997">
          <p15:clr>
            <a:srgbClr val="A4A3A4"/>
          </p15:clr>
        </p15:guide>
        <p15:guide id="10" pos="6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E"/>
    <a:srgbClr val="FEFFF1"/>
    <a:srgbClr val="FAFFEF"/>
    <a:srgbClr val="F8FFE9"/>
    <a:srgbClr val="FFF5D1"/>
    <a:srgbClr val="FFFFCC"/>
    <a:srgbClr val="FFFFFF"/>
    <a:srgbClr val="FFF5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5" autoAdjust="0"/>
    <p:restoredTop sz="95823" autoAdjust="0"/>
  </p:normalViewPr>
  <p:slideViewPr>
    <p:cSldViewPr>
      <p:cViewPr>
        <p:scale>
          <a:sx n="75" d="100"/>
          <a:sy n="75" d="100"/>
        </p:scale>
        <p:origin x="1644" y="360"/>
      </p:cViewPr>
      <p:guideLst>
        <p:guide orient="horz" pos="6478"/>
        <p:guide orient="horz" pos="4478"/>
        <p:guide orient="horz" pos="532"/>
        <p:guide orient="horz" pos="1120"/>
        <p:guide orient="horz" pos="3707"/>
        <p:guide pos="13604"/>
        <p:guide pos="8906"/>
        <p:guide pos="296"/>
        <p:guide pos="10997"/>
        <p:guide pos="69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31" tIns="47714" rIns="95431" bIns="47714" numCol="1" anchor="t" anchorCtr="0" compatLnSpc="1"/>
          <a:lstStyle>
            <a:lvl1pPr defTabSz="953599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1" y="0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31" tIns="47714" rIns="95431" bIns="47714" numCol="1" anchor="t" anchorCtr="0" compatLnSpc="1"/>
          <a:lstStyle>
            <a:lvl1pPr algn="r" defTabSz="953599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31" tIns="47714" rIns="95431" bIns="47714" numCol="1" anchor="b" anchorCtr="0" compatLnSpc="1"/>
          <a:lstStyle>
            <a:lvl1pPr defTabSz="953599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1" y="9441814"/>
            <a:ext cx="2950529" cy="4975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31" tIns="47714" rIns="95431" bIns="47714" numCol="1" anchor="b" anchorCtr="0" compatLnSpc="1">
            <a:prstTxWarp prst="textNoShape">
              <a:avLst/>
            </a:prstTxWarp>
          </a:bodyPr>
          <a:lstStyle>
            <a:lvl1pPr algn="r" defTabSz="950518" eaLnBrk="1" hangingPunct="1">
              <a:defRPr sz="1200"/>
            </a:lvl1pPr>
          </a:lstStyle>
          <a:p>
            <a:pPr>
              <a:defRPr/>
            </a:pPr>
            <a:fld id="{1F443DF6-317B-44A7-9917-E6C9D7148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4394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5934"/>
          </a:xfrm>
          <a:prstGeom prst="rect">
            <a:avLst/>
          </a:prstGeom>
        </p:spPr>
        <p:txBody>
          <a:bodyPr vert="horz" lIns="62995" tIns="31498" rIns="62995" bIns="31498" rtlCol="0"/>
          <a:lstStyle>
            <a:lvl1pPr algn="l" eaLnBrk="1" hangingPunct="1">
              <a:defRPr sz="8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5934"/>
          </a:xfrm>
          <a:prstGeom prst="rect">
            <a:avLst/>
          </a:prstGeom>
        </p:spPr>
        <p:txBody>
          <a:bodyPr vert="horz" lIns="62995" tIns="31498" rIns="62995" bIns="31498" rtlCol="0"/>
          <a:lstStyle>
            <a:lvl1pPr algn="r" eaLnBrk="1" hangingPunct="1">
              <a:defRPr sz="8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939FC7A-02F9-4E13-9611-780D29A6E808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320675" y="747713"/>
            <a:ext cx="74485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95" tIns="31498" rIns="62995" bIns="3149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993" y="4722498"/>
            <a:ext cx="5443216" cy="4471350"/>
          </a:xfrm>
          <a:prstGeom prst="rect">
            <a:avLst/>
          </a:prstGeom>
        </p:spPr>
        <p:txBody>
          <a:bodyPr vert="horz" lIns="62995" tIns="31498" rIns="62995" bIns="31498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62995" tIns="31498" rIns="62995" bIns="31498" rtlCol="0" anchor="b"/>
          <a:lstStyle>
            <a:lvl1pPr algn="l" eaLnBrk="1" hangingPunct="1">
              <a:defRPr sz="8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wrap="square" lIns="62995" tIns="31498" rIns="62995" bIns="31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869B79A6-35E6-4DC2-9594-60362042B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83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3430" indent="-1971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791603" indent="-157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107926" indent="-157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424249" indent="-157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2043" indent="-15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339838" indent="-15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797632" indent="-15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255427" indent="-157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9C67E2C-EDFD-49EA-A5A4-8F28B2BCC527}" type="slidenum">
              <a:rPr lang="zh-CN" altLang="en-US" sz="8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zh-CN" altLang="en-US" sz="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44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13430" indent="-197106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791603" indent="-157367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107926" indent="-157367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424249" indent="-157367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1882043" indent="-157367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339838" indent="-157367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797632" indent="-157367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255427" indent="-157367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615BDC4-3748-4633-B1F4-D4B4DD66AA55}" type="slidenum">
              <a:rPr lang="zh-CN" altLang="en-US" sz="800" smtClean="0"/>
              <a:pPr/>
              <a:t>2</a:t>
            </a:fld>
            <a:endParaRPr lang="zh-CN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2651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0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21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E43C-22CB-403C-974E-65665D190E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0624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744825" y="982663"/>
            <a:ext cx="4695825" cy="883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57350" y="982663"/>
            <a:ext cx="13935075" cy="883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4E19-6D62-467F-B366-4F16399075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3976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79C2-3C5E-45AD-9074-4E0CF5BD4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702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6250" y="7099300"/>
            <a:ext cx="18783300" cy="2195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6250" y="4683125"/>
            <a:ext cx="18783300" cy="2416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2F42-F4A1-421A-8BBD-2EFFD840C0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8029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5735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2520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8235-CED6-403C-A0AC-66160B984F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5093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42913"/>
            <a:ext cx="19888200" cy="1841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2473325"/>
            <a:ext cx="9763125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3503613"/>
            <a:ext cx="9763125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1225213" y="2473325"/>
            <a:ext cx="9767887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1225213" y="3503613"/>
            <a:ext cx="9767887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6635-51A2-419C-91FA-F87D68B266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837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B37C-BC58-4F48-98D2-7F4FA30DA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0790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4A9E-7A35-47AB-BDBC-930A755E68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625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39738"/>
            <a:ext cx="7270750" cy="1871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9175" y="439738"/>
            <a:ext cx="12353925" cy="9429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2311400"/>
            <a:ext cx="7270750" cy="755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EA41-A682-42E7-ACD7-6DE20B582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8185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0700" y="7734300"/>
            <a:ext cx="13258800" cy="912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0700" y="987425"/>
            <a:ext cx="13258800" cy="6629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30700" y="8647113"/>
            <a:ext cx="13258800" cy="1296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C839-AC33-4B9D-9C5F-F873230FB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9081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982663"/>
            <a:ext cx="18783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7350" y="3192463"/>
            <a:ext cx="187833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735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eaLnBrk="1" hangingPunct="1">
              <a:defRPr sz="2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0150" y="10066338"/>
            <a:ext cx="699770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/>
          <a:lstStyle>
            <a:lvl1pPr algn="ctr" eaLnBrk="1" hangingPunct="1">
              <a:defRPr sz="2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3690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900"/>
            </a:lvl1pPr>
          </a:lstStyle>
          <a:p>
            <a:pPr>
              <a:defRPr/>
            </a:pPr>
            <a:fld id="{FCACE4C2-B520-4CC2-8F26-36E99AE6BE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defTabSz="1894205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709613" indent="-709613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6600">
          <a:solidFill>
            <a:schemeClr val="tx1"/>
          </a:solidFill>
          <a:latin typeface="+mn-lt"/>
          <a:ea typeface="+mn-ea"/>
          <a:cs typeface="+mn-cs"/>
        </a:defRPr>
      </a:lvl1pPr>
      <a:lvl2pPr marL="1538288" indent="-590550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5800">
          <a:solidFill>
            <a:schemeClr val="tx1"/>
          </a:solidFill>
          <a:latin typeface="+mn-lt"/>
          <a:ea typeface="+mn-ea"/>
        </a:defRPr>
      </a:lvl2pPr>
      <a:lvl3pPr marL="2366963" indent="-473075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5000">
          <a:solidFill>
            <a:schemeClr val="tx1"/>
          </a:solidFill>
          <a:latin typeface="+mn-lt"/>
          <a:ea typeface="+mn-ea"/>
        </a:defRPr>
      </a:lvl3pPr>
      <a:lvl4pPr marL="3314700" indent="-473075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4100">
          <a:solidFill>
            <a:schemeClr val="tx1"/>
          </a:solidFill>
          <a:latin typeface="+mn-lt"/>
          <a:ea typeface="+mn-ea"/>
        </a:defRPr>
      </a:lvl4pPr>
      <a:lvl5pPr marL="4262438" indent="-474663" algn="l" defTabSz="1893888" rtl="0" eaLnBrk="0" fontAlgn="base" hangingPunct="0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5pPr>
      <a:lvl6pPr marL="47199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6pPr>
      <a:lvl7pPr marL="51771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7pPr>
      <a:lvl8pPr marL="56343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8pPr>
      <a:lvl9pPr marL="6091555" indent="-474980" algn="l" defTabSz="1894205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22098000" cy="110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8089" y="7036668"/>
            <a:ext cx="5617256" cy="3724300"/>
          </a:xfrm>
          <a:prstGeom prst="rect">
            <a:avLst/>
          </a:prstGeom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1141075" y="9502775"/>
            <a:ext cx="56689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南京市规划和自然资源局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二二年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697072" y="2461255"/>
            <a:ext cx="49689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857" indent="-342857" algn="ctr" defTabSz="914305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南京市仙林副城新港片区控制性详细规划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》NJDBa010-04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规划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管理单元图则修改</a:t>
            </a:r>
          </a:p>
        </p:txBody>
      </p:sp>
      <p:sp>
        <p:nvSpPr>
          <p:cNvPr id="5127" name="Rectangle 61"/>
          <p:cNvSpPr>
            <a:spLocks noChangeArrowheads="1"/>
          </p:cNvSpPr>
          <p:nvPr/>
        </p:nvSpPr>
        <p:spPr bwMode="auto">
          <a:xfrm>
            <a:off x="17529175" y="6908800"/>
            <a:ext cx="3600450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1</a:t>
            </a:r>
            <a:r>
              <a:rPr lang="zh-CN" altLang="en-US" sz="900" dirty="0">
                <a:latin typeface="宋体" panose="02010600030101010101" pitchFamily="2" charset="-122"/>
              </a:rPr>
              <a:t>、本材料是为方便公众了解城市规划而制作的参考性文件。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2</a:t>
            </a:r>
            <a:r>
              <a:rPr lang="zh-CN" altLang="en-US" sz="900" dirty="0" smtClean="0">
                <a:latin typeface="宋体" panose="02010600030101010101" pitchFamily="2" charset="-122"/>
              </a:rPr>
              <a:t>、本次管理单元图则修改是</a:t>
            </a:r>
            <a:r>
              <a:rPr lang="zh-CN" altLang="en-US" sz="900" dirty="0">
                <a:latin typeface="宋体" panose="02010600030101010101" pitchFamily="2" charset="-122"/>
              </a:rPr>
              <a:t>城市发展的控制与引导性文件，不代表具体的项目实施计划和实施方案。一旦有建设行为，应依据批准的具体项目建设方案实施。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3</a:t>
            </a:r>
            <a:r>
              <a:rPr lang="zh-CN" altLang="en-US" sz="900" dirty="0">
                <a:latin typeface="宋体" panose="02010600030101010101" pitchFamily="2" charset="-122"/>
              </a:rPr>
              <a:t>、城市规划是不断优化更新的过程，规划内容以南京市规划和自然资源局存档备查的最新版本为准，同一地区同内容深度规划若有更新，南京市规划和自然资源局将依法在网站上公布，本材料自动作废。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zh-CN" sz="900" dirty="0">
                <a:latin typeface="宋体" panose="02010600030101010101" pitchFamily="2" charset="-122"/>
              </a:rPr>
              <a:t>4</a:t>
            </a:r>
            <a:r>
              <a:rPr lang="zh-CN" altLang="en-US" sz="900" dirty="0">
                <a:latin typeface="宋体" panose="02010600030101010101" pitchFamily="2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000" dirty="0">
              <a:latin typeface="宋体" panose="02010600030101010101" pitchFamily="2" charset="-122"/>
            </a:endParaRPr>
          </a:p>
        </p:txBody>
      </p:sp>
      <p:sp>
        <p:nvSpPr>
          <p:cNvPr id="5128" name="TextBox 2"/>
          <p:cNvSpPr txBox="1">
            <a:spLocks noChangeArrowheads="1"/>
          </p:cNvSpPr>
          <p:nvPr/>
        </p:nvSpPr>
        <p:spPr bwMode="auto">
          <a:xfrm>
            <a:off x="6656388" y="10539413"/>
            <a:ext cx="1584325" cy="246062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电话：</a:t>
            </a:r>
            <a:r>
              <a:rPr lang="en-US" altLang="zh-CN" sz="1000" dirty="0" smtClean="0">
                <a:latin typeface="Arial Unicode MS" pitchFamily="34" charset="-122"/>
                <a:ea typeface="Arial Unicode MS" pitchFamily="34" charset="-122"/>
              </a:rPr>
              <a:t>025-85800875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6656388" y="10321395"/>
            <a:ext cx="2749550" cy="246063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>
                <a:latin typeface="Arial Unicode MS" pitchFamily="34" charset="-122"/>
                <a:ea typeface="Arial Unicode MS" pitchFamily="34" charset="-122"/>
              </a:rPr>
              <a:t>网址：</a:t>
            </a:r>
            <a:r>
              <a:rPr lang="en-US" altLang="zh-CN" sz="1000">
                <a:latin typeface="Arial Unicode MS" pitchFamily="34" charset="-122"/>
                <a:ea typeface="Arial Unicode MS" pitchFamily="34" charset="-122"/>
              </a:rPr>
              <a:t>http://ghj.nanjing.gov.cn/</a:t>
            </a:r>
            <a:endParaRPr lang="zh-CN" altLang="en-US" sz="100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6656388" y="9886950"/>
            <a:ext cx="2952750" cy="244475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地址：</a:t>
            </a:r>
            <a:r>
              <a:rPr lang="zh-CN" altLang="en-US" sz="1000" dirty="0" smtClean="0">
                <a:latin typeface="Arial Unicode MS" pitchFamily="34" charset="-122"/>
                <a:ea typeface="Arial Unicode MS" pitchFamily="34" charset="-122"/>
              </a:rPr>
              <a:t>南京市中</a:t>
            </a: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山路</a:t>
            </a:r>
            <a:r>
              <a:rPr lang="en-US" altLang="zh-CN" sz="1000" dirty="0">
                <a:latin typeface="Arial Unicode MS" pitchFamily="34" charset="-122"/>
                <a:ea typeface="Arial Unicode MS" pitchFamily="34" charset="-122"/>
              </a:rPr>
              <a:t>171</a:t>
            </a: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号 </a:t>
            </a:r>
          </a:p>
        </p:txBody>
      </p:sp>
      <p:sp>
        <p:nvSpPr>
          <p:cNvPr id="5131" name="TextBox 2"/>
          <p:cNvSpPr txBox="1">
            <a:spLocks noChangeArrowheads="1"/>
          </p:cNvSpPr>
          <p:nvPr/>
        </p:nvSpPr>
        <p:spPr bwMode="auto">
          <a:xfrm>
            <a:off x="6656388" y="10103379"/>
            <a:ext cx="1584325" cy="246062"/>
          </a:xfrm>
          <a:prstGeom prst="rect">
            <a:avLst/>
          </a:prstGeom>
          <a:solidFill>
            <a:srgbClr val="FEFF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Arial Unicode MS" pitchFamily="34" charset="-122"/>
                <a:ea typeface="Arial Unicode MS" pitchFamily="34" charset="-122"/>
              </a:rPr>
              <a:t>邮编：</a:t>
            </a:r>
            <a:r>
              <a:rPr lang="en-US" altLang="zh-CN" sz="1000" dirty="0">
                <a:latin typeface="Arial Unicode MS" pitchFamily="34" charset="-122"/>
                <a:ea typeface="Arial Unicode MS" pitchFamily="34" charset="-122"/>
              </a:rPr>
              <a:t>210005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9175" y="523875"/>
            <a:ext cx="3600450" cy="309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indent="304800" algn="just">
              <a:lnSpc>
                <a:spcPct val="140000"/>
              </a:lnSpc>
              <a:defRPr/>
            </a:pPr>
            <a:endParaRPr lang="en-US" altLang="zh-CN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indent="304800" algn="just">
              <a:lnSpc>
                <a:spcPct val="140000"/>
              </a:lnSpc>
              <a:defRPr/>
            </a:pPr>
            <a:r>
              <a:rPr lang="zh-CN" altLang="en-US" dirty="0" smtClean="0">
                <a:latin typeface="黑体" panose="02010600030101010101" pitchFamily="2" charset="-122"/>
                <a:ea typeface="黑体" panose="02010600030101010101" pitchFamily="2" charset="-122"/>
              </a:rPr>
              <a:t>前言</a:t>
            </a:r>
          </a:p>
          <a:p>
            <a:pPr indent="323850" algn="just" eaLnBrk="1" hangingPunct="1">
              <a:lnSpc>
                <a:spcPct val="200000"/>
              </a:lnSpc>
              <a:defRPr/>
            </a:pPr>
            <a:endParaRPr lang="en-US" altLang="zh-CN" sz="900" dirty="0" smtClean="0">
              <a:latin typeface="宋体" panose="02010600030101010101" pitchFamily="2" charset="-122"/>
              <a:sym typeface="华文细黑" pitchFamily="2" charset="-122"/>
            </a:endParaRPr>
          </a:p>
          <a:p>
            <a:pPr indent="266700" algn="just" eaLnBrk="1">
              <a:lnSpc>
                <a:spcPct val="200000"/>
              </a:lnSpc>
              <a:defRPr/>
            </a:pPr>
            <a:r>
              <a:rPr lang="zh-CN" altLang="zh-CN" sz="900" dirty="0" smtClean="0">
                <a:latin typeface="+mn-ea"/>
                <a:ea typeface="+mn-ea"/>
              </a:rPr>
              <a:t>为提升土地开发的合理性和可行性，支持片区产业发展，强化创新载体建设，完善片区功能结构，在对片区交通组织、功能布局、用地性质、技术指标等深入研究的基础上，我局会同南京经开区管委会组织开展了《南京市仙林副城新港片区控制性详细规划》</a:t>
            </a:r>
            <a:r>
              <a:rPr lang="en-US" altLang="zh-CN" sz="900" dirty="0" smtClean="0">
                <a:latin typeface="+mn-ea"/>
                <a:ea typeface="+mn-ea"/>
              </a:rPr>
              <a:t>NJDBa010-04</a:t>
            </a:r>
            <a:r>
              <a:rPr lang="zh-CN" altLang="zh-CN" sz="900" dirty="0" smtClean="0">
                <a:latin typeface="+mn-ea"/>
                <a:ea typeface="+mn-ea"/>
              </a:rPr>
              <a:t>规划管理单元图则修改工作。</a:t>
            </a:r>
            <a:endParaRPr lang="en-US" altLang="zh-CN" sz="900" dirty="0" smtClean="0">
              <a:latin typeface="+mn-ea"/>
              <a:ea typeface="+mn-ea"/>
            </a:endParaRPr>
          </a:p>
          <a:p>
            <a:pPr indent="266700" algn="just" eaLnBrk="1">
              <a:lnSpc>
                <a:spcPct val="200000"/>
              </a:lnSpc>
              <a:defRPr/>
            </a:pPr>
            <a:r>
              <a:rPr lang="zh-CN" altLang="en-US" sz="900" dirty="0" smtClean="0">
                <a:latin typeface="+mn-ea"/>
                <a:ea typeface="+mn-ea"/>
                <a:sym typeface="华文细黑" pitchFamily="2" charset="-122"/>
              </a:rPr>
              <a:t>该规划</a:t>
            </a:r>
            <a:r>
              <a:rPr lang="zh-CN" altLang="en-US" sz="900" dirty="0">
                <a:latin typeface="+mn-ea"/>
                <a:ea typeface="+mn-ea"/>
                <a:sym typeface="华文细黑" pitchFamily="2" charset="-122"/>
              </a:rPr>
              <a:t>成果于</a:t>
            </a:r>
            <a:r>
              <a:rPr lang="en-US" altLang="zh-CN" sz="900" dirty="0" smtClean="0">
                <a:latin typeface="+mn-ea"/>
                <a:ea typeface="+mn-ea"/>
                <a:sym typeface="华文细黑" pitchFamily="2" charset="-122"/>
              </a:rPr>
              <a:t>2022</a:t>
            </a:r>
            <a:r>
              <a:rPr lang="zh-CN" altLang="en-US" sz="900" dirty="0" smtClean="0">
                <a:latin typeface="+mn-ea"/>
                <a:ea typeface="+mn-ea"/>
                <a:sym typeface="华文细黑" pitchFamily="2" charset="-122"/>
              </a:rPr>
              <a:t>年</a:t>
            </a:r>
            <a:r>
              <a:rPr lang="en-US" altLang="zh-CN" sz="900" dirty="0" smtClean="0">
                <a:latin typeface="+mn-ea"/>
                <a:ea typeface="+mn-ea"/>
                <a:sym typeface="华文细黑" pitchFamily="2" charset="-122"/>
              </a:rPr>
              <a:t>4</a:t>
            </a:r>
            <a:r>
              <a:rPr lang="zh-CN" altLang="en-US" sz="900" dirty="0" smtClean="0">
                <a:latin typeface="+mn-ea"/>
                <a:ea typeface="+mn-ea"/>
                <a:sym typeface="华文细黑" pitchFamily="2" charset="-122"/>
              </a:rPr>
              <a:t>月</a:t>
            </a:r>
            <a:r>
              <a:rPr lang="en-US" altLang="zh-CN" sz="900" dirty="0" smtClean="0">
                <a:latin typeface="+mn-ea"/>
                <a:ea typeface="+mn-ea"/>
                <a:sym typeface="华文细黑" pitchFamily="2" charset="-122"/>
              </a:rPr>
              <a:t>8</a:t>
            </a:r>
            <a:r>
              <a:rPr lang="zh-CN" altLang="en-US" sz="900" dirty="0" smtClean="0">
                <a:latin typeface="+mn-ea"/>
                <a:ea typeface="+mn-ea"/>
                <a:sym typeface="华文细黑" pitchFamily="2" charset="-122"/>
              </a:rPr>
              <a:t>日取得南京市人民政府批复，</a:t>
            </a:r>
            <a:r>
              <a:rPr lang="zh-CN" altLang="en-US" sz="900" dirty="0" smtClean="0">
                <a:latin typeface="+mn-ea"/>
                <a:ea typeface="+mn-ea"/>
              </a:rPr>
              <a:t>根据</a:t>
            </a:r>
            <a:r>
              <a:rPr lang="en-US" altLang="zh-CN" sz="900" dirty="0">
                <a:latin typeface="+mn-ea"/>
                <a:ea typeface="+mn-ea"/>
              </a:rPr>
              <a:t>《</a:t>
            </a:r>
            <a:r>
              <a:rPr lang="zh-CN" altLang="en-US" sz="900" dirty="0">
                <a:latin typeface="+mn-ea"/>
                <a:ea typeface="+mn-ea"/>
              </a:rPr>
              <a:t>中华人民共和国城乡规划法</a:t>
            </a:r>
            <a:r>
              <a:rPr lang="en-US" altLang="zh-CN" sz="900" dirty="0">
                <a:latin typeface="+mn-ea"/>
                <a:ea typeface="+mn-ea"/>
              </a:rPr>
              <a:t>》</a:t>
            </a:r>
            <a:r>
              <a:rPr lang="zh-CN" altLang="en-US" sz="900" dirty="0">
                <a:latin typeface="+mn-ea"/>
                <a:ea typeface="+mn-ea"/>
              </a:rPr>
              <a:t>，现将经市政府批复的该规划成果向社会予以公布</a:t>
            </a:r>
            <a:r>
              <a:rPr lang="zh-CN" altLang="en-US" sz="900" dirty="0" smtClean="0">
                <a:latin typeface="+mn-ea"/>
                <a:ea typeface="+mn-ea"/>
              </a:rPr>
              <a:t>。</a:t>
            </a:r>
            <a:endParaRPr lang="zh-CN" altLang="en-US" sz="9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6100564"/>
            <a:ext cx="5112000" cy="382380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7173" name="Rectangle 77"/>
          <p:cNvSpPr>
            <a:spLocks noChangeArrowheads="1"/>
          </p:cNvSpPr>
          <p:nvPr/>
        </p:nvSpPr>
        <p:spPr bwMode="auto">
          <a:xfrm>
            <a:off x="477838" y="430213"/>
            <a:ext cx="41354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</a:rPr>
              <a:t>项目区位</a:t>
            </a: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6734943" y="430213"/>
            <a:ext cx="5538194" cy="6330182"/>
          </a:xfrm>
          <a:prstGeom prst="rect">
            <a:avLst/>
          </a:prstGeom>
          <a:noFill/>
          <a:ln>
            <a:noFill/>
          </a:ln>
        </p:spPr>
        <p:txBody>
          <a:bodyPr wrap="square"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zh-CN" altLang="en-US" sz="1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规划（修改）内容</a:t>
            </a:r>
            <a:endParaRPr lang="en-US" altLang="zh-CN" sz="16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zh-CN" altLang="zh-CN" b="1" dirty="0" smtClean="0">
                <a:latin typeface="+mn-ea"/>
                <a:ea typeface="+mn-ea"/>
              </a:rPr>
              <a:t>（</a:t>
            </a:r>
            <a:r>
              <a:rPr lang="zh-CN" altLang="zh-CN" b="1" dirty="0">
                <a:latin typeface="+mn-ea"/>
                <a:ea typeface="+mn-ea"/>
              </a:rPr>
              <a:t>一</a:t>
            </a:r>
            <a:r>
              <a:rPr lang="zh-CN" altLang="zh-CN" b="1" dirty="0" smtClean="0">
                <a:latin typeface="+mn-ea"/>
                <a:ea typeface="+mn-ea"/>
              </a:rPr>
              <a:t>）</a:t>
            </a:r>
            <a:r>
              <a:rPr lang="zh-CN" altLang="en-US" b="1" dirty="0">
                <a:latin typeface="+mn-ea"/>
                <a:ea typeface="+mn-ea"/>
              </a:rPr>
              <a:t>道路红线优化调整</a:t>
            </a:r>
            <a:endParaRPr lang="en-US" altLang="zh-CN" b="1" dirty="0" smtClean="0">
              <a:latin typeface="+mn-ea"/>
              <a:ea typeface="+mn-ea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latin typeface="+mn-ea"/>
                <a:ea typeface="+mn-ea"/>
              </a:rPr>
              <a:t>1</a:t>
            </a:r>
            <a:r>
              <a:rPr lang="en-US" altLang="zh-CN" dirty="0">
                <a:latin typeface="+mn-ea"/>
                <a:ea typeface="+mn-ea"/>
              </a:rPr>
              <a:t>.</a:t>
            </a:r>
            <a:r>
              <a:rPr lang="zh-CN" altLang="zh-CN" dirty="0">
                <a:latin typeface="+mn-ea"/>
                <a:ea typeface="+mn-ea"/>
              </a:rPr>
              <a:t>规划</a:t>
            </a:r>
            <a:r>
              <a:rPr lang="zh-CN" altLang="zh-CN" dirty="0" smtClean="0">
                <a:latin typeface="+mn-ea"/>
                <a:ea typeface="+mn-ea"/>
              </a:rPr>
              <a:t>次干路：</a:t>
            </a:r>
            <a:r>
              <a:rPr lang="zh-CN" altLang="zh-CN" dirty="0">
                <a:latin typeface="+mn-ea"/>
                <a:ea typeface="+mn-ea"/>
              </a:rPr>
              <a:t>调整原图则预留</a:t>
            </a:r>
            <a:r>
              <a:rPr lang="zh-CN" altLang="zh-CN" dirty="0" smtClean="0">
                <a:latin typeface="+mn-ea"/>
                <a:ea typeface="+mn-ea"/>
              </a:rPr>
              <a:t>道路</a:t>
            </a:r>
            <a:r>
              <a:rPr lang="zh-CN" altLang="en-US" dirty="0" smtClean="0">
                <a:latin typeface="+mn-ea"/>
                <a:ea typeface="+mn-ea"/>
              </a:rPr>
              <a:t>线型</a:t>
            </a:r>
            <a:r>
              <a:rPr lang="zh-CN" altLang="zh-CN" dirty="0" smtClean="0">
                <a:latin typeface="+mn-ea"/>
                <a:ea typeface="+mn-ea"/>
              </a:rPr>
              <a:t>；</a:t>
            </a:r>
            <a:r>
              <a:rPr lang="zh-CN" altLang="zh-CN" dirty="0">
                <a:latin typeface="+mn-ea"/>
                <a:ea typeface="+mn-ea"/>
              </a:rPr>
              <a:t>取消经一路与兴武路之间路段，恒飞路西端止于兴武路。</a:t>
            </a: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+mn-ea"/>
                <a:ea typeface="+mn-ea"/>
              </a:rPr>
              <a:t>2.</a:t>
            </a:r>
            <a:r>
              <a:rPr lang="zh-CN" altLang="zh-CN" dirty="0">
                <a:latin typeface="+mn-ea"/>
                <a:ea typeface="+mn-ea"/>
              </a:rPr>
              <a:t>经一路：调整道路线型，道路红线</a:t>
            </a:r>
            <a:r>
              <a:rPr lang="en-US" altLang="zh-CN" dirty="0">
                <a:latin typeface="+mn-ea"/>
                <a:ea typeface="+mn-ea"/>
              </a:rPr>
              <a:t>24</a:t>
            </a:r>
            <a:r>
              <a:rPr lang="zh-CN" altLang="zh-CN" dirty="0">
                <a:latin typeface="+mn-ea"/>
                <a:ea typeface="+mn-ea"/>
              </a:rPr>
              <a:t>米不变；西侧增加匝道与二桥二通道连通，匝道红线宽度</a:t>
            </a:r>
            <a:r>
              <a:rPr lang="en-US" altLang="zh-CN" dirty="0">
                <a:latin typeface="+mn-ea"/>
                <a:ea typeface="+mn-ea"/>
              </a:rPr>
              <a:t>10</a:t>
            </a:r>
            <a:r>
              <a:rPr lang="zh-CN" altLang="zh-CN" dirty="0">
                <a:latin typeface="+mn-ea"/>
                <a:ea typeface="+mn-ea"/>
              </a:rPr>
              <a:t>米。</a:t>
            </a: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+mn-ea"/>
                <a:ea typeface="+mn-ea"/>
              </a:rPr>
              <a:t>3.</a:t>
            </a:r>
            <a:r>
              <a:rPr lang="zh-CN" altLang="zh-CN" dirty="0">
                <a:latin typeface="+mn-ea"/>
                <a:ea typeface="+mn-ea"/>
              </a:rPr>
              <a:t>新增两条规划支路，道路红线宽度为</a:t>
            </a:r>
            <a:r>
              <a:rPr lang="en-US" altLang="zh-CN" dirty="0">
                <a:latin typeface="+mn-ea"/>
                <a:ea typeface="+mn-ea"/>
              </a:rPr>
              <a:t>18</a:t>
            </a:r>
            <a:r>
              <a:rPr lang="zh-CN" altLang="zh-CN" dirty="0">
                <a:latin typeface="+mn-ea"/>
                <a:ea typeface="+mn-ea"/>
              </a:rPr>
              <a:t>米。</a:t>
            </a: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zh-CN" altLang="zh-CN" b="1" dirty="0" smtClean="0">
                <a:latin typeface="+mn-ea"/>
                <a:ea typeface="+mn-ea"/>
              </a:rPr>
              <a:t>（</a:t>
            </a:r>
            <a:r>
              <a:rPr lang="zh-CN" altLang="zh-CN" b="1" dirty="0">
                <a:latin typeface="+mn-ea"/>
                <a:ea typeface="+mn-ea"/>
              </a:rPr>
              <a:t>二</a:t>
            </a:r>
            <a:r>
              <a:rPr lang="zh-CN" altLang="zh-CN" b="1" dirty="0" smtClean="0">
                <a:latin typeface="+mn-ea"/>
                <a:ea typeface="+mn-ea"/>
              </a:rPr>
              <a:t>）</a:t>
            </a:r>
            <a:r>
              <a:rPr lang="zh-CN" altLang="en-US" b="1" dirty="0" smtClean="0">
                <a:latin typeface="+mn-ea"/>
                <a:ea typeface="+mn-ea"/>
              </a:rPr>
              <a:t>河道</a:t>
            </a:r>
            <a:r>
              <a:rPr lang="zh-CN" altLang="en-US" b="1" dirty="0">
                <a:latin typeface="+mn-ea"/>
                <a:ea typeface="+mn-ea"/>
              </a:rPr>
              <a:t>蓝线调整</a:t>
            </a:r>
            <a:endParaRPr lang="zh-CN" altLang="zh-CN" b="1" dirty="0" smtClean="0">
              <a:latin typeface="+mn-ea"/>
              <a:ea typeface="+mn-ea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zh-CN" altLang="zh-CN" dirty="0">
                <a:latin typeface="+mn-ea"/>
                <a:ea typeface="+mn-ea"/>
              </a:rPr>
              <a:t>优化兴武沟河道蓝线，落实太新路</a:t>
            </a:r>
            <a:r>
              <a:rPr lang="en-US" altLang="zh-CN" dirty="0">
                <a:latin typeface="+mn-ea"/>
                <a:ea typeface="+mn-ea"/>
              </a:rPr>
              <a:t>4#</a:t>
            </a:r>
            <a:r>
              <a:rPr lang="zh-CN" altLang="zh-CN" dirty="0">
                <a:latin typeface="+mn-ea"/>
                <a:ea typeface="+mn-ea"/>
              </a:rPr>
              <a:t>桥河河道蓝线。</a:t>
            </a: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zh-CN" altLang="zh-CN" b="1" dirty="0" smtClean="0">
                <a:latin typeface="+mn-ea"/>
                <a:ea typeface="+mn-ea"/>
              </a:rPr>
              <a:t>（</a:t>
            </a:r>
            <a:r>
              <a:rPr lang="zh-CN" altLang="zh-CN" b="1" dirty="0">
                <a:latin typeface="+mn-ea"/>
                <a:ea typeface="+mn-ea"/>
              </a:rPr>
              <a:t>三</a:t>
            </a:r>
            <a:r>
              <a:rPr lang="zh-CN" altLang="zh-CN" b="1" dirty="0" smtClean="0">
                <a:latin typeface="+mn-ea"/>
                <a:ea typeface="+mn-ea"/>
              </a:rPr>
              <a:t>）</a:t>
            </a:r>
            <a:r>
              <a:rPr lang="zh-CN" altLang="en-US" b="1" dirty="0" smtClean="0">
                <a:latin typeface="+mn-ea"/>
                <a:ea typeface="+mn-ea"/>
              </a:rPr>
              <a:t>用</a:t>
            </a:r>
            <a:r>
              <a:rPr lang="zh-CN" altLang="en-US" b="1" dirty="0">
                <a:latin typeface="+mn-ea"/>
                <a:ea typeface="+mn-ea"/>
              </a:rPr>
              <a:t>地优化调整</a:t>
            </a:r>
            <a:endParaRPr lang="zh-CN" altLang="zh-CN" b="1" dirty="0">
              <a:latin typeface="+mn-ea"/>
              <a:ea typeface="+mn-ea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latin typeface="+mn-ea"/>
                <a:ea typeface="+mn-ea"/>
              </a:rPr>
              <a:t>1</a:t>
            </a:r>
            <a:r>
              <a:rPr lang="en-US" altLang="zh-CN" dirty="0">
                <a:latin typeface="+mn-ea"/>
                <a:ea typeface="+mn-ea"/>
              </a:rPr>
              <a:t>.</a:t>
            </a:r>
            <a:r>
              <a:rPr lang="zh-CN" altLang="zh-CN" dirty="0">
                <a:latin typeface="+mn-ea"/>
                <a:ea typeface="+mn-ea"/>
              </a:rPr>
              <a:t>将原</a:t>
            </a:r>
            <a:r>
              <a:rPr lang="en-US" altLang="zh-CN" dirty="0">
                <a:latin typeface="+mn-ea"/>
                <a:ea typeface="+mn-ea"/>
              </a:rPr>
              <a:t>04-64</a:t>
            </a:r>
            <a:r>
              <a:rPr lang="zh-CN" altLang="zh-CN" dirty="0">
                <a:latin typeface="+mn-ea"/>
                <a:ea typeface="+mn-ea"/>
              </a:rPr>
              <a:t>商办混合用地（</a:t>
            </a:r>
            <a:r>
              <a:rPr lang="en-US" altLang="zh-CN" dirty="0">
                <a:latin typeface="+mn-ea"/>
                <a:ea typeface="+mn-ea"/>
              </a:rPr>
              <a:t>Bb</a:t>
            </a:r>
            <a:r>
              <a:rPr lang="zh-CN" altLang="zh-CN" dirty="0">
                <a:latin typeface="+mn-ea"/>
                <a:ea typeface="+mn-ea"/>
              </a:rPr>
              <a:t>）地块划分为三个地块，编号为</a:t>
            </a:r>
            <a:r>
              <a:rPr lang="en-US" altLang="zh-CN" dirty="0">
                <a:latin typeface="+mn-ea"/>
                <a:ea typeface="+mn-ea"/>
              </a:rPr>
              <a:t>04-63</a:t>
            </a:r>
            <a:r>
              <a:rPr lang="zh-CN" altLang="zh-CN" dirty="0">
                <a:latin typeface="+mn-ea"/>
                <a:ea typeface="+mn-ea"/>
              </a:rPr>
              <a:t>、</a:t>
            </a:r>
            <a:r>
              <a:rPr lang="en-US" altLang="zh-CN" dirty="0">
                <a:latin typeface="+mn-ea"/>
                <a:ea typeface="+mn-ea"/>
              </a:rPr>
              <a:t>04-64</a:t>
            </a:r>
            <a:r>
              <a:rPr lang="zh-CN" altLang="zh-CN" dirty="0">
                <a:latin typeface="+mn-ea"/>
                <a:ea typeface="+mn-ea"/>
              </a:rPr>
              <a:t>、</a:t>
            </a:r>
            <a:r>
              <a:rPr lang="en-US" altLang="zh-CN" dirty="0">
                <a:latin typeface="+mn-ea"/>
                <a:ea typeface="+mn-ea"/>
              </a:rPr>
              <a:t>04-69</a:t>
            </a:r>
            <a:r>
              <a:rPr lang="zh-CN" altLang="zh-CN" dirty="0">
                <a:latin typeface="+mn-ea"/>
                <a:ea typeface="+mn-ea"/>
              </a:rPr>
              <a:t>，地块性质均调整为科研设计用地（</a:t>
            </a:r>
            <a:r>
              <a:rPr lang="en-US" altLang="zh-CN" dirty="0">
                <a:latin typeface="+mn-ea"/>
                <a:ea typeface="+mn-ea"/>
              </a:rPr>
              <a:t>B29a</a:t>
            </a:r>
            <a:r>
              <a:rPr lang="zh-CN" altLang="zh-CN" dirty="0">
                <a:latin typeface="+mn-ea"/>
                <a:ea typeface="+mn-ea"/>
              </a:rPr>
              <a:t>）。修改后</a:t>
            </a:r>
            <a:r>
              <a:rPr lang="zh-CN" altLang="zh-CN" dirty="0" smtClean="0">
                <a:latin typeface="+mn-ea"/>
                <a:ea typeface="+mn-ea"/>
              </a:rPr>
              <a:t>，</a:t>
            </a:r>
            <a:r>
              <a:rPr lang="en-US" altLang="zh-CN" dirty="0" smtClean="0">
                <a:latin typeface="+mn-ea"/>
                <a:ea typeface="+mn-ea"/>
              </a:rPr>
              <a:t>04-63</a:t>
            </a:r>
            <a:r>
              <a:rPr lang="zh-CN" altLang="zh-CN" dirty="0" smtClean="0">
                <a:latin typeface="+mn-ea"/>
                <a:ea typeface="+mn-ea"/>
              </a:rPr>
              <a:t>地块面积为</a:t>
            </a:r>
            <a:r>
              <a:rPr lang="en-US" altLang="zh-CN" dirty="0" smtClean="0">
                <a:latin typeface="+mn-ea"/>
                <a:ea typeface="+mn-ea"/>
              </a:rPr>
              <a:t>2.00</a:t>
            </a:r>
            <a:r>
              <a:rPr lang="zh-CN" altLang="zh-CN" dirty="0" smtClean="0">
                <a:latin typeface="+mn-ea"/>
                <a:ea typeface="+mn-ea"/>
              </a:rPr>
              <a:t>公顷，容积率</a:t>
            </a:r>
            <a:r>
              <a:rPr lang="zh-CN" altLang="en-US" dirty="0" smtClean="0">
                <a:latin typeface="+mn-ea"/>
                <a:ea typeface="+mn-ea"/>
              </a:rPr>
              <a:t>≤</a:t>
            </a:r>
            <a:r>
              <a:rPr lang="en-US" altLang="zh-CN" dirty="0" smtClean="0">
                <a:latin typeface="+mn-ea"/>
                <a:ea typeface="+mn-ea"/>
              </a:rPr>
              <a:t>2.5</a:t>
            </a:r>
            <a:r>
              <a:rPr lang="zh-CN" altLang="zh-CN" dirty="0" smtClean="0">
                <a:latin typeface="+mn-ea"/>
                <a:ea typeface="+mn-ea"/>
              </a:rPr>
              <a:t>，建筑高度</a:t>
            </a:r>
            <a:r>
              <a:rPr lang="zh-CN" altLang="en-US" dirty="0" smtClean="0">
                <a:latin typeface="+mn-ea"/>
                <a:ea typeface="+mn-ea"/>
              </a:rPr>
              <a:t>≤</a:t>
            </a:r>
            <a:r>
              <a:rPr lang="en-US" altLang="zh-CN" dirty="0" smtClean="0">
                <a:latin typeface="+mn-ea"/>
                <a:ea typeface="+mn-ea"/>
              </a:rPr>
              <a:t>24</a:t>
            </a:r>
            <a:r>
              <a:rPr lang="zh-CN" altLang="zh-CN" dirty="0" smtClean="0">
                <a:latin typeface="+mn-ea"/>
                <a:ea typeface="+mn-ea"/>
              </a:rPr>
              <a:t>米，建筑密度</a:t>
            </a:r>
            <a:r>
              <a:rPr lang="zh-CN" altLang="en-US" dirty="0" smtClean="0">
                <a:latin typeface="+mn-ea"/>
                <a:ea typeface="+mn-ea"/>
              </a:rPr>
              <a:t>≤</a:t>
            </a:r>
            <a:r>
              <a:rPr lang="en-US" altLang="zh-CN" dirty="0" smtClean="0">
                <a:latin typeface="+mn-ea"/>
                <a:ea typeface="+mn-ea"/>
              </a:rPr>
              <a:t>55%</a:t>
            </a:r>
            <a:r>
              <a:rPr lang="zh-CN" altLang="zh-CN" dirty="0" smtClean="0">
                <a:latin typeface="+mn-ea"/>
                <a:ea typeface="+mn-ea"/>
              </a:rPr>
              <a:t>，绿地率</a:t>
            </a:r>
            <a:r>
              <a:rPr lang="zh-CN" altLang="en-US" dirty="0" smtClean="0">
                <a:latin typeface="+mn-ea"/>
                <a:ea typeface="+mn-ea"/>
              </a:rPr>
              <a:t>≥</a:t>
            </a:r>
            <a:r>
              <a:rPr lang="en-US" altLang="zh-CN" dirty="0" smtClean="0">
                <a:latin typeface="+mn-ea"/>
                <a:ea typeface="+mn-ea"/>
              </a:rPr>
              <a:t>10%</a:t>
            </a:r>
            <a:r>
              <a:rPr lang="zh-CN" altLang="zh-CN" dirty="0" smtClean="0">
                <a:latin typeface="+mn-ea"/>
                <a:ea typeface="+mn-ea"/>
              </a:rPr>
              <a:t>；</a:t>
            </a:r>
            <a:r>
              <a:rPr lang="en-US" altLang="zh-CN" dirty="0" smtClean="0">
                <a:latin typeface="+mn-ea"/>
                <a:ea typeface="+mn-ea"/>
              </a:rPr>
              <a:t>04-64</a:t>
            </a:r>
            <a:r>
              <a:rPr lang="zh-CN" altLang="zh-CN" dirty="0" smtClean="0">
                <a:latin typeface="+mn-ea"/>
                <a:ea typeface="+mn-ea"/>
              </a:rPr>
              <a:t>地块、</a:t>
            </a:r>
            <a:r>
              <a:rPr lang="en-US" altLang="zh-CN" dirty="0" smtClean="0">
                <a:latin typeface="+mn-ea"/>
                <a:ea typeface="+mn-ea"/>
              </a:rPr>
              <a:t>06-69</a:t>
            </a:r>
            <a:r>
              <a:rPr lang="zh-CN" altLang="zh-CN" dirty="0" smtClean="0">
                <a:latin typeface="+mn-ea"/>
                <a:ea typeface="+mn-ea"/>
              </a:rPr>
              <a:t>地块面积分别为</a:t>
            </a:r>
            <a:r>
              <a:rPr lang="en-US" altLang="zh-CN" dirty="0" smtClean="0">
                <a:latin typeface="+mn-ea"/>
                <a:ea typeface="+mn-ea"/>
              </a:rPr>
              <a:t>5.17</a:t>
            </a:r>
            <a:r>
              <a:rPr lang="zh-CN" altLang="zh-CN" dirty="0" smtClean="0">
                <a:latin typeface="+mn-ea"/>
                <a:ea typeface="+mn-ea"/>
              </a:rPr>
              <a:t>公顷、</a:t>
            </a:r>
            <a:r>
              <a:rPr lang="en-US" altLang="zh-CN" dirty="0" smtClean="0">
                <a:latin typeface="+mn-ea"/>
                <a:ea typeface="+mn-ea"/>
              </a:rPr>
              <a:t>3.07</a:t>
            </a:r>
            <a:r>
              <a:rPr lang="zh-CN" altLang="zh-CN" dirty="0" smtClean="0">
                <a:latin typeface="+mn-ea"/>
                <a:ea typeface="+mn-ea"/>
              </a:rPr>
              <a:t>公顷，容积率</a:t>
            </a:r>
            <a:r>
              <a:rPr lang="zh-CN" altLang="en-US" dirty="0" smtClean="0">
                <a:latin typeface="+mn-ea"/>
                <a:ea typeface="+mn-ea"/>
              </a:rPr>
              <a:t>≤</a:t>
            </a:r>
            <a:r>
              <a:rPr lang="en-US" altLang="zh-CN" dirty="0" smtClean="0">
                <a:latin typeface="+mn-ea"/>
                <a:ea typeface="+mn-ea"/>
              </a:rPr>
              <a:t>3.0</a:t>
            </a:r>
            <a:r>
              <a:rPr lang="zh-CN" altLang="zh-CN" dirty="0" smtClean="0">
                <a:latin typeface="+mn-ea"/>
                <a:ea typeface="+mn-ea"/>
              </a:rPr>
              <a:t>，建筑高度</a:t>
            </a:r>
            <a:r>
              <a:rPr lang="zh-CN" altLang="en-US" dirty="0" smtClean="0">
                <a:latin typeface="+mn-ea"/>
                <a:ea typeface="+mn-ea"/>
              </a:rPr>
              <a:t>≤</a:t>
            </a:r>
            <a:r>
              <a:rPr lang="en-US" altLang="zh-CN" dirty="0" smtClean="0">
                <a:latin typeface="+mn-ea"/>
                <a:ea typeface="+mn-ea"/>
              </a:rPr>
              <a:t>100</a:t>
            </a:r>
            <a:r>
              <a:rPr lang="zh-CN" altLang="zh-CN" dirty="0" smtClean="0">
                <a:latin typeface="+mn-ea"/>
                <a:ea typeface="+mn-ea"/>
              </a:rPr>
              <a:t>米，建筑密度</a:t>
            </a:r>
            <a:r>
              <a:rPr lang="zh-CN" altLang="en-US" dirty="0" smtClean="0">
                <a:latin typeface="+mn-ea"/>
                <a:ea typeface="+mn-ea"/>
              </a:rPr>
              <a:t>≤</a:t>
            </a:r>
            <a:r>
              <a:rPr lang="en-US" altLang="zh-CN" dirty="0" smtClean="0">
                <a:latin typeface="+mn-ea"/>
                <a:ea typeface="+mn-ea"/>
              </a:rPr>
              <a:t>40%</a:t>
            </a:r>
            <a:r>
              <a:rPr lang="zh-CN" altLang="zh-CN" dirty="0" smtClean="0">
                <a:latin typeface="+mn-ea"/>
                <a:ea typeface="+mn-ea"/>
              </a:rPr>
              <a:t>，绿地率</a:t>
            </a:r>
            <a:r>
              <a:rPr lang="zh-CN" altLang="en-US" dirty="0" smtClean="0">
                <a:latin typeface="+mn-ea"/>
                <a:ea typeface="+mn-ea"/>
              </a:rPr>
              <a:t>≥</a:t>
            </a:r>
            <a:r>
              <a:rPr lang="en-US" altLang="zh-CN" dirty="0" smtClean="0">
                <a:latin typeface="+mn-ea"/>
                <a:ea typeface="+mn-ea"/>
              </a:rPr>
              <a:t>30%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endParaRPr lang="zh-CN" altLang="zh-CN" dirty="0">
              <a:latin typeface="+mn-ea"/>
              <a:ea typeface="+mn-ea"/>
            </a:endParaRPr>
          </a:p>
          <a:p>
            <a:pPr indent="269240" eaLnBrk="1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>
                <a:latin typeface="+mn-ea"/>
                <a:ea typeface="+mn-ea"/>
              </a:rPr>
              <a:t>2.</a:t>
            </a:r>
            <a:r>
              <a:rPr lang="zh-CN" altLang="zh-CN" dirty="0">
                <a:latin typeface="+mn-ea"/>
                <a:ea typeface="+mn-ea"/>
              </a:rPr>
              <a:t>根据道路红线与河道蓝线调整方案，优化绿地与水域边界</a:t>
            </a:r>
            <a:r>
              <a:rPr lang="zh-CN" altLang="zh-CN" dirty="0" smtClean="0">
                <a:latin typeface="+mn-ea"/>
                <a:ea typeface="+mn-ea"/>
              </a:rPr>
              <a:t>。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347826"/>
              </p:ext>
            </p:extLst>
          </p:nvPr>
        </p:nvGraphicFramePr>
        <p:xfrm>
          <a:off x="18722975" y="8764856"/>
          <a:ext cx="2919413" cy="13319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1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96780" marR="96780" marT="47727" marB="47727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2022〕36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6780" marR="96780" marT="47727" marB="47727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动态更新</a:t>
                      </a:r>
                      <a:endParaRPr kumimoji="1" lang="en-US" altLang="zh-CN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信息栏</a:t>
                      </a: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6780" marR="96780" marT="47727" marB="47727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1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1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780" marR="96780" marT="47727" marB="4772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7195" name="直接连接符 42"/>
          <p:cNvCxnSpPr>
            <a:cxnSpLocks noChangeShapeType="1"/>
          </p:cNvCxnSpPr>
          <p:nvPr/>
        </p:nvCxnSpPr>
        <p:spPr bwMode="auto">
          <a:xfrm>
            <a:off x="6368480" y="195263"/>
            <a:ext cx="0" cy="10658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2" name="Rectangle 122"/>
          <p:cNvSpPr>
            <a:spLocks noChangeArrowheads="1"/>
          </p:cNvSpPr>
          <p:nvPr/>
        </p:nvSpPr>
        <p:spPr bwMode="auto">
          <a:xfrm>
            <a:off x="460374" y="934616"/>
            <a:ext cx="5213601" cy="13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+mn-ea"/>
                <a:ea typeface="+mn-ea"/>
              </a:rPr>
              <a:t>NJDBa010-04</a:t>
            </a:r>
            <a:r>
              <a:rPr lang="zh-CN" altLang="en-US" sz="1400" dirty="0">
                <a:latin typeface="+mn-ea"/>
                <a:ea typeface="+mn-ea"/>
              </a:rPr>
              <a:t>规划管理单元位于新港片区西北部，北至长江，南至恒广路，西至绕城高速，东至尧新大道，单元总用地面积</a:t>
            </a:r>
            <a:r>
              <a:rPr lang="en-US" altLang="zh-CN" sz="1400" dirty="0">
                <a:latin typeface="+mn-ea"/>
                <a:ea typeface="+mn-ea"/>
              </a:rPr>
              <a:t>260</a:t>
            </a:r>
            <a:r>
              <a:rPr lang="zh-CN" altLang="en-US" sz="1400" dirty="0">
                <a:latin typeface="+mn-ea"/>
                <a:ea typeface="+mn-ea"/>
              </a:rPr>
              <a:t>公顷</a:t>
            </a:r>
            <a:r>
              <a:rPr lang="zh-CN" altLang="en-US" sz="1400" dirty="0" smtClean="0">
                <a:latin typeface="+mn-ea"/>
                <a:ea typeface="+mn-ea"/>
              </a:rPr>
              <a:t>。涉及修改范围东至兴武路、西至二桥二通道、南至现状兴武变、北至新港大道，修改地块用地面积约</a:t>
            </a:r>
            <a:r>
              <a:rPr lang="en-US" altLang="zh-CN" sz="1400" dirty="0" smtClean="0">
                <a:latin typeface="+mn-ea"/>
                <a:ea typeface="+mn-ea"/>
              </a:rPr>
              <a:t>40</a:t>
            </a:r>
            <a:r>
              <a:rPr lang="zh-CN" altLang="en-US" sz="1400" dirty="0" smtClean="0">
                <a:latin typeface="+mn-ea"/>
                <a:ea typeface="+mn-ea"/>
              </a:rPr>
              <a:t>公顷。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7199" name="Rectangle 77"/>
          <p:cNvSpPr>
            <a:spLocks noChangeArrowheads="1"/>
          </p:cNvSpPr>
          <p:nvPr/>
        </p:nvSpPr>
        <p:spPr bwMode="auto">
          <a:xfrm>
            <a:off x="17351688" y="5235585"/>
            <a:ext cx="985525" cy="3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修改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00" name="Rectangle 77"/>
          <p:cNvSpPr>
            <a:spLocks noChangeArrowheads="1"/>
          </p:cNvSpPr>
          <p:nvPr/>
        </p:nvSpPr>
        <p:spPr bwMode="auto">
          <a:xfrm>
            <a:off x="17351688" y="10042672"/>
            <a:ext cx="985525" cy="3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修改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4" r="5883"/>
          <a:stretch/>
        </p:blipFill>
        <p:spPr>
          <a:xfrm>
            <a:off x="12849200" y="915988"/>
            <a:ext cx="5254395" cy="43327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4" r="5883"/>
          <a:stretch/>
        </p:blipFill>
        <p:spPr>
          <a:xfrm>
            <a:off x="12849201" y="5764876"/>
            <a:ext cx="5254394" cy="43327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4" name="直接连接符 42"/>
          <p:cNvCxnSpPr>
            <a:cxnSpLocks noChangeShapeType="1"/>
          </p:cNvCxnSpPr>
          <p:nvPr/>
        </p:nvCxnSpPr>
        <p:spPr bwMode="auto">
          <a:xfrm>
            <a:off x="18465800" y="195263"/>
            <a:ext cx="0" cy="10658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" name="图片 2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0" r="827" b="5208"/>
          <a:stretch/>
        </p:blipFill>
        <p:spPr bwMode="auto">
          <a:xfrm>
            <a:off x="561975" y="2572172"/>
            <a:ext cx="5112000" cy="285422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3690938" y="5382851"/>
            <a:ext cx="20240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/>
              <a:t>项目在栖霞区的位置</a:t>
            </a:r>
          </a:p>
        </p:txBody>
      </p: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3460750" y="9896209"/>
            <a:ext cx="2311400" cy="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/>
              <a:t>项目</a:t>
            </a:r>
            <a:r>
              <a:rPr lang="zh-CN" altLang="en-US" sz="1200" dirty="0" smtClean="0"/>
              <a:t>在</a:t>
            </a:r>
            <a:r>
              <a:rPr lang="zh-CN" altLang="en-US" sz="1200" dirty="0"/>
              <a:t>新港片区</a:t>
            </a:r>
            <a:r>
              <a:rPr lang="zh-CN" altLang="en-US" sz="1200" dirty="0" smtClean="0"/>
              <a:t>的</a:t>
            </a:r>
            <a:r>
              <a:rPr lang="zh-CN" altLang="en-US" sz="1200" dirty="0"/>
              <a:t>位置</a:t>
            </a:r>
          </a:p>
        </p:txBody>
      </p:sp>
      <p:sp>
        <p:nvSpPr>
          <p:cNvPr id="16" name="Rectangle 122"/>
          <p:cNvSpPr>
            <a:spLocks noChangeArrowheads="1"/>
          </p:cNvSpPr>
          <p:nvPr/>
        </p:nvSpPr>
        <p:spPr bwMode="auto">
          <a:xfrm>
            <a:off x="1039888" y="3940324"/>
            <a:ext cx="2024062" cy="2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indent="355600">
              <a:spcBef>
                <a:spcPct val="20000"/>
              </a:spcBef>
              <a:buChar char="•"/>
              <a:defRPr kumimoji="1" sz="6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5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4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800" b="1" dirty="0" smtClean="0">
                <a:latin typeface="微软雅黑" pitchFamily="34" charset="-122"/>
                <a:ea typeface="微软雅黑" pitchFamily="34" charset="-122"/>
              </a:rPr>
              <a:t>NJDBa010-04</a:t>
            </a:r>
            <a:r>
              <a:rPr lang="zh-CN" altLang="en-US" sz="800" b="1" dirty="0" smtClean="0">
                <a:latin typeface="微软雅黑" pitchFamily="34" charset="-122"/>
                <a:ea typeface="微软雅黑" pitchFamily="34" charset="-122"/>
              </a:rPr>
              <a:t>单元</a:t>
            </a:r>
            <a:endParaRPr lang="zh-CN" altLang="en-US" sz="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662</Words>
  <Application>Microsoft Office PowerPoint</Application>
  <PresentationFormat>自定义</PresentationFormat>
  <Paragraphs>42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默认设计模板</vt:lpstr>
      <vt:lpstr>幻灯片 1</vt:lpstr>
      <vt:lpstr>幻灯片 2</vt:lpstr>
    </vt:vector>
  </TitlesOfParts>
  <Company>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许迪</cp:lastModifiedBy>
  <cp:revision>692</cp:revision>
  <cp:lastPrinted>2020-10-29T06:30:13Z</cp:lastPrinted>
  <dcterms:created xsi:type="dcterms:W3CDTF">2003-11-12T09:06:00Z</dcterms:created>
  <dcterms:modified xsi:type="dcterms:W3CDTF">2022-05-05T07:43:14Z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