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66" r:id="rId2"/>
    <p:sldId id="265" r:id="rId3"/>
  </p:sldIdLst>
  <p:sldSz cx="22098000" cy="11049000"/>
  <p:notesSz cx="9926638" cy="14355763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06">
          <p15:clr>
            <a:srgbClr val="A4A3A4"/>
          </p15:clr>
        </p15:guide>
        <p15:guide id="2" orient="horz" pos="4569">
          <p15:clr>
            <a:srgbClr val="A4A3A4"/>
          </p15:clr>
        </p15:guide>
        <p15:guide id="3" orient="horz" pos="532">
          <p15:clr>
            <a:srgbClr val="A4A3A4"/>
          </p15:clr>
        </p15:guide>
        <p15:guide id="4" orient="horz" pos="1121">
          <p15:clr>
            <a:srgbClr val="A4A3A4"/>
          </p15:clr>
        </p15:guide>
        <p15:guide id="5" orient="horz" pos="3707">
          <p15:clr>
            <a:srgbClr val="A4A3A4"/>
          </p15:clr>
        </p15:guide>
        <p15:guide id="6" pos="13628">
          <p15:clr>
            <a:srgbClr val="A4A3A4"/>
          </p15:clr>
        </p15:guide>
        <p15:guide id="7" pos="8910">
          <p15:clr>
            <a:srgbClr val="A4A3A4"/>
          </p15:clr>
        </p15:guide>
        <p15:guide id="8" pos="292">
          <p15:clr>
            <a:srgbClr val="A4A3A4"/>
          </p15:clr>
        </p15:guide>
        <p15:guide id="9" pos="1099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0D0"/>
    <a:srgbClr val="80FFFE"/>
    <a:srgbClr val="FEFFF1"/>
    <a:srgbClr val="FAFFEF"/>
    <a:srgbClr val="F8FFE9"/>
    <a:srgbClr val="FFF5D1"/>
    <a:srgbClr val="FFFFCC"/>
    <a:srgbClr val="FFFFFF"/>
    <a:srgbClr val="FFF5EB"/>
    <a:srgbClr val="004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95" autoAdjust="0"/>
    <p:restoredTop sz="96314" autoAdjust="0"/>
  </p:normalViewPr>
  <p:slideViewPr>
    <p:cSldViewPr showGuides="1">
      <p:cViewPr varScale="1">
        <p:scale>
          <a:sx n="75" d="100"/>
          <a:sy n="75" d="100"/>
        </p:scale>
        <p:origin x="144" y="72"/>
      </p:cViewPr>
      <p:guideLst>
        <p:guide orient="horz" pos="6506"/>
        <p:guide orient="horz" pos="4569"/>
        <p:guide orient="horz" pos="532"/>
        <p:guide orient="horz" pos="1121"/>
        <p:guide orient="horz" pos="3707"/>
        <p:guide pos="13628"/>
        <p:guide pos="8910"/>
        <p:guide pos="292"/>
        <p:guide pos="10997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3"/>
            <a:ext cx="4302126" cy="71913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8382" tIns="69190" rIns="138382" bIns="69190" numCol="1" anchor="t" anchorCtr="0" compatLnSpc="1"/>
          <a:lstStyle>
            <a:lvl1pPr defTabSz="1383030" eaLnBrk="1" hangingPunct="1">
              <a:defRPr sz="17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515" y="3"/>
            <a:ext cx="4302126" cy="71913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8382" tIns="69190" rIns="138382" bIns="69190" numCol="1" anchor="t" anchorCtr="0" compatLnSpc="1"/>
          <a:lstStyle>
            <a:lvl1pPr algn="r" defTabSz="1383030" eaLnBrk="1" hangingPunct="1">
              <a:defRPr sz="17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13636627"/>
            <a:ext cx="4302126" cy="71913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8382" tIns="69190" rIns="138382" bIns="69190" numCol="1" anchor="b" anchorCtr="0" compatLnSpc="1"/>
          <a:lstStyle>
            <a:lvl1pPr defTabSz="1383030" eaLnBrk="1" hangingPunct="1">
              <a:defRPr sz="17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515" y="13636627"/>
            <a:ext cx="4302126" cy="71913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8382" tIns="69190" rIns="138382" bIns="69190" numCol="1" anchor="b" anchorCtr="0" compatLnSpc="1"/>
          <a:lstStyle>
            <a:lvl1pPr algn="r" defTabSz="1379220" eaLnBrk="1" hangingPunct="1">
              <a:defRPr sz="1700"/>
            </a:lvl1pPr>
          </a:lstStyle>
          <a:p>
            <a:pPr>
              <a:defRPr/>
            </a:pPr>
            <a:fld id="{11BE7483-F4AB-4B06-81F2-209D9DDA798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2126" cy="717551"/>
          </a:xfrm>
          <a:prstGeom prst="rect">
            <a:avLst/>
          </a:prstGeom>
        </p:spPr>
        <p:txBody>
          <a:bodyPr vert="horz" lIns="91348" tIns="45675" rIns="91348" bIns="45675" rtlCol="0"/>
          <a:lstStyle>
            <a:lvl1pPr algn="l" eaLnBrk="1" hangingPunct="1">
              <a:defRPr sz="12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2926" y="2"/>
            <a:ext cx="4302126" cy="717551"/>
          </a:xfrm>
          <a:prstGeom prst="rect">
            <a:avLst/>
          </a:prstGeom>
        </p:spPr>
        <p:txBody>
          <a:bodyPr vert="horz" lIns="91348" tIns="45675" rIns="91348" bIns="45675" rtlCol="0"/>
          <a:lstStyle>
            <a:lvl1pPr algn="r" eaLnBrk="1" hangingPunct="1">
              <a:defRPr sz="12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0C19AF0-6654-4C25-9EA2-7069DD598804}" type="datetimeFigureOut">
              <a:rPr lang="zh-CN" altLang="en-US"/>
              <a:pPr>
                <a:defRPr/>
              </a:pPr>
              <a:t>2022/3/22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415925" y="1079500"/>
            <a:ext cx="10758488" cy="5378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48" tIns="45675" rIns="91348" bIns="45675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3779" y="6819903"/>
            <a:ext cx="7939088" cy="6457950"/>
          </a:xfrm>
          <a:prstGeom prst="rect">
            <a:avLst/>
          </a:prstGeom>
        </p:spPr>
        <p:txBody>
          <a:bodyPr vert="horz" lIns="91348" tIns="45675" rIns="91348" bIns="45675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13635038"/>
            <a:ext cx="4302126" cy="717551"/>
          </a:xfrm>
          <a:prstGeom prst="rect">
            <a:avLst/>
          </a:prstGeom>
        </p:spPr>
        <p:txBody>
          <a:bodyPr vert="horz" lIns="91348" tIns="45675" rIns="91348" bIns="45675" rtlCol="0" anchor="b"/>
          <a:lstStyle>
            <a:lvl1pPr algn="l" eaLnBrk="1" hangingPunct="1">
              <a:defRPr sz="12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926" y="13635038"/>
            <a:ext cx="4302126" cy="717551"/>
          </a:xfrm>
          <a:prstGeom prst="rect">
            <a:avLst/>
          </a:prstGeom>
        </p:spPr>
        <p:txBody>
          <a:bodyPr vert="horz" wrap="square" lIns="91348" tIns="45675" rIns="91348" bIns="45675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BFE3D0B-688F-492B-AC85-9669BA4ED5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FE3D0B-688F-492B-AC85-9669BA4ED574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599565" indent="-22860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6765" indent="-22860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3965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053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773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493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2FB89C3D-7FE4-44E3-BDFD-8CBD2754A826}" type="slidenum">
              <a:rPr lang="zh-CN" altLang="en-US" sz="1200"/>
              <a:pPr/>
              <a:t>2</a:t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57350" y="3432175"/>
            <a:ext cx="18783300" cy="23685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314700" y="6261100"/>
            <a:ext cx="15468600" cy="28241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A13F9-0098-4F19-91EB-DA385DC27F4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A5AAE-3D9B-401C-995A-C87EED07CE9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5744825" y="982663"/>
            <a:ext cx="4695825" cy="88392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657350" y="982663"/>
            <a:ext cx="13935075" cy="88392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2CF83-62A1-4B5C-A1EC-4AD7A7A110C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92803-4840-49FD-923E-BAEC6140194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46250" y="7099300"/>
            <a:ext cx="18783300" cy="21955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46250" y="4683125"/>
            <a:ext cx="18783300" cy="2416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DC8B4-03A7-4240-8B0C-EE1DF6BA64B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57350" y="3192463"/>
            <a:ext cx="9315450" cy="662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125200" y="3192463"/>
            <a:ext cx="9315450" cy="662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8A030-5FC6-47AD-A6E3-2DE26453B3F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442913"/>
            <a:ext cx="19888200" cy="18415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4900" y="2473325"/>
            <a:ext cx="9763125" cy="10302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04900" y="3503613"/>
            <a:ext cx="9763125" cy="6365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1225213" y="2473325"/>
            <a:ext cx="9767887" cy="10302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1225213" y="3503613"/>
            <a:ext cx="9767887" cy="6365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F5D3F-0754-48E5-9F44-6E01420A370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F1033-6022-4124-9FF3-0FC30707D52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959DC-2CE8-403F-937E-9322F493F8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439738"/>
            <a:ext cx="7270750" cy="18716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639175" y="439738"/>
            <a:ext cx="12353925" cy="94297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04900" y="2311400"/>
            <a:ext cx="7270750" cy="7558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B2977-B4C2-4AD6-AAB1-D8836BFCA80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30700" y="7734300"/>
            <a:ext cx="13258800" cy="9128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30700" y="987425"/>
            <a:ext cx="13258800" cy="6629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330700" y="8647113"/>
            <a:ext cx="13258800" cy="12969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43084-DA5F-4FA5-9C71-7D90680B46E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57350" y="982663"/>
            <a:ext cx="187833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9409" tIns="94704" rIns="189409" bIns="94704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57350" y="3192463"/>
            <a:ext cx="187833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9409" tIns="94704" rIns="189409" bIns="94704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57350" y="10066338"/>
            <a:ext cx="4603750" cy="736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89409" tIns="94704" rIns="189409" bIns="94704" numCol="1" anchor="t" anchorCtr="0" compatLnSpc="1"/>
          <a:lstStyle>
            <a:lvl1pPr eaLnBrk="1" hangingPunct="1">
              <a:defRPr sz="29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550150" y="10066338"/>
            <a:ext cx="6997700" cy="736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89409" tIns="94704" rIns="189409" bIns="94704" numCol="1" anchor="t" anchorCtr="0" compatLnSpc="1"/>
          <a:lstStyle>
            <a:lvl1pPr algn="ctr" eaLnBrk="1" hangingPunct="1">
              <a:defRPr sz="29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836900" y="10066338"/>
            <a:ext cx="4603750" cy="736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89409" tIns="94704" rIns="189409" bIns="94704" numCol="1" anchor="t" anchorCtr="0" compatLnSpc="1"/>
          <a:lstStyle>
            <a:lvl1pPr algn="r" eaLnBrk="1" hangingPunct="1">
              <a:defRPr sz="2900"/>
            </a:lvl1pPr>
          </a:lstStyle>
          <a:p>
            <a:pPr>
              <a:defRPr/>
            </a:pPr>
            <a:fld id="{D5CCA903-3CE3-48F0-AACD-1891D82C2A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894205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894205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defTabSz="1894205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defTabSz="1894205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defTabSz="1894205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defTabSz="1894205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defTabSz="1894205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defTabSz="1894205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defTabSz="1894205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709930" indent="-709930" algn="l" defTabSz="1894205" rtl="0" eaLnBrk="0" fontAlgn="base" hangingPunct="0">
        <a:spcBef>
          <a:spcPct val="20000"/>
        </a:spcBef>
        <a:spcAft>
          <a:spcPct val="0"/>
        </a:spcAft>
        <a:buChar char="•"/>
        <a:defRPr kumimoji="1" sz="6600">
          <a:solidFill>
            <a:schemeClr val="tx1"/>
          </a:solidFill>
          <a:latin typeface="+mn-lt"/>
          <a:ea typeface="+mn-ea"/>
          <a:cs typeface="+mn-cs"/>
        </a:defRPr>
      </a:lvl1pPr>
      <a:lvl2pPr marL="1538605" indent="-590550" algn="l" defTabSz="1894205" rtl="0" eaLnBrk="0" fontAlgn="base" hangingPunct="0">
        <a:spcBef>
          <a:spcPct val="20000"/>
        </a:spcBef>
        <a:spcAft>
          <a:spcPct val="0"/>
        </a:spcAft>
        <a:buChar char="–"/>
        <a:defRPr kumimoji="1" sz="5800">
          <a:solidFill>
            <a:schemeClr val="tx1"/>
          </a:solidFill>
          <a:latin typeface="+mn-lt"/>
          <a:ea typeface="+mn-ea"/>
        </a:defRPr>
      </a:lvl2pPr>
      <a:lvl3pPr marL="2367280" indent="-473075" algn="l" defTabSz="1894205" rtl="0" eaLnBrk="0" fontAlgn="base" hangingPunct="0">
        <a:spcBef>
          <a:spcPct val="20000"/>
        </a:spcBef>
        <a:spcAft>
          <a:spcPct val="0"/>
        </a:spcAft>
        <a:buChar char="•"/>
        <a:defRPr kumimoji="1" sz="5000">
          <a:solidFill>
            <a:schemeClr val="tx1"/>
          </a:solidFill>
          <a:latin typeface="+mn-lt"/>
          <a:ea typeface="+mn-ea"/>
        </a:defRPr>
      </a:lvl3pPr>
      <a:lvl4pPr marL="3314700" indent="-473075" algn="l" defTabSz="1894205" rtl="0" eaLnBrk="0" fontAlgn="base" hangingPunct="0">
        <a:spcBef>
          <a:spcPct val="20000"/>
        </a:spcBef>
        <a:spcAft>
          <a:spcPct val="0"/>
        </a:spcAft>
        <a:buChar char="–"/>
        <a:defRPr kumimoji="1" sz="4100">
          <a:solidFill>
            <a:schemeClr val="tx1"/>
          </a:solidFill>
          <a:latin typeface="+mn-lt"/>
          <a:ea typeface="+mn-ea"/>
        </a:defRPr>
      </a:lvl4pPr>
      <a:lvl5pPr marL="4262755" indent="-474980" algn="l" defTabSz="1894205" rtl="0" eaLnBrk="0" fontAlgn="base" hangingPunct="0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5pPr>
      <a:lvl6pPr marL="4719955" indent="-474980" algn="l" defTabSz="1894205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6pPr>
      <a:lvl7pPr marL="5177155" indent="-474980" algn="l" defTabSz="1894205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7pPr>
      <a:lvl8pPr marL="5634355" indent="-474980" algn="l" defTabSz="1894205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8pPr>
      <a:lvl9pPr marL="6091555" indent="-474980" algn="l" defTabSz="1894205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0" cy="11094720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lum contrast="6000"/>
          </a:blip>
          <a:srcRect l="8191" r="15753"/>
          <a:stretch>
            <a:fillRect/>
          </a:stretch>
        </p:blipFill>
        <p:spPr>
          <a:xfrm>
            <a:off x="11671922" y="6649219"/>
            <a:ext cx="4993701" cy="440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矩形 13"/>
          <p:cNvSpPr/>
          <p:nvPr/>
        </p:nvSpPr>
        <p:spPr bwMode="auto">
          <a:xfrm>
            <a:off x="11620504" y="6649218"/>
            <a:ext cx="5045071" cy="4401599"/>
          </a:xfrm>
          <a:prstGeom prst="rect">
            <a:avLst/>
          </a:prstGeom>
          <a:solidFill>
            <a:schemeClr val="bg1">
              <a:alpha val="3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104" name="TextBox 2"/>
          <p:cNvSpPr txBox="1">
            <a:spLocks noChangeArrowheads="1"/>
          </p:cNvSpPr>
          <p:nvPr/>
        </p:nvSpPr>
        <p:spPr bwMode="auto">
          <a:xfrm>
            <a:off x="6656388" y="10539413"/>
            <a:ext cx="1584325" cy="246062"/>
          </a:xfrm>
          <a:prstGeom prst="rect">
            <a:avLst/>
          </a:prstGeom>
          <a:solidFill>
            <a:srgbClr val="FEFFF1"/>
          </a:solidFill>
          <a:ln>
            <a:noFill/>
          </a:ln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电话：</a:t>
            </a:r>
            <a:r>
              <a:rPr lang="en-US" altLang="zh-CN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025-85896072</a:t>
            </a:r>
            <a:endParaRPr lang="zh-CN" altLang="en-US" sz="1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656512" y="10318998"/>
            <a:ext cx="2749414" cy="246221"/>
          </a:xfrm>
          <a:prstGeom prst="rect">
            <a:avLst/>
          </a:prstGeom>
          <a:solidFill>
            <a:srgbClr val="FEFFF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网址：</a:t>
            </a:r>
            <a:r>
              <a:rPr lang="en-US" altLang="zh-CN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http://ghj.nanjing.gov.cn/</a:t>
            </a:r>
            <a:endParaRPr lang="zh-CN" altLang="en-US" sz="1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6656512" y="9886791"/>
            <a:ext cx="2952328" cy="245110"/>
          </a:xfrm>
          <a:prstGeom prst="rect">
            <a:avLst/>
          </a:prstGeom>
          <a:solidFill>
            <a:srgbClr val="FEFFF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地址：南京市栖霞区仙林文枢东路</a:t>
            </a:r>
            <a:r>
              <a:rPr lang="en-US" altLang="zh-CN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10</a:t>
            </a:r>
            <a:r>
              <a:rPr lang="zh-CN" altLang="en-US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号 </a:t>
            </a: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6656512" y="10082913"/>
            <a:ext cx="1584325" cy="246062"/>
          </a:xfrm>
          <a:prstGeom prst="rect">
            <a:avLst/>
          </a:prstGeom>
          <a:solidFill>
            <a:srgbClr val="FEFFF1"/>
          </a:solidFill>
          <a:ln>
            <a:noFill/>
          </a:ln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邮编：</a:t>
            </a:r>
            <a:r>
              <a:rPr lang="en-US" altLang="zh-CN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210000</a:t>
            </a:r>
            <a:endParaRPr lang="zh-CN" altLang="en-US" sz="1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1925475" y="2319648"/>
            <a:ext cx="4392439" cy="10113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b="1" dirty="0">
                <a:solidFill>
                  <a:schemeClr val="bg1"/>
                </a:solidFill>
                <a:latin typeface="+mn-ea"/>
                <a:ea typeface="+mn-ea"/>
              </a:rPr>
              <a:t>《</a:t>
            </a:r>
            <a:r>
              <a:rPr lang="zh-CN" altLang="en-US" b="1" dirty="0">
                <a:solidFill>
                  <a:schemeClr val="bg1"/>
                </a:solidFill>
                <a:latin typeface="+mn-ea"/>
                <a:ea typeface="+mn-ea"/>
              </a:rPr>
              <a:t>南京市栖霞山片区（</a:t>
            </a:r>
            <a:r>
              <a:rPr lang="en-US" altLang="zh-CN" b="1" dirty="0">
                <a:solidFill>
                  <a:schemeClr val="bg1"/>
                </a:solidFill>
                <a:latin typeface="+mn-ea"/>
                <a:ea typeface="+mn-ea"/>
              </a:rPr>
              <a:t>NJDBa030</a:t>
            </a:r>
            <a:r>
              <a:rPr lang="zh-CN" altLang="en-US" b="1" dirty="0">
                <a:solidFill>
                  <a:schemeClr val="bg1"/>
                </a:solidFill>
                <a:latin typeface="+mn-ea"/>
                <a:ea typeface="+mn-ea"/>
              </a:rPr>
              <a:t>、</a:t>
            </a:r>
            <a:r>
              <a:rPr lang="en-US" altLang="zh-CN" b="1" dirty="0">
                <a:solidFill>
                  <a:schemeClr val="bg1"/>
                </a:solidFill>
                <a:latin typeface="+mn-ea"/>
                <a:ea typeface="+mn-ea"/>
              </a:rPr>
              <a:t>NJDBb011</a:t>
            </a:r>
            <a:r>
              <a:rPr lang="zh-CN" altLang="en-US" b="1" dirty="0">
                <a:solidFill>
                  <a:schemeClr val="bg1"/>
                </a:solidFill>
                <a:latin typeface="+mn-ea"/>
                <a:ea typeface="+mn-ea"/>
              </a:rPr>
              <a:t>）</a:t>
            </a:r>
            <a:endParaRPr lang="en-US" altLang="zh-CN" b="1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b="1" dirty="0">
                <a:solidFill>
                  <a:schemeClr val="bg1"/>
                </a:solidFill>
                <a:latin typeface="+mn-ea"/>
                <a:ea typeface="+mn-ea"/>
              </a:rPr>
              <a:t>控制性详细规划</a:t>
            </a:r>
            <a:r>
              <a:rPr lang="en-US" altLang="zh-CN" b="1" dirty="0">
                <a:solidFill>
                  <a:schemeClr val="bg1"/>
                </a:solidFill>
                <a:latin typeface="+mn-ea"/>
                <a:ea typeface="+mn-ea"/>
              </a:rPr>
              <a:t>》</a:t>
            </a: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b="1" dirty="0">
                <a:solidFill>
                  <a:schemeClr val="bg1"/>
                </a:solidFill>
                <a:latin typeface="+mn-ea"/>
                <a:ea typeface="+mn-ea"/>
              </a:rPr>
              <a:t>NJDBa030-04</a:t>
            </a:r>
            <a:r>
              <a:rPr lang="zh-CN" altLang="en-US" b="1" dirty="0">
                <a:solidFill>
                  <a:schemeClr val="bg1"/>
                </a:solidFill>
                <a:latin typeface="+mn-ea"/>
                <a:ea typeface="+mn-ea"/>
              </a:rPr>
              <a:t>、</a:t>
            </a:r>
            <a:r>
              <a:rPr lang="en-US" altLang="zh-CN" b="1" dirty="0">
                <a:solidFill>
                  <a:schemeClr val="bg1"/>
                </a:solidFill>
                <a:latin typeface="+mn-ea"/>
                <a:ea typeface="+mn-ea"/>
              </a:rPr>
              <a:t>06</a:t>
            </a:r>
            <a:r>
              <a:rPr lang="zh-CN" altLang="en-US" b="1" dirty="0">
                <a:solidFill>
                  <a:schemeClr val="bg1"/>
                </a:solidFill>
                <a:latin typeface="+mn-ea"/>
                <a:ea typeface="+mn-ea"/>
              </a:rPr>
              <a:t>规划管理单元图则修改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7549812" y="523875"/>
            <a:ext cx="3579813" cy="419871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indent="304800" algn="just" eaLnBrk="1" hangingPunct="1">
              <a:lnSpc>
                <a:spcPct val="140000"/>
              </a:lnSpc>
              <a:defRPr/>
            </a:pP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indent="304800" algn="just" eaLnBrk="1" hangingPunct="1">
              <a:lnSpc>
                <a:spcPct val="140000"/>
              </a:lnSpc>
              <a:defRPr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前言</a:t>
            </a:r>
          </a:p>
          <a:p>
            <a:pPr indent="304800" algn="just" eaLnBrk="1" hangingPunct="1">
              <a:lnSpc>
                <a:spcPct val="140000"/>
              </a:lnSpc>
              <a:defRPr/>
            </a:pPr>
            <a:endParaRPr lang="zh-CN" altLang="en-US" sz="900" dirty="0">
              <a:latin typeface="+mj-ea"/>
              <a:ea typeface="+mj-ea"/>
            </a:endParaRPr>
          </a:p>
          <a:p>
            <a:pPr indent="323850" eaLnBrk="1" hangingPunct="1">
              <a:lnSpc>
                <a:spcPct val="250000"/>
              </a:lnSpc>
              <a:defRPr/>
            </a:pPr>
            <a:r>
              <a:rPr lang="zh-CN" altLang="en-US" sz="900" dirty="0"/>
              <a:t>为进一步提升栖霞山旅游景区周边功能品质及旅游接待能力，在仙林污水处理厂扩建项目已完成异地选址工作的基础上，我局会同栖霞区对原规划排水用地的功能做进一步研究，并组织开展了</a:t>
            </a:r>
            <a:r>
              <a:rPr lang="en-US" altLang="zh-CN" sz="900" dirty="0"/>
              <a:t>《</a:t>
            </a:r>
            <a:r>
              <a:rPr lang="zh-CN" altLang="en-US" sz="900" dirty="0"/>
              <a:t>南京市栖霞山片区（</a:t>
            </a:r>
            <a:r>
              <a:rPr lang="en-US" altLang="zh-CN" sz="900" dirty="0"/>
              <a:t>NJDBa030</a:t>
            </a:r>
            <a:r>
              <a:rPr lang="zh-CN" altLang="en-US" sz="900" dirty="0"/>
              <a:t>、</a:t>
            </a:r>
            <a:r>
              <a:rPr lang="en-US" altLang="zh-CN" sz="900" dirty="0"/>
              <a:t>NJDBb011</a:t>
            </a:r>
            <a:r>
              <a:rPr lang="zh-CN" altLang="en-US" sz="900" dirty="0"/>
              <a:t>）控制性详细规划</a:t>
            </a:r>
            <a:r>
              <a:rPr lang="en-US" altLang="zh-CN" sz="900" dirty="0"/>
              <a:t>》NJDBa030-04</a:t>
            </a:r>
            <a:r>
              <a:rPr lang="zh-CN" altLang="en-US" sz="900" dirty="0"/>
              <a:t>、</a:t>
            </a:r>
            <a:r>
              <a:rPr lang="en-US" altLang="zh-CN" sz="900" dirty="0"/>
              <a:t>06</a:t>
            </a:r>
            <a:r>
              <a:rPr lang="zh-CN" altLang="en-US" sz="900" dirty="0"/>
              <a:t>规划管理单元图则修改工作。结合栖霞山片区功能品质提升的需求，考虑文物保护和安全防护要求，对用地布局、技术指标和公共配套等修改完善，促进地块复合开发。</a:t>
            </a:r>
            <a:endParaRPr lang="en-US" altLang="zh-CN" sz="900" dirty="0"/>
          </a:p>
          <a:p>
            <a:pPr indent="323850" eaLnBrk="1" hangingPunct="1">
              <a:lnSpc>
                <a:spcPct val="250000"/>
              </a:lnSpc>
              <a:defRPr/>
            </a:pPr>
            <a:r>
              <a:rPr lang="zh-CN" altLang="en-US" sz="900" dirty="0">
                <a:latin typeface="宋体" panose="02010600030101010101" pitchFamily="2" charset="-122"/>
                <a:ea typeface="宋体" panose="02010600030101010101" pitchFamily="2" charset="-122"/>
              </a:rPr>
              <a:t>根据</a:t>
            </a:r>
            <a:r>
              <a:rPr lang="en-US" altLang="zh-CN" sz="9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900" dirty="0">
                <a:latin typeface="宋体" panose="02010600030101010101" pitchFamily="2" charset="-122"/>
                <a:ea typeface="宋体" panose="02010600030101010101" pitchFamily="2" charset="-122"/>
              </a:rPr>
              <a:t>中华人民共和国城乡规划法</a:t>
            </a:r>
            <a:r>
              <a:rPr lang="en-US" altLang="zh-CN" sz="900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900" dirty="0">
                <a:latin typeface="宋体" panose="02010600030101010101" pitchFamily="2" charset="-122"/>
                <a:ea typeface="宋体" panose="02010600030101010101" pitchFamily="2" charset="-122"/>
              </a:rPr>
              <a:t>，现将经市政府批复的</a:t>
            </a:r>
            <a:r>
              <a:rPr lang="en-US" altLang="zh-CN" sz="900" dirty="0"/>
              <a:t>《</a:t>
            </a:r>
            <a:r>
              <a:rPr lang="zh-CN" altLang="en-US" sz="900" dirty="0"/>
              <a:t>南京市栖霞山片区（</a:t>
            </a:r>
            <a:r>
              <a:rPr lang="en-US" altLang="zh-CN" sz="900" dirty="0"/>
              <a:t>NJDBa030</a:t>
            </a:r>
            <a:r>
              <a:rPr lang="zh-CN" altLang="en-US" sz="900" dirty="0"/>
              <a:t>、</a:t>
            </a:r>
            <a:r>
              <a:rPr lang="en-US" altLang="zh-CN" sz="900" dirty="0"/>
              <a:t>NJDBb011</a:t>
            </a:r>
            <a:r>
              <a:rPr lang="zh-CN" altLang="en-US" sz="900" dirty="0"/>
              <a:t>）控制性详细规划</a:t>
            </a:r>
            <a:r>
              <a:rPr lang="en-US" altLang="zh-CN" sz="900" dirty="0"/>
              <a:t>NJDBa030-04</a:t>
            </a:r>
            <a:r>
              <a:rPr lang="zh-CN" altLang="en-US" sz="900" dirty="0"/>
              <a:t>、</a:t>
            </a:r>
            <a:r>
              <a:rPr lang="en-US" altLang="zh-CN" sz="900" dirty="0"/>
              <a:t>06</a:t>
            </a:r>
            <a:r>
              <a:rPr lang="zh-CN" altLang="en-US" sz="900" dirty="0"/>
              <a:t>规划管理单元图则</a:t>
            </a:r>
            <a:r>
              <a:rPr lang="zh-CN" altLang="en-US" sz="900" dirty="0">
                <a:latin typeface="宋体" panose="02010600030101010101" pitchFamily="2" charset="-122"/>
                <a:ea typeface="宋体" panose="02010600030101010101" pitchFamily="2" charset="-122"/>
              </a:rPr>
              <a:t>规划成果向社会予以公布。</a:t>
            </a:r>
          </a:p>
        </p:txBody>
      </p:sp>
      <p:sp>
        <p:nvSpPr>
          <p:cNvPr id="17" name="Rectangle 61"/>
          <p:cNvSpPr>
            <a:spLocks noChangeArrowheads="1"/>
          </p:cNvSpPr>
          <p:nvPr/>
        </p:nvSpPr>
        <p:spPr bwMode="auto">
          <a:xfrm>
            <a:off x="17549814" y="6908800"/>
            <a:ext cx="357981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5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说明</a:t>
            </a:r>
            <a:endParaRPr lang="en-US" altLang="zh-CN" sz="900" dirty="0">
              <a:latin typeface="宋体" panose="02010600030101010101" pitchFamily="2" charset="-122"/>
            </a:endParaRPr>
          </a:p>
          <a:p>
            <a:pPr algn="just" eaLnBrk="1" hangingPunct="1">
              <a:lnSpc>
                <a:spcPct val="250000"/>
              </a:lnSpc>
            </a:pPr>
            <a:r>
              <a:rPr lang="en-US" altLang="zh-CN" sz="900" dirty="0">
                <a:latin typeface="宋体" panose="02010600030101010101" pitchFamily="2" charset="-122"/>
              </a:rPr>
              <a:t>1</a:t>
            </a:r>
            <a:r>
              <a:rPr lang="zh-CN" altLang="en-US" sz="900" dirty="0">
                <a:latin typeface="宋体" panose="02010600030101010101" pitchFamily="2" charset="-122"/>
              </a:rPr>
              <a:t>、本材料是为方便公众了解城市规划而制作的参考性文件。</a:t>
            </a:r>
          </a:p>
          <a:p>
            <a:pPr algn="just" eaLnBrk="1" hangingPunct="1">
              <a:lnSpc>
                <a:spcPct val="250000"/>
              </a:lnSpc>
            </a:pPr>
            <a:r>
              <a:rPr lang="en-US" altLang="zh-CN" sz="900" dirty="0">
                <a:latin typeface="宋体" panose="02010600030101010101" pitchFamily="2" charset="-122"/>
              </a:rPr>
              <a:t>2</a:t>
            </a:r>
            <a:r>
              <a:rPr lang="zh-CN" altLang="en-US" sz="900" dirty="0">
                <a:latin typeface="宋体" panose="02010600030101010101" pitchFamily="2" charset="-122"/>
              </a:rPr>
              <a:t>、本规划是城市发展的控制与引导性文件，不代表具体的项目实施计划和实施方案。一旦有建设行为，应依据批准的具体项目建设方案实施。</a:t>
            </a:r>
          </a:p>
          <a:p>
            <a:pPr algn="just" eaLnBrk="1" hangingPunct="1">
              <a:lnSpc>
                <a:spcPct val="250000"/>
              </a:lnSpc>
            </a:pPr>
            <a:r>
              <a:rPr lang="en-US" altLang="zh-CN" sz="900" dirty="0">
                <a:latin typeface="宋体" panose="02010600030101010101" pitchFamily="2" charset="-122"/>
              </a:rPr>
              <a:t>3</a:t>
            </a:r>
            <a:r>
              <a:rPr lang="zh-CN" altLang="en-US" sz="900" dirty="0">
                <a:latin typeface="宋体" panose="02010600030101010101" pitchFamily="2" charset="-122"/>
              </a:rPr>
              <a:t>、城市规划是不断优化更新的过程，规划内容以南京市规划和自然资源局存档备查的最新版本为准，同一地区同内容深度规划若有更新，南京市规划和自然资源局将依法在网站上公布，本材料自动作废。</a:t>
            </a:r>
          </a:p>
          <a:p>
            <a:pPr algn="just" eaLnBrk="1" hangingPunct="1">
              <a:lnSpc>
                <a:spcPct val="250000"/>
              </a:lnSpc>
            </a:pPr>
            <a:r>
              <a:rPr lang="en-US" altLang="zh-CN" sz="900" dirty="0">
                <a:latin typeface="宋体" panose="02010600030101010101" pitchFamily="2" charset="-122"/>
              </a:rPr>
              <a:t>4</a:t>
            </a:r>
            <a:r>
              <a:rPr lang="zh-CN" altLang="en-US" sz="900" dirty="0">
                <a:latin typeface="宋体" panose="02010600030101010101" pitchFamily="2" charset="-122"/>
              </a:rPr>
              <a:t>、本材料版权及解释权归南京市规划和自然资源局所有，未取得版权人的书面授权，谢绝改变、分发、发布或使用本材料图文资料。</a:t>
            </a:r>
            <a:endParaRPr lang="en-US" altLang="zh-CN" sz="900" dirty="0">
              <a:latin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endParaRPr lang="zh-CN" altLang="en-US" sz="10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just" eaLnBrk="1" hangingPunct="1">
              <a:lnSpc>
                <a:spcPct val="150000"/>
              </a:lnSpc>
            </a:pPr>
            <a:endParaRPr lang="zh-CN" altLang="en-US" sz="1000" dirty="0">
              <a:latin typeface="宋体" panose="02010600030101010101" pitchFamily="2" charset="-122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1141075" y="9502775"/>
            <a:ext cx="55245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南京市规划和自然资源局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O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二二年三月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2EA1F28-95B0-473D-8A30-F0195AF178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3" t="3881" r="28609" b="3432"/>
          <a:stretch/>
        </p:blipFill>
        <p:spPr>
          <a:xfrm>
            <a:off x="236105" y="6833772"/>
            <a:ext cx="4944111" cy="36908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5372059-355D-4BDC-997A-57FBB382EB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43" t="4827" r="6738" b="4827"/>
          <a:stretch/>
        </p:blipFill>
        <p:spPr>
          <a:xfrm>
            <a:off x="16665624" y="2533775"/>
            <a:ext cx="5332779" cy="4075214"/>
          </a:xfrm>
          <a:prstGeom prst="rect">
            <a:avLst/>
          </a:prstGeom>
        </p:spPr>
      </p:pic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0D39E62F-0BEC-4EE7-9280-F0992BDFBD26}"/>
              </a:ext>
            </a:extLst>
          </p:cNvPr>
          <p:cNvSpPr/>
          <p:nvPr/>
        </p:nvSpPr>
        <p:spPr bwMode="auto">
          <a:xfrm>
            <a:off x="16641896" y="2503519"/>
            <a:ext cx="5369204" cy="4121342"/>
          </a:xfrm>
          <a:custGeom>
            <a:avLst/>
            <a:gdLst>
              <a:gd name="connsiteX0" fmla="*/ 1059364 w 5369204"/>
              <a:gd name="connsiteY0" fmla="*/ 536861 h 4121342"/>
              <a:gd name="connsiteX1" fmla="*/ 594544 w 5369204"/>
              <a:gd name="connsiteY1" fmla="*/ 666401 h 4121342"/>
              <a:gd name="connsiteX2" fmla="*/ 442144 w 5369204"/>
              <a:gd name="connsiteY2" fmla="*/ 765461 h 4121342"/>
              <a:gd name="connsiteX3" fmla="*/ 144964 w 5369204"/>
              <a:gd name="connsiteY3" fmla="*/ 902621 h 4121342"/>
              <a:gd name="connsiteX4" fmla="*/ 221164 w 5369204"/>
              <a:gd name="connsiteY4" fmla="*/ 1062641 h 4121342"/>
              <a:gd name="connsiteX5" fmla="*/ 304984 w 5369204"/>
              <a:gd name="connsiteY5" fmla="*/ 1237901 h 4121342"/>
              <a:gd name="connsiteX6" fmla="*/ 373564 w 5369204"/>
              <a:gd name="connsiteY6" fmla="*/ 1436021 h 4121342"/>
              <a:gd name="connsiteX7" fmla="*/ 381184 w 5369204"/>
              <a:gd name="connsiteY7" fmla="*/ 1649381 h 4121342"/>
              <a:gd name="connsiteX8" fmla="*/ 396424 w 5369204"/>
              <a:gd name="connsiteY8" fmla="*/ 1748441 h 4121342"/>
              <a:gd name="connsiteX9" fmla="*/ 487864 w 5369204"/>
              <a:gd name="connsiteY9" fmla="*/ 1832261 h 4121342"/>
              <a:gd name="connsiteX10" fmla="*/ 670744 w 5369204"/>
              <a:gd name="connsiteY10" fmla="*/ 2053241 h 4121342"/>
              <a:gd name="connsiteX11" fmla="*/ 899344 w 5369204"/>
              <a:gd name="connsiteY11" fmla="*/ 2258981 h 4121342"/>
              <a:gd name="connsiteX12" fmla="*/ 1089844 w 5369204"/>
              <a:gd name="connsiteY12" fmla="*/ 2419001 h 4121342"/>
              <a:gd name="connsiteX13" fmla="*/ 1227004 w 5369204"/>
              <a:gd name="connsiteY13" fmla="*/ 2579021 h 4121342"/>
              <a:gd name="connsiteX14" fmla="*/ 1257484 w 5369204"/>
              <a:gd name="connsiteY14" fmla="*/ 2678081 h 4121342"/>
              <a:gd name="connsiteX15" fmla="*/ 1447984 w 5369204"/>
              <a:gd name="connsiteY15" fmla="*/ 2601881 h 4121342"/>
              <a:gd name="connsiteX16" fmla="*/ 1828984 w 5369204"/>
              <a:gd name="connsiteY16" fmla="*/ 2426621 h 4121342"/>
              <a:gd name="connsiteX17" fmla="*/ 1989004 w 5369204"/>
              <a:gd name="connsiteY17" fmla="*/ 2342801 h 4121342"/>
              <a:gd name="connsiteX18" fmla="*/ 2164264 w 5369204"/>
              <a:gd name="connsiteY18" fmla="*/ 2228501 h 4121342"/>
              <a:gd name="connsiteX19" fmla="*/ 2248084 w 5369204"/>
              <a:gd name="connsiteY19" fmla="*/ 2076101 h 4121342"/>
              <a:gd name="connsiteX20" fmla="*/ 2362384 w 5369204"/>
              <a:gd name="connsiteY20" fmla="*/ 1862741 h 4121342"/>
              <a:gd name="connsiteX21" fmla="*/ 2446204 w 5369204"/>
              <a:gd name="connsiteY21" fmla="*/ 1740821 h 4121342"/>
              <a:gd name="connsiteX22" fmla="*/ 2530024 w 5369204"/>
              <a:gd name="connsiteY22" fmla="*/ 1657001 h 4121342"/>
              <a:gd name="connsiteX23" fmla="*/ 2621464 w 5369204"/>
              <a:gd name="connsiteY23" fmla="*/ 1611281 h 4121342"/>
              <a:gd name="connsiteX24" fmla="*/ 2712904 w 5369204"/>
              <a:gd name="connsiteY24" fmla="*/ 1573181 h 4121342"/>
              <a:gd name="connsiteX25" fmla="*/ 2956744 w 5369204"/>
              <a:gd name="connsiteY25" fmla="*/ 1557941 h 4121342"/>
              <a:gd name="connsiteX26" fmla="*/ 3246304 w 5369204"/>
              <a:gd name="connsiteY26" fmla="*/ 1588421 h 4121342"/>
              <a:gd name="connsiteX27" fmla="*/ 3231064 w 5369204"/>
              <a:gd name="connsiteY27" fmla="*/ 1877981 h 4121342"/>
              <a:gd name="connsiteX28" fmla="*/ 3307264 w 5369204"/>
              <a:gd name="connsiteY28" fmla="*/ 2015141 h 4121342"/>
              <a:gd name="connsiteX29" fmla="*/ 3398704 w 5369204"/>
              <a:gd name="connsiteY29" fmla="*/ 2129441 h 4121342"/>
              <a:gd name="connsiteX30" fmla="*/ 3490144 w 5369204"/>
              <a:gd name="connsiteY30" fmla="*/ 2175161 h 4121342"/>
              <a:gd name="connsiteX31" fmla="*/ 3513004 w 5369204"/>
              <a:gd name="connsiteY31" fmla="*/ 2274221 h 4121342"/>
              <a:gd name="connsiteX32" fmla="*/ 3482524 w 5369204"/>
              <a:gd name="connsiteY32" fmla="*/ 2502821 h 4121342"/>
              <a:gd name="connsiteX33" fmla="*/ 3421564 w 5369204"/>
              <a:gd name="connsiteY33" fmla="*/ 2624741 h 4121342"/>
              <a:gd name="connsiteX34" fmla="*/ 3375844 w 5369204"/>
              <a:gd name="connsiteY34" fmla="*/ 2739041 h 4121342"/>
              <a:gd name="connsiteX35" fmla="*/ 3429184 w 5369204"/>
              <a:gd name="connsiteY35" fmla="*/ 2792381 h 4121342"/>
              <a:gd name="connsiteX36" fmla="*/ 3490144 w 5369204"/>
              <a:gd name="connsiteY36" fmla="*/ 2876201 h 4121342"/>
              <a:gd name="connsiteX37" fmla="*/ 3436804 w 5369204"/>
              <a:gd name="connsiteY37" fmla="*/ 2937161 h 4121342"/>
              <a:gd name="connsiteX38" fmla="*/ 3253924 w 5369204"/>
              <a:gd name="connsiteY38" fmla="*/ 3089561 h 4121342"/>
              <a:gd name="connsiteX39" fmla="*/ 3109144 w 5369204"/>
              <a:gd name="connsiteY39" fmla="*/ 3341021 h 4121342"/>
              <a:gd name="connsiteX40" fmla="*/ 3010084 w 5369204"/>
              <a:gd name="connsiteY40" fmla="*/ 3813461 h 4121342"/>
              <a:gd name="connsiteX41" fmla="*/ 3002464 w 5369204"/>
              <a:gd name="connsiteY41" fmla="*/ 3866801 h 4121342"/>
              <a:gd name="connsiteX42" fmla="*/ 3467284 w 5369204"/>
              <a:gd name="connsiteY42" fmla="*/ 3798221 h 4121342"/>
              <a:gd name="connsiteX43" fmla="*/ 4625524 w 5369204"/>
              <a:gd name="connsiteY43" fmla="*/ 3752501 h 4121342"/>
              <a:gd name="connsiteX44" fmla="*/ 5090344 w 5369204"/>
              <a:gd name="connsiteY44" fmla="*/ 3722021 h 4121342"/>
              <a:gd name="connsiteX45" fmla="*/ 5105584 w 5369204"/>
              <a:gd name="connsiteY45" fmla="*/ 3318161 h 4121342"/>
              <a:gd name="connsiteX46" fmla="*/ 5052244 w 5369204"/>
              <a:gd name="connsiteY46" fmla="*/ 2754281 h 4121342"/>
              <a:gd name="connsiteX47" fmla="*/ 4960804 w 5369204"/>
              <a:gd name="connsiteY47" fmla="*/ 2281841 h 4121342"/>
              <a:gd name="connsiteX48" fmla="*/ 4716964 w 5369204"/>
              <a:gd name="connsiteY48" fmla="*/ 1641761 h 4121342"/>
              <a:gd name="connsiteX49" fmla="*/ 4473124 w 5369204"/>
              <a:gd name="connsiteY49" fmla="*/ 1237901 h 4121342"/>
              <a:gd name="connsiteX50" fmla="*/ 4076884 w 5369204"/>
              <a:gd name="connsiteY50" fmla="*/ 643541 h 4121342"/>
              <a:gd name="connsiteX51" fmla="*/ 3985444 w 5369204"/>
              <a:gd name="connsiteY51" fmla="*/ 544481 h 4121342"/>
              <a:gd name="connsiteX52" fmla="*/ 3688264 w 5369204"/>
              <a:gd name="connsiteY52" fmla="*/ 597821 h 4121342"/>
              <a:gd name="connsiteX53" fmla="*/ 3215824 w 5369204"/>
              <a:gd name="connsiteY53" fmla="*/ 681641 h 4121342"/>
              <a:gd name="connsiteX54" fmla="*/ 2758624 w 5369204"/>
              <a:gd name="connsiteY54" fmla="*/ 704501 h 4121342"/>
              <a:gd name="connsiteX55" fmla="*/ 2324284 w 5369204"/>
              <a:gd name="connsiteY55" fmla="*/ 635921 h 4121342"/>
              <a:gd name="connsiteX56" fmla="*/ 1745164 w 5369204"/>
              <a:gd name="connsiteY56" fmla="*/ 552101 h 4121342"/>
              <a:gd name="connsiteX57" fmla="*/ 1356544 w 5369204"/>
              <a:gd name="connsiteY57" fmla="*/ 536861 h 4121342"/>
              <a:gd name="connsiteX58" fmla="*/ 0 w 5369204"/>
              <a:gd name="connsiteY58" fmla="*/ 0 h 4121342"/>
              <a:gd name="connsiteX59" fmla="*/ 5369204 w 5369204"/>
              <a:gd name="connsiteY59" fmla="*/ 0 h 4121342"/>
              <a:gd name="connsiteX60" fmla="*/ 5369204 w 5369204"/>
              <a:gd name="connsiteY60" fmla="*/ 4121342 h 4121342"/>
              <a:gd name="connsiteX61" fmla="*/ 0 w 5369204"/>
              <a:gd name="connsiteY61" fmla="*/ 4121342 h 412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369204" h="4121342">
                <a:moveTo>
                  <a:pt x="1059364" y="536861"/>
                </a:moveTo>
                <a:lnTo>
                  <a:pt x="594544" y="666401"/>
                </a:lnTo>
                <a:lnTo>
                  <a:pt x="442144" y="765461"/>
                </a:lnTo>
                <a:lnTo>
                  <a:pt x="144964" y="902621"/>
                </a:lnTo>
                <a:lnTo>
                  <a:pt x="221164" y="1062641"/>
                </a:lnTo>
                <a:lnTo>
                  <a:pt x="304984" y="1237901"/>
                </a:lnTo>
                <a:lnTo>
                  <a:pt x="373564" y="1436021"/>
                </a:lnTo>
                <a:lnTo>
                  <a:pt x="381184" y="1649381"/>
                </a:lnTo>
                <a:lnTo>
                  <a:pt x="396424" y="1748441"/>
                </a:lnTo>
                <a:lnTo>
                  <a:pt x="487864" y="1832261"/>
                </a:lnTo>
                <a:lnTo>
                  <a:pt x="670744" y="2053241"/>
                </a:lnTo>
                <a:lnTo>
                  <a:pt x="899344" y="2258981"/>
                </a:lnTo>
                <a:lnTo>
                  <a:pt x="1089844" y="2419001"/>
                </a:lnTo>
                <a:lnTo>
                  <a:pt x="1227004" y="2579021"/>
                </a:lnTo>
                <a:lnTo>
                  <a:pt x="1257484" y="2678081"/>
                </a:lnTo>
                <a:lnTo>
                  <a:pt x="1447984" y="2601881"/>
                </a:lnTo>
                <a:lnTo>
                  <a:pt x="1828984" y="2426621"/>
                </a:lnTo>
                <a:lnTo>
                  <a:pt x="1989004" y="2342801"/>
                </a:lnTo>
                <a:lnTo>
                  <a:pt x="2164264" y="2228501"/>
                </a:lnTo>
                <a:lnTo>
                  <a:pt x="2248084" y="2076101"/>
                </a:lnTo>
                <a:lnTo>
                  <a:pt x="2362384" y="1862741"/>
                </a:lnTo>
                <a:lnTo>
                  <a:pt x="2446204" y="1740821"/>
                </a:lnTo>
                <a:lnTo>
                  <a:pt x="2530024" y="1657001"/>
                </a:lnTo>
                <a:lnTo>
                  <a:pt x="2621464" y="1611281"/>
                </a:lnTo>
                <a:lnTo>
                  <a:pt x="2712904" y="1573181"/>
                </a:lnTo>
                <a:lnTo>
                  <a:pt x="2956744" y="1557941"/>
                </a:lnTo>
                <a:lnTo>
                  <a:pt x="3246304" y="1588421"/>
                </a:lnTo>
                <a:lnTo>
                  <a:pt x="3231064" y="1877981"/>
                </a:lnTo>
                <a:lnTo>
                  <a:pt x="3307264" y="2015141"/>
                </a:lnTo>
                <a:lnTo>
                  <a:pt x="3398704" y="2129441"/>
                </a:lnTo>
                <a:lnTo>
                  <a:pt x="3490144" y="2175161"/>
                </a:lnTo>
                <a:lnTo>
                  <a:pt x="3513004" y="2274221"/>
                </a:lnTo>
                <a:lnTo>
                  <a:pt x="3482524" y="2502821"/>
                </a:lnTo>
                <a:lnTo>
                  <a:pt x="3421564" y="2624741"/>
                </a:lnTo>
                <a:lnTo>
                  <a:pt x="3375844" y="2739041"/>
                </a:lnTo>
                <a:lnTo>
                  <a:pt x="3429184" y="2792381"/>
                </a:lnTo>
                <a:lnTo>
                  <a:pt x="3490144" y="2876201"/>
                </a:lnTo>
                <a:lnTo>
                  <a:pt x="3436804" y="2937161"/>
                </a:lnTo>
                <a:lnTo>
                  <a:pt x="3253924" y="3089561"/>
                </a:lnTo>
                <a:lnTo>
                  <a:pt x="3109144" y="3341021"/>
                </a:lnTo>
                <a:lnTo>
                  <a:pt x="3010084" y="3813461"/>
                </a:lnTo>
                <a:lnTo>
                  <a:pt x="3002464" y="3866801"/>
                </a:lnTo>
                <a:lnTo>
                  <a:pt x="3467284" y="3798221"/>
                </a:lnTo>
                <a:lnTo>
                  <a:pt x="4625524" y="3752501"/>
                </a:lnTo>
                <a:lnTo>
                  <a:pt x="5090344" y="3722021"/>
                </a:lnTo>
                <a:lnTo>
                  <a:pt x="5105584" y="3318161"/>
                </a:lnTo>
                <a:lnTo>
                  <a:pt x="5052244" y="2754281"/>
                </a:lnTo>
                <a:lnTo>
                  <a:pt x="4960804" y="2281841"/>
                </a:lnTo>
                <a:lnTo>
                  <a:pt x="4716964" y="1641761"/>
                </a:lnTo>
                <a:lnTo>
                  <a:pt x="4473124" y="1237901"/>
                </a:lnTo>
                <a:lnTo>
                  <a:pt x="4076884" y="643541"/>
                </a:lnTo>
                <a:lnTo>
                  <a:pt x="3985444" y="544481"/>
                </a:lnTo>
                <a:lnTo>
                  <a:pt x="3688264" y="597821"/>
                </a:lnTo>
                <a:lnTo>
                  <a:pt x="3215824" y="681641"/>
                </a:lnTo>
                <a:lnTo>
                  <a:pt x="2758624" y="704501"/>
                </a:lnTo>
                <a:lnTo>
                  <a:pt x="2324284" y="635921"/>
                </a:lnTo>
                <a:lnTo>
                  <a:pt x="1745164" y="552101"/>
                </a:lnTo>
                <a:lnTo>
                  <a:pt x="1356544" y="536861"/>
                </a:lnTo>
                <a:close/>
                <a:moveTo>
                  <a:pt x="0" y="0"/>
                </a:moveTo>
                <a:lnTo>
                  <a:pt x="5369204" y="0"/>
                </a:lnTo>
                <a:lnTo>
                  <a:pt x="5369204" y="4121342"/>
                </a:lnTo>
                <a:lnTo>
                  <a:pt x="0" y="4121342"/>
                </a:lnTo>
                <a:close/>
              </a:path>
            </a:pathLst>
          </a:custGeom>
          <a:solidFill>
            <a:schemeClr val="bg1">
              <a:alpha val="5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092C62B-FC4F-408A-99D0-9EBABB844D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78" t="4819" r="6174" b="7016"/>
          <a:stretch/>
        </p:blipFill>
        <p:spPr>
          <a:xfrm>
            <a:off x="11116052" y="2533773"/>
            <a:ext cx="5477564" cy="4073391"/>
          </a:xfrm>
          <a:prstGeom prst="rect">
            <a:avLst/>
          </a:prstGeom>
        </p:spPr>
      </p:pic>
      <p:sp>
        <p:nvSpPr>
          <p:cNvPr id="3099" name="Text Box 176"/>
          <p:cNvSpPr txBox="1">
            <a:spLocks noChangeArrowheads="1"/>
          </p:cNvSpPr>
          <p:nvPr/>
        </p:nvSpPr>
        <p:spPr bwMode="auto">
          <a:xfrm>
            <a:off x="20862925" y="34925"/>
            <a:ext cx="1222375" cy="9002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1" tIns="45715" rIns="91431" bIns="45715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altLang="zh-CN" sz="700" b="1" dirty="0">
                <a:solidFill>
                  <a:schemeClr val="bg1"/>
                </a:solidFill>
                <a:latin typeface="+mn-ea"/>
                <a:ea typeface="宋体" panose="02010600030101010101" pitchFamily="2" charset="-122"/>
              </a:rPr>
              <a:t>《</a:t>
            </a:r>
            <a:r>
              <a:rPr lang="zh-CN" altLang="en-US" sz="700" b="1" dirty="0">
                <a:solidFill>
                  <a:schemeClr val="bg1"/>
                </a:solidFill>
                <a:latin typeface="+mn-ea"/>
                <a:ea typeface="宋体" panose="02010600030101010101" pitchFamily="2" charset="-122"/>
              </a:rPr>
              <a:t>南京新尧片区</a:t>
            </a:r>
            <a:r>
              <a:rPr lang="en-US" altLang="zh-CN" sz="700" b="1" dirty="0">
                <a:solidFill>
                  <a:schemeClr val="bg1"/>
                </a:solidFill>
                <a:latin typeface="+mn-ea"/>
                <a:ea typeface="宋体" panose="02010600030101010101" pitchFamily="2" charset="-122"/>
              </a:rPr>
              <a:t>(NJDBa021)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zh-CN" altLang="en-US" sz="700" b="1" dirty="0">
                <a:solidFill>
                  <a:schemeClr val="bg1"/>
                </a:solidFill>
                <a:latin typeface="+mn-ea"/>
                <a:ea typeface="宋体" panose="02010600030101010101" pitchFamily="2" charset="-122"/>
              </a:rPr>
              <a:t>单元控制性详细规划</a:t>
            </a:r>
            <a:r>
              <a:rPr lang="en-US" altLang="zh-CN" sz="700" b="1" dirty="0">
                <a:solidFill>
                  <a:schemeClr val="bg1"/>
                </a:solidFill>
                <a:latin typeface="+mn-ea"/>
                <a:ea typeface="宋体" panose="02010600030101010101" pitchFamily="2" charset="-122"/>
              </a:rPr>
              <a:t>》NJDBa021-11</a:t>
            </a:r>
            <a:r>
              <a:rPr lang="zh-CN" altLang="en-US" sz="700" b="1" dirty="0">
                <a:solidFill>
                  <a:schemeClr val="bg1"/>
                </a:solidFill>
                <a:latin typeface="+mn-ea"/>
                <a:ea typeface="宋体" panose="02010600030101010101" pitchFamily="2" charset="-122"/>
              </a:rPr>
              <a:t>规划管理单元图则修改</a:t>
            </a:r>
            <a:endParaRPr lang="en-US" altLang="zh-CN" sz="700" b="1" dirty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  <a:p>
            <a:pPr algn="ctr" eaLnBrk="1" hangingPunct="1">
              <a:spcBef>
                <a:spcPts val="0"/>
              </a:spcBef>
              <a:defRPr/>
            </a:pPr>
            <a:endParaRPr lang="en-US" altLang="zh-CN" sz="700" b="1" dirty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  <a:p>
            <a:pPr algn="ctr" eaLnBrk="1" hangingPunct="1">
              <a:spcBef>
                <a:spcPts val="0"/>
              </a:spcBef>
              <a:defRPr/>
            </a:pPr>
            <a:endParaRPr lang="en-US" altLang="zh-CN" sz="700" b="1" dirty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zh-CN" altLang="en-US" sz="700" b="1" dirty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5137" name="Text Box 2"/>
          <p:cNvSpPr txBox="1">
            <a:spLocks noChangeArrowheads="1"/>
          </p:cNvSpPr>
          <p:nvPr/>
        </p:nvSpPr>
        <p:spPr bwMode="auto">
          <a:xfrm>
            <a:off x="838200" y="242435"/>
            <a:ext cx="19550063" cy="58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95" tIns="48344" rIns="96695" bIns="48344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altLang="zh-CN" sz="2500" b="1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500" b="1" dirty="0">
                <a:latin typeface="黑体" panose="02010609060101010101" pitchFamily="49" charset="-122"/>
                <a:ea typeface="黑体" panose="02010609060101010101" pitchFamily="49" charset="-122"/>
              </a:rPr>
              <a:t>南京市栖霞山片区（</a:t>
            </a:r>
            <a:r>
              <a:rPr lang="en-US" altLang="zh-CN" sz="2500" b="1" dirty="0">
                <a:latin typeface="黑体" panose="02010609060101010101" pitchFamily="49" charset="-122"/>
                <a:ea typeface="黑体" panose="02010609060101010101" pitchFamily="49" charset="-122"/>
              </a:rPr>
              <a:t>NJDBa030</a:t>
            </a:r>
            <a:r>
              <a:rPr lang="zh-CN" altLang="en-US" sz="25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500" b="1" dirty="0">
                <a:latin typeface="黑体" panose="02010609060101010101" pitchFamily="49" charset="-122"/>
                <a:ea typeface="黑体" panose="02010609060101010101" pitchFamily="49" charset="-122"/>
              </a:rPr>
              <a:t>NJDBb011</a:t>
            </a:r>
            <a:r>
              <a:rPr lang="zh-CN" altLang="en-US" sz="2500" b="1" dirty="0">
                <a:latin typeface="黑体" panose="02010609060101010101" pitchFamily="49" charset="-122"/>
                <a:ea typeface="黑体" panose="02010609060101010101" pitchFamily="49" charset="-122"/>
              </a:rPr>
              <a:t>）控制性详细规划</a:t>
            </a:r>
            <a:r>
              <a:rPr lang="en-US" altLang="zh-CN" sz="2500" b="1" dirty="0">
                <a:latin typeface="黑体" panose="02010609060101010101" pitchFamily="49" charset="-122"/>
                <a:ea typeface="黑体" panose="02010609060101010101" pitchFamily="49" charset="-122"/>
              </a:rPr>
              <a:t>》NJDBa030-04</a:t>
            </a:r>
            <a:r>
              <a:rPr lang="zh-CN" altLang="en-US" sz="25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500" b="1" dirty="0">
                <a:latin typeface="黑体" panose="02010609060101010101" pitchFamily="49" charset="-122"/>
                <a:ea typeface="黑体" panose="02010609060101010101" pitchFamily="49" charset="-122"/>
              </a:rPr>
              <a:t>06</a:t>
            </a:r>
            <a:r>
              <a:rPr lang="zh-CN" altLang="en-US" sz="2500" b="1" dirty="0">
                <a:latin typeface="黑体" panose="02010609060101010101" pitchFamily="49" charset="-122"/>
                <a:ea typeface="黑体" panose="02010609060101010101" pitchFamily="49" charset="-122"/>
              </a:rPr>
              <a:t>规划管理单元图则修改</a:t>
            </a:r>
          </a:p>
        </p:txBody>
      </p:sp>
      <p:sp>
        <p:nvSpPr>
          <p:cNvPr id="2" name="Rectangle 122"/>
          <p:cNvSpPr>
            <a:spLocks noChangeArrowheads="1"/>
          </p:cNvSpPr>
          <p:nvPr/>
        </p:nvSpPr>
        <p:spPr bwMode="auto">
          <a:xfrm>
            <a:off x="463550" y="1924100"/>
            <a:ext cx="4586111" cy="16947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6762" tIns="48381" rIns="96762" bIns="48381">
            <a:spAutoFit/>
          </a:bodyPr>
          <a:lstStyle/>
          <a:p>
            <a:pPr indent="457200" eaLnBrk="1">
              <a:lnSpc>
                <a:spcPct val="150000"/>
              </a:lnSpc>
              <a:defRPr/>
            </a:pPr>
            <a:r>
              <a:rPr lang="zh-CN" altLang="en-US" sz="1800" dirty="0">
                <a:latin typeface="+mn-ea"/>
                <a:ea typeface="+mn-ea"/>
              </a:rPr>
              <a:t>本次调整范围位于栖霞山西南、南象山东北角。北至疏港大道、东至绕越高速、西至杨家库路、南至南象山和</a:t>
            </a:r>
            <a:r>
              <a:rPr lang="en-US" altLang="zh-CN" sz="1800" dirty="0">
                <a:latin typeface="+mn-ea"/>
                <a:ea typeface="+mn-ea"/>
              </a:rPr>
              <a:t>312</a:t>
            </a:r>
            <a:r>
              <a:rPr lang="zh-CN" altLang="en-US" sz="1800" dirty="0">
                <a:latin typeface="+mn-ea"/>
                <a:ea typeface="+mn-ea"/>
              </a:rPr>
              <a:t>国道，涉及图则单元面积约</a:t>
            </a:r>
            <a:r>
              <a:rPr lang="en-US" altLang="zh-CN" sz="1800" dirty="0">
                <a:latin typeface="+mn-ea"/>
                <a:ea typeface="+mn-ea"/>
              </a:rPr>
              <a:t>135</a:t>
            </a:r>
            <a:r>
              <a:rPr lang="zh-CN" altLang="en-US" sz="1800" dirty="0">
                <a:latin typeface="+mn-ea"/>
                <a:ea typeface="+mn-ea"/>
              </a:rPr>
              <a:t>公顷。</a:t>
            </a:r>
          </a:p>
        </p:txBody>
      </p:sp>
      <p:sp>
        <p:nvSpPr>
          <p:cNvPr id="5139" name="Rectangle 77"/>
          <p:cNvSpPr>
            <a:spLocks noChangeArrowheads="1"/>
          </p:cNvSpPr>
          <p:nvPr/>
        </p:nvSpPr>
        <p:spPr bwMode="auto">
          <a:xfrm>
            <a:off x="469983" y="1350864"/>
            <a:ext cx="2442113" cy="50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项目区位及范围</a:t>
            </a:r>
          </a:p>
        </p:txBody>
      </p:sp>
      <p:cxnSp>
        <p:nvCxnSpPr>
          <p:cNvPr id="5140" name="直接连接符 34"/>
          <p:cNvCxnSpPr>
            <a:cxnSpLocks noChangeShapeType="1"/>
          </p:cNvCxnSpPr>
          <p:nvPr/>
        </p:nvCxnSpPr>
        <p:spPr bwMode="auto">
          <a:xfrm>
            <a:off x="0" y="857250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1" name="直接连接符 36"/>
          <p:cNvCxnSpPr>
            <a:cxnSpLocks noChangeShapeType="1"/>
          </p:cNvCxnSpPr>
          <p:nvPr/>
        </p:nvCxnSpPr>
        <p:spPr bwMode="auto">
          <a:xfrm>
            <a:off x="0" y="0"/>
            <a:ext cx="0" cy="110601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2" name="直接连接符 40"/>
          <p:cNvCxnSpPr>
            <a:cxnSpLocks noChangeShapeType="1"/>
          </p:cNvCxnSpPr>
          <p:nvPr/>
        </p:nvCxnSpPr>
        <p:spPr bwMode="auto">
          <a:xfrm>
            <a:off x="0" y="10895013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3" name="直接连接符 41"/>
          <p:cNvCxnSpPr>
            <a:cxnSpLocks noChangeShapeType="1"/>
          </p:cNvCxnSpPr>
          <p:nvPr/>
        </p:nvCxnSpPr>
        <p:spPr bwMode="auto">
          <a:xfrm>
            <a:off x="22098000" y="0"/>
            <a:ext cx="0" cy="110728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4" name="直接连接符 42"/>
          <p:cNvCxnSpPr>
            <a:cxnSpLocks noChangeShapeType="1"/>
          </p:cNvCxnSpPr>
          <p:nvPr/>
        </p:nvCxnSpPr>
        <p:spPr bwMode="auto">
          <a:xfrm>
            <a:off x="5288360" y="874712"/>
            <a:ext cx="0" cy="100203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5" name="直接连接符 43"/>
          <p:cNvCxnSpPr>
            <a:cxnSpLocks noChangeShapeType="1"/>
          </p:cNvCxnSpPr>
          <p:nvPr/>
        </p:nvCxnSpPr>
        <p:spPr bwMode="auto">
          <a:xfrm>
            <a:off x="11049000" y="850900"/>
            <a:ext cx="0" cy="100203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6" name="直接连接符 55"/>
          <p:cNvCxnSpPr>
            <a:cxnSpLocks noChangeShapeType="1"/>
          </p:cNvCxnSpPr>
          <p:nvPr/>
        </p:nvCxnSpPr>
        <p:spPr bwMode="auto">
          <a:xfrm>
            <a:off x="0" y="-6350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7" name="直接连接符 56"/>
          <p:cNvCxnSpPr>
            <a:cxnSpLocks noChangeShapeType="1"/>
          </p:cNvCxnSpPr>
          <p:nvPr/>
        </p:nvCxnSpPr>
        <p:spPr bwMode="auto">
          <a:xfrm>
            <a:off x="0" y="11075988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8" name="直接连接符 36"/>
          <p:cNvCxnSpPr>
            <a:cxnSpLocks noChangeShapeType="1"/>
          </p:cNvCxnSpPr>
          <p:nvPr/>
        </p:nvCxnSpPr>
        <p:spPr bwMode="auto">
          <a:xfrm>
            <a:off x="22098000" y="0"/>
            <a:ext cx="0" cy="110601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69" name="表格 68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8501386"/>
              </p:ext>
            </p:extLst>
          </p:nvPr>
        </p:nvGraphicFramePr>
        <p:xfrm>
          <a:off x="18105788" y="9263497"/>
          <a:ext cx="3950937" cy="16315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07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2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67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批准单位</a:t>
                      </a:r>
                    </a:p>
                  </a:txBody>
                  <a:tcPr marL="96767" marR="96767" marT="48399" marB="48399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100" b="0" kern="120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南京市人民政府</a:t>
                      </a:r>
                    </a:p>
                  </a:txBody>
                  <a:tcPr marL="96767" marR="96767" marT="48399" marB="48399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7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批准文号</a:t>
                      </a:r>
                    </a:p>
                  </a:txBody>
                  <a:tcPr marL="96767" marR="96767" marT="48399" marB="48399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1000" b="0" kern="120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宁政复</a:t>
                      </a:r>
                      <a:r>
                        <a:rPr kumimoji="1" lang="en-US" altLang="zh-CN" sz="1000" b="0" kern="1200" dirty="0">
                          <a:solidFill>
                            <a:schemeClr val="tx1"/>
                          </a:solidFill>
                          <a:latin typeface="方正仿宋_GBK" panose="03000509000000000000" pitchFamily="65" charset="-122"/>
                          <a:ea typeface="方正仿宋_GBK" panose="03000509000000000000" pitchFamily="65" charset="-122"/>
                          <a:cs typeface="+mn-cs"/>
                        </a:rPr>
                        <a:t>〔</a:t>
                      </a:r>
                      <a:r>
                        <a:rPr kumimoji="1" lang="en-US" altLang="zh-CN" sz="1000" b="0" kern="120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2022</a:t>
                      </a:r>
                      <a:r>
                        <a:rPr kumimoji="1" lang="en-US" altLang="zh-CN" sz="1000" b="0" kern="1200" dirty="0">
                          <a:solidFill>
                            <a:schemeClr val="tx1"/>
                          </a:solidFill>
                          <a:latin typeface="方正仿宋_GBK" panose="03000509000000000000" pitchFamily="65" charset="-122"/>
                          <a:ea typeface="方正仿宋_GBK" panose="03000509000000000000" pitchFamily="65" charset="-122"/>
                          <a:cs typeface="+mn-cs"/>
                        </a:rPr>
                        <a:t>〕</a:t>
                      </a:r>
                      <a:r>
                        <a:rPr kumimoji="1" lang="en-US" altLang="zh-CN" sz="1000" b="0" kern="120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003</a:t>
                      </a:r>
                      <a:r>
                        <a:rPr kumimoji="1" lang="zh-CN" altLang="en-US" sz="1000" b="0" kern="120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号</a:t>
                      </a:r>
                    </a:p>
                  </a:txBody>
                  <a:tcPr marL="96767" marR="96767" marT="48399" marB="48399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749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动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态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更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新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信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息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栏</a:t>
                      </a:r>
                    </a:p>
                  </a:txBody>
                  <a:tcPr marL="96767" marR="96767" marT="48399" marB="48399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endParaRPr kumimoji="1" lang="zh-CN" altLang="en-US" sz="800" b="0" kern="120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</a:txBody>
                  <a:tcPr marL="96767" marR="96767" marT="48399" marB="48399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91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600" b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6767" marR="96767" marT="48399" marB="48399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34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600" b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6767" marR="96767" marT="48399" marB="48399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8" name="文本框 37">
            <a:extLst>
              <a:ext uri="{FF2B5EF4-FFF2-40B4-BE49-F238E27FC236}">
                <a16:creationId xmlns:a16="http://schemas.microsoft.com/office/drawing/2014/main" id="{4858A481-2453-4BC8-9CCD-3B0FDDC0FC31}"/>
              </a:ext>
            </a:extLst>
          </p:cNvPr>
          <p:cNvSpPr txBox="1"/>
          <p:nvPr/>
        </p:nvSpPr>
        <p:spPr>
          <a:xfrm>
            <a:off x="1254914" y="6607167"/>
            <a:ext cx="2534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区位分析图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6914616-0326-49FF-87A4-1311584767E3}"/>
              </a:ext>
            </a:extLst>
          </p:cNvPr>
          <p:cNvSpPr txBox="1"/>
          <p:nvPr/>
        </p:nvSpPr>
        <p:spPr>
          <a:xfrm>
            <a:off x="1218774" y="10526203"/>
            <a:ext cx="2534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规划范围图</a:t>
            </a:r>
          </a:p>
        </p:txBody>
      </p:sp>
      <p:sp>
        <p:nvSpPr>
          <p:cNvPr id="40" name="Rectangle 77">
            <a:extLst>
              <a:ext uri="{FF2B5EF4-FFF2-40B4-BE49-F238E27FC236}">
                <a16:creationId xmlns:a16="http://schemas.microsoft.com/office/drawing/2014/main" id="{D0BC7AD7-5481-46E9-AE08-BA5813C2E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9143" y="1343607"/>
            <a:ext cx="2129498" cy="50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规划修改内容</a:t>
            </a:r>
          </a:p>
        </p:txBody>
      </p:sp>
      <p:sp>
        <p:nvSpPr>
          <p:cNvPr id="42" name="Rectangle 122">
            <a:extLst>
              <a:ext uri="{FF2B5EF4-FFF2-40B4-BE49-F238E27FC236}">
                <a16:creationId xmlns:a16="http://schemas.microsoft.com/office/drawing/2014/main" id="{D6F4785E-ECFC-4CC3-B840-0F0AC8AEA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0257" y="1900359"/>
            <a:ext cx="5381000" cy="66807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6762" tIns="48381" rIns="96762" bIns="48381">
            <a:spAutoFit/>
          </a:bodyPr>
          <a:lstStyle/>
          <a:p>
            <a:pPr indent="457200" eaLnBrk="1">
              <a:lnSpc>
                <a:spcPct val="150000"/>
              </a:lnSpc>
              <a:defRPr/>
            </a:pPr>
            <a:r>
              <a:rPr lang="zh-CN" altLang="en-US" sz="1800" b="1" dirty="0">
                <a:latin typeface="+mn-ea"/>
                <a:ea typeface="+mn-ea"/>
              </a:rPr>
              <a:t> </a:t>
            </a:r>
            <a:r>
              <a:rPr lang="en-US" altLang="zh-CN" sz="1800" b="1" dirty="0">
                <a:latin typeface="+mn-ea"/>
                <a:ea typeface="+mn-ea"/>
              </a:rPr>
              <a:t>1</a:t>
            </a:r>
            <a:r>
              <a:rPr lang="zh-CN" altLang="en-US" sz="1800" b="1" dirty="0">
                <a:latin typeface="+mn-ea"/>
                <a:ea typeface="+mn-ea"/>
              </a:rPr>
              <a:t>、道路交通组织调整。</a:t>
            </a:r>
            <a:endParaRPr lang="en-US" altLang="zh-CN" sz="1800" b="1" dirty="0">
              <a:latin typeface="+mn-ea"/>
              <a:ea typeface="+mn-ea"/>
            </a:endParaRPr>
          </a:p>
          <a:p>
            <a:pPr indent="457200" eaLnBrk="1">
              <a:lnSpc>
                <a:spcPct val="150000"/>
              </a:lnSpc>
              <a:defRPr/>
            </a:pPr>
            <a:r>
              <a:rPr lang="zh-CN" altLang="en-US" sz="1800" dirty="0">
                <a:latin typeface="+mn-ea"/>
                <a:ea typeface="+mn-ea"/>
              </a:rPr>
              <a:t>结合铁路预控范围线，优化现状污水厂北侧支路，与东侧支路进行衔接，提升道路通达性。</a:t>
            </a:r>
          </a:p>
          <a:p>
            <a:pPr indent="457200" eaLnBrk="1">
              <a:lnSpc>
                <a:spcPct val="150000"/>
              </a:lnSpc>
              <a:defRPr/>
            </a:pPr>
            <a:r>
              <a:rPr lang="zh-CN" altLang="en-US" sz="1800" b="1" dirty="0">
                <a:latin typeface="+mn-ea"/>
                <a:ea typeface="+mn-ea"/>
              </a:rPr>
              <a:t>  </a:t>
            </a:r>
            <a:r>
              <a:rPr lang="en-US" altLang="zh-CN" sz="1800" b="1" dirty="0">
                <a:latin typeface="+mn-ea"/>
                <a:ea typeface="+mn-ea"/>
              </a:rPr>
              <a:t>2</a:t>
            </a:r>
            <a:r>
              <a:rPr lang="zh-CN" altLang="en-US" sz="1800" b="1" dirty="0">
                <a:latin typeface="+mn-ea"/>
                <a:ea typeface="+mn-ea"/>
              </a:rPr>
              <a:t>、用地性质及指标调整。</a:t>
            </a:r>
            <a:endParaRPr lang="en-US" altLang="zh-CN" sz="1800" b="1" dirty="0">
              <a:latin typeface="+mn-ea"/>
              <a:ea typeface="+mn-ea"/>
            </a:endParaRPr>
          </a:p>
          <a:p>
            <a:pPr indent="457200" eaLnBrk="1">
              <a:lnSpc>
                <a:spcPct val="150000"/>
              </a:lnSpc>
              <a:defRPr/>
            </a:pPr>
            <a:r>
              <a:rPr lang="zh-CN" altLang="en-US" sz="1800" dirty="0">
                <a:latin typeface="+mn-ea"/>
                <a:ea typeface="+mn-ea"/>
              </a:rPr>
              <a:t>规划在满足安全防护和文物保护等要求前提下，拟优化片区用地布局、地块性质和技术指标等，并增加相关公共配套。一是将南侧商办混合用地（</a:t>
            </a:r>
            <a:r>
              <a:rPr lang="en-US" altLang="zh-CN" sz="1800" dirty="0">
                <a:latin typeface="+mn-ea"/>
                <a:ea typeface="+mn-ea"/>
              </a:rPr>
              <a:t>Bb</a:t>
            </a:r>
            <a:r>
              <a:rPr lang="zh-CN" altLang="en-US" sz="1800" dirty="0">
                <a:latin typeface="+mn-ea"/>
                <a:ea typeface="+mn-ea"/>
              </a:rPr>
              <a:t>）调整为二类居住用地（</a:t>
            </a:r>
            <a:r>
              <a:rPr lang="en-US" altLang="zh-CN" sz="1800" dirty="0">
                <a:latin typeface="+mn-ea"/>
                <a:ea typeface="+mn-ea"/>
              </a:rPr>
              <a:t>R2</a:t>
            </a:r>
            <a:r>
              <a:rPr lang="zh-CN" altLang="en-US" sz="1800" dirty="0">
                <a:latin typeface="+mn-ea"/>
                <a:ea typeface="+mn-ea"/>
              </a:rPr>
              <a:t>），面积</a:t>
            </a:r>
            <a:r>
              <a:rPr lang="en-US" altLang="zh-CN" sz="1800" dirty="0">
                <a:latin typeface="+mn-ea"/>
                <a:ea typeface="+mn-ea"/>
              </a:rPr>
              <a:t>2.26</a:t>
            </a:r>
            <a:r>
              <a:rPr lang="zh-CN" altLang="en-US" sz="1800" dirty="0">
                <a:latin typeface="+mn-ea"/>
                <a:ea typeface="+mn-ea"/>
              </a:rPr>
              <a:t>公顷，容积率≤</a:t>
            </a:r>
            <a:r>
              <a:rPr lang="en-US" altLang="zh-CN" sz="1800" dirty="0">
                <a:latin typeface="+mn-ea"/>
                <a:ea typeface="+mn-ea"/>
              </a:rPr>
              <a:t>1.6</a:t>
            </a:r>
            <a:r>
              <a:rPr lang="zh-CN" altLang="en-US" sz="1800" dirty="0">
                <a:latin typeface="+mn-ea"/>
                <a:ea typeface="+mn-ea"/>
              </a:rPr>
              <a:t>，建筑高度≤</a:t>
            </a:r>
            <a:r>
              <a:rPr lang="en-US" altLang="zh-CN" sz="1800" dirty="0">
                <a:latin typeface="+mn-ea"/>
                <a:ea typeface="+mn-ea"/>
              </a:rPr>
              <a:t>24m</a:t>
            </a:r>
            <a:r>
              <a:rPr lang="zh-CN" altLang="en-US" sz="1800" dirty="0">
                <a:latin typeface="+mn-ea"/>
                <a:ea typeface="+mn-ea"/>
              </a:rPr>
              <a:t>；二是新增基层社区中心（</a:t>
            </a:r>
            <a:r>
              <a:rPr lang="en-US" altLang="zh-CN" sz="1800" dirty="0" err="1">
                <a:latin typeface="+mn-ea"/>
                <a:ea typeface="+mn-ea"/>
              </a:rPr>
              <a:t>Rc</a:t>
            </a:r>
            <a:r>
              <a:rPr lang="zh-CN" altLang="en-US" sz="1800" dirty="0">
                <a:latin typeface="+mn-ea"/>
                <a:ea typeface="+mn-ea"/>
              </a:rPr>
              <a:t>）和防护绿地（</a:t>
            </a:r>
            <a:r>
              <a:rPr lang="en-US" altLang="zh-CN" sz="1800" dirty="0">
                <a:latin typeface="+mn-ea"/>
                <a:ea typeface="+mn-ea"/>
              </a:rPr>
              <a:t>G2</a:t>
            </a:r>
            <a:r>
              <a:rPr lang="zh-CN" altLang="en-US" sz="1800" dirty="0">
                <a:latin typeface="+mn-ea"/>
                <a:ea typeface="+mn-ea"/>
              </a:rPr>
              <a:t>）；三是从轨道站点周边综合开发、复合利用方面考量，预留部分公建配套用地，将部分排水用地（</a:t>
            </a:r>
            <a:r>
              <a:rPr lang="en-US" altLang="zh-CN" sz="1800" dirty="0">
                <a:latin typeface="+mn-ea"/>
                <a:ea typeface="+mn-ea"/>
              </a:rPr>
              <a:t>U21</a:t>
            </a:r>
            <a:r>
              <a:rPr lang="zh-CN" altLang="en-US" sz="1800" dirty="0">
                <a:latin typeface="+mn-ea"/>
                <a:ea typeface="+mn-ea"/>
              </a:rPr>
              <a:t>）调整为公建预留用地（</a:t>
            </a:r>
            <a:r>
              <a:rPr lang="en-US" altLang="zh-CN" sz="1800" dirty="0">
                <a:latin typeface="+mn-ea"/>
                <a:ea typeface="+mn-ea"/>
              </a:rPr>
              <a:t>Ak</a:t>
            </a:r>
            <a:r>
              <a:rPr lang="zh-CN" altLang="en-US" sz="1800" dirty="0">
                <a:latin typeface="+mn-ea"/>
                <a:ea typeface="+mn-ea"/>
              </a:rPr>
              <a:t>），面积为</a:t>
            </a:r>
            <a:r>
              <a:rPr lang="en-US" altLang="zh-CN" sz="1800" dirty="0">
                <a:latin typeface="+mn-ea"/>
                <a:ea typeface="+mn-ea"/>
              </a:rPr>
              <a:t>3.08</a:t>
            </a:r>
            <a:r>
              <a:rPr lang="zh-CN" altLang="en-US" sz="1800" dirty="0">
                <a:latin typeface="+mn-ea"/>
                <a:ea typeface="+mn-ea"/>
              </a:rPr>
              <a:t>公顷。</a:t>
            </a:r>
          </a:p>
          <a:p>
            <a:pPr indent="457200" eaLnBrk="1">
              <a:lnSpc>
                <a:spcPct val="150000"/>
              </a:lnSpc>
              <a:defRPr/>
            </a:pPr>
            <a:r>
              <a:rPr lang="zh-CN" altLang="en-US" sz="1800" dirty="0">
                <a:latin typeface="+mn-ea"/>
                <a:ea typeface="+mn-ea"/>
              </a:rPr>
              <a:t>  </a:t>
            </a:r>
            <a:r>
              <a:rPr lang="en-US" altLang="zh-CN" sz="1800" b="1" dirty="0">
                <a:latin typeface="+mn-ea"/>
                <a:ea typeface="+mn-ea"/>
              </a:rPr>
              <a:t>3</a:t>
            </a:r>
            <a:r>
              <a:rPr lang="zh-CN" altLang="en-US" sz="1800" b="1" dirty="0">
                <a:latin typeface="+mn-ea"/>
                <a:ea typeface="+mn-ea"/>
              </a:rPr>
              <a:t>、进一步校核生态红线并落实生态环保管控要求。</a:t>
            </a:r>
            <a:r>
              <a:rPr lang="zh-CN" altLang="en-US" sz="1800" dirty="0">
                <a:latin typeface="+mn-ea"/>
                <a:ea typeface="+mn-ea"/>
              </a:rPr>
              <a:t>在控制性详细规划的文本中明确未来以批复的生态红线为准。</a:t>
            </a:r>
          </a:p>
        </p:txBody>
      </p:sp>
      <p:sp>
        <p:nvSpPr>
          <p:cNvPr id="43" name="Rectangle 77">
            <a:extLst>
              <a:ext uri="{FF2B5EF4-FFF2-40B4-BE49-F238E27FC236}">
                <a16:creationId xmlns:a16="http://schemas.microsoft.com/office/drawing/2014/main" id="{8821D2EC-617A-469F-BC6C-51A837B58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2871" y="1395413"/>
            <a:ext cx="1906370" cy="50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调整方案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58B2C23-A5D8-4C2C-B16E-981740C0AE5A}"/>
              </a:ext>
            </a:extLst>
          </p:cNvPr>
          <p:cNvSpPr txBox="1"/>
          <p:nvPr/>
        </p:nvSpPr>
        <p:spPr>
          <a:xfrm>
            <a:off x="12661324" y="6718647"/>
            <a:ext cx="2534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调整前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EF383C9-2517-4C3C-864D-6C1B387085BB}"/>
              </a:ext>
            </a:extLst>
          </p:cNvPr>
          <p:cNvSpPr txBox="1"/>
          <p:nvPr/>
        </p:nvSpPr>
        <p:spPr>
          <a:xfrm>
            <a:off x="18308639" y="6718647"/>
            <a:ext cx="2534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调整后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8EB2A1E-7B78-4085-AFEC-20122CF27F9E}"/>
              </a:ext>
            </a:extLst>
          </p:cNvPr>
          <p:cNvGrpSpPr/>
          <p:nvPr/>
        </p:nvGrpSpPr>
        <p:grpSpPr>
          <a:xfrm>
            <a:off x="191800" y="3775415"/>
            <a:ext cx="4944110" cy="2707005"/>
            <a:chOff x="191800" y="3630794"/>
            <a:chExt cx="4944110" cy="2707005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19AE9072-0ADE-4885-A0B2-89CBF76FE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1800" y="3630794"/>
              <a:ext cx="4944110" cy="2707005"/>
            </a:xfrm>
            <a:prstGeom prst="rect">
              <a:avLst/>
            </a:prstGeom>
            <a:noFill/>
          </p:spPr>
        </p:pic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0DC25E4-03F8-4757-9D59-277DE49F3B46}"/>
                </a:ext>
              </a:extLst>
            </p:cNvPr>
            <p:cNvGrpSpPr/>
            <p:nvPr/>
          </p:nvGrpSpPr>
          <p:grpSpPr>
            <a:xfrm>
              <a:off x="3033713" y="4217194"/>
              <a:ext cx="221183" cy="201155"/>
              <a:chOff x="3033713" y="4217194"/>
              <a:chExt cx="221183" cy="201155"/>
            </a:xfrm>
          </p:grpSpPr>
          <p:sp>
            <p:nvSpPr>
              <p:cNvPr id="3" name="任意多边形: 形状 2">
                <a:extLst>
                  <a:ext uri="{FF2B5EF4-FFF2-40B4-BE49-F238E27FC236}">
                    <a16:creationId xmlns:a16="http://schemas.microsoft.com/office/drawing/2014/main" id="{69118F46-CBA2-4697-94FB-9685EF951283}"/>
                  </a:ext>
                </a:extLst>
              </p:cNvPr>
              <p:cNvSpPr/>
              <p:nvPr/>
            </p:nvSpPr>
            <p:spPr bwMode="auto">
              <a:xfrm>
                <a:off x="3033713" y="4217194"/>
                <a:ext cx="197643" cy="169069"/>
              </a:xfrm>
              <a:custGeom>
                <a:avLst/>
                <a:gdLst>
                  <a:gd name="connsiteX0" fmla="*/ 154781 w 154781"/>
                  <a:gd name="connsiteY0" fmla="*/ 0 h 169069"/>
                  <a:gd name="connsiteX1" fmla="*/ 0 w 154781"/>
                  <a:gd name="connsiteY1" fmla="*/ 138112 h 169069"/>
                  <a:gd name="connsiteX2" fmla="*/ 21431 w 154781"/>
                  <a:gd name="connsiteY2" fmla="*/ 169069 h 169069"/>
                  <a:gd name="connsiteX3" fmla="*/ 102393 w 154781"/>
                  <a:gd name="connsiteY3" fmla="*/ 107156 h 169069"/>
                  <a:gd name="connsiteX4" fmla="*/ 154781 w 154781"/>
                  <a:gd name="connsiteY4" fmla="*/ 0 h 169069"/>
                  <a:gd name="connsiteX0" fmla="*/ 154781 w 197643"/>
                  <a:gd name="connsiteY0" fmla="*/ 0 h 169069"/>
                  <a:gd name="connsiteX1" fmla="*/ 0 w 197643"/>
                  <a:gd name="connsiteY1" fmla="*/ 138112 h 169069"/>
                  <a:gd name="connsiteX2" fmla="*/ 21431 w 197643"/>
                  <a:gd name="connsiteY2" fmla="*/ 169069 h 169069"/>
                  <a:gd name="connsiteX3" fmla="*/ 197643 w 197643"/>
                  <a:gd name="connsiteY3" fmla="*/ 34131 h 169069"/>
                  <a:gd name="connsiteX4" fmla="*/ 154781 w 197643"/>
                  <a:gd name="connsiteY4" fmla="*/ 0 h 169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643" h="169069">
                    <a:moveTo>
                      <a:pt x="154781" y="0"/>
                    </a:moveTo>
                    <a:lnTo>
                      <a:pt x="0" y="138112"/>
                    </a:lnTo>
                    <a:lnTo>
                      <a:pt x="21431" y="169069"/>
                    </a:lnTo>
                    <a:lnTo>
                      <a:pt x="197643" y="34131"/>
                    </a:lnTo>
                    <a:lnTo>
                      <a:pt x="154781" y="0"/>
                    </a:lnTo>
                    <a:close/>
                  </a:path>
                </a:pathLst>
              </a:custGeom>
              <a:solidFill>
                <a:srgbClr val="80FFF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1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EB07C812-133F-4621-97E1-33A0C7966788}"/>
                  </a:ext>
                </a:extLst>
              </p:cNvPr>
              <p:cNvSpPr/>
              <p:nvPr/>
            </p:nvSpPr>
            <p:spPr bwMode="auto">
              <a:xfrm>
                <a:off x="3064397" y="4254042"/>
                <a:ext cx="190499" cy="164307"/>
              </a:xfrm>
              <a:custGeom>
                <a:avLst/>
                <a:gdLst>
                  <a:gd name="connsiteX0" fmla="*/ 154781 w 154781"/>
                  <a:gd name="connsiteY0" fmla="*/ 0 h 169069"/>
                  <a:gd name="connsiteX1" fmla="*/ 0 w 154781"/>
                  <a:gd name="connsiteY1" fmla="*/ 138112 h 169069"/>
                  <a:gd name="connsiteX2" fmla="*/ 21431 w 154781"/>
                  <a:gd name="connsiteY2" fmla="*/ 169069 h 169069"/>
                  <a:gd name="connsiteX3" fmla="*/ 102393 w 154781"/>
                  <a:gd name="connsiteY3" fmla="*/ 107156 h 169069"/>
                  <a:gd name="connsiteX4" fmla="*/ 154781 w 154781"/>
                  <a:gd name="connsiteY4" fmla="*/ 0 h 169069"/>
                  <a:gd name="connsiteX0" fmla="*/ 154781 w 197643"/>
                  <a:gd name="connsiteY0" fmla="*/ 0 h 169069"/>
                  <a:gd name="connsiteX1" fmla="*/ 0 w 197643"/>
                  <a:gd name="connsiteY1" fmla="*/ 138112 h 169069"/>
                  <a:gd name="connsiteX2" fmla="*/ 21431 w 197643"/>
                  <a:gd name="connsiteY2" fmla="*/ 169069 h 169069"/>
                  <a:gd name="connsiteX3" fmla="*/ 197643 w 197643"/>
                  <a:gd name="connsiteY3" fmla="*/ 34131 h 169069"/>
                  <a:gd name="connsiteX4" fmla="*/ 154781 w 197643"/>
                  <a:gd name="connsiteY4" fmla="*/ 0 h 169069"/>
                  <a:gd name="connsiteX0" fmla="*/ 161925 w 204787"/>
                  <a:gd name="connsiteY0" fmla="*/ 0 h 169069"/>
                  <a:gd name="connsiteX1" fmla="*/ 0 w 204787"/>
                  <a:gd name="connsiteY1" fmla="*/ 130968 h 169069"/>
                  <a:gd name="connsiteX2" fmla="*/ 28575 w 204787"/>
                  <a:gd name="connsiteY2" fmla="*/ 169069 h 169069"/>
                  <a:gd name="connsiteX3" fmla="*/ 204787 w 204787"/>
                  <a:gd name="connsiteY3" fmla="*/ 34131 h 169069"/>
                  <a:gd name="connsiteX4" fmla="*/ 161925 w 204787"/>
                  <a:gd name="connsiteY4" fmla="*/ 0 h 169069"/>
                  <a:gd name="connsiteX0" fmla="*/ 161925 w 204787"/>
                  <a:gd name="connsiteY0" fmla="*/ 0 h 169069"/>
                  <a:gd name="connsiteX1" fmla="*/ 0 w 204787"/>
                  <a:gd name="connsiteY1" fmla="*/ 128586 h 169069"/>
                  <a:gd name="connsiteX2" fmla="*/ 28575 w 204787"/>
                  <a:gd name="connsiteY2" fmla="*/ 169069 h 169069"/>
                  <a:gd name="connsiteX3" fmla="*/ 204787 w 204787"/>
                  <a:gd name="connsiteY3" fmla="*/ 34131 h 169069"/>
                  <a:gd name="connsiteX4" fmla="*/ 161925 w 204787"/>
                  <a:gd name="connsiteY4" fmla="*/ 0 h 169069"/>
                  <a:gd name="connsiteX0" fmla="*/ 159543 w 202405"/>
                  <a:gd name="connsiteY0" fmla="*/ 0 h 169069"/>
                  <a:gd name="connsiteX1" fmla="*/ 0 w 202405"/>
                  <a:gd name="connsiteY1" fmla="*/ 121443 h 169069"/>
                  <a:gd name="connsiteX2" fmla="*/ 26193 w 202405"/>
                  <a:gd name="connsiteY2" fmla="*/ 169069 h 169069"/>
                  <a:gd name="connsiteX3" fmla="*/ 202405 w 202405"/>
                  <a:gd name="connsiteY3" fmla="*/ 34131 h 169069"/>
                  <a:gd name="connsiteX4" fmla="*/ 159543 w 202405"/>
                  <a:gd name="connsiteY4" fmla="*/ 0 h 169069"/>
                  <a:gd name="connsiteX0" fmla="*/ 159543 w 190499"/>
                  <a:gd name="connsiteY0" fmla="*/ 0 h 169069"/>
                  <a:gd name="connsiteX1" fmla="*/ 0 w 190499"/>
                  <a:gd name="connsiteY1" fmla="*/ 121443 h 169069"/>
                  <a:gd name="connsiteX2" fmla="*/ 26193 w 190499"/>
                  <a:gd name="connsiteY2" fmla="*/ 169069 h 169069"/>
                  <a:gd name="connsiteX3" fmla="*/ 190499 w 190499"/>
                  <a:gd name="connsiteY3" fmla="*/ 31749 h 169069"/>
                  <a:gd name="connsiteX4" fmla="*/ 159543 w 190499"/>
                  <a:gd name="connsiteY4" fmla="*/ 0 h 169069"/>
                  <a:gd name="connsiteX0" fmla="*/ 159543 w 190499"/>
                  <a:gd name="connsiteY0" fmla="*/ 0 h 164307"/>
                  <a:gd name="connsiteX1" fmla="*/ 0 w 190499"/>
                  <a:gd name="connsiteY1" fmla="*/ 121443 h 164307"/>
                  <a:gd name="connsiteX2" fmla="*/ 14287 w 190499"/>
                  <a:gd name="connsiteY2" fmla="*/ 164307 h 164307"/>
                  <a:gd name="connsiteX3" fmla="*/ 190499 w 190499"/>
                  <a:gd name="connsiteY3" fmla="*/ 31749 h 164307"/>
                  <a:gd name="connsiteX4" fmla="*/ 159543 w 190499"/>
                  <a:gd name="connsiteY4" fmla="*/ 0 h 16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99" h="164307">
                    <a:moveTo>
                      <a:pt x="159543" y="0"/>
                    </a:moveTo>
                    <a:lnTo>
                      <a:pt x="0" y="121443"/>
                    </a:lnTo>
                    <a:lnTo>
                      <a:pt x="14287" y="164307"/>
                    </a:lnTo>
                    <a:lnTo>
                      <a:pt x="190499" y="31749"/>
                    </a:lnTo>
                    <a:lnTo>
                      <a:pt x="159543" y="0"/>
                    </a:lnTo>
                    <a:close/>
                  </a:path>
                </a:pathLst>
              </a:custGeom>
              <a:solidFill>
                <a:srgbClr val="D2D0D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1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B448D56A-C197-465F-A5BE-429817028186}"/>
              </a:ext>
            </a:extLst>
          </p:cNvPr>
          <p:cNvSpPr txBox="1"/>
          <p:nvPr/>
        </p:nvSpPr>
        <p:spPr>
          <a:xfrm>
            <a:off x="13523714" y="3559971"/>
            <a:ext cx="6622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04-006</a:t>
            </a:r>
          </a:p>
          <a:p>
            <a:pPr algn="ctr"/>
            <a:r>
              <a:rPr lang="en-US" altLang="zh-CN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U21</a:t>
            </a:r>
            <a:endParaRPr lang="zh-CN" altLang="en-US" sz="105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40E4ED3F-949F-4DBC-BB1E-1CA59FB4AEBE}"/>
              </a:ext>
            </a:extLst>
          </p:cNvPr>
          <p:cNvSpPr txBox="1"/>
          <p:nvPr/>
        </p:nvSpPr>
        <p:spPr>
          <a:xfrm>
            <a:off x="14508330" y="3559970"/>
            <a:ext cx="6622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06-005</a:t>
            </a:r>
          </a:p>
          <a:p>
            <a:pPr algn="ctr"/>
            <a:r>
              <a:rPr lang="en-US" altLang="zh-CN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Bb</a:t>
            </a:r>
            <a:endParaRPr lang="zh-CN" altLang="en-US" sz="105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5FA65981-40DC-4BBF-9BCC-6A93DEEC93DC}"/>
              </a:ext>
            </a:extLst>
          </p:cNvPr>
          <p:cNvSpPr txBox="1"/>
          <p:nvPr/>
        </p:nvSpPr>
        <p:spPr>
          <a:xfrm>
            <a:off x="14303895" y="4153411"/>
            <a:ext cx="6622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06-016</a:t>
            </a:r>
          </a:p>
          <a:p>
            <a:pPr algn="ctr"/>
            <a:r>
              <a:rPr lang="en-US" altLang="zh-CN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Bb</a:t>
            </a:r>
            <a:endParaRPr lang="zh-CN" altLang="en-US" sz="105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F71F553F-D746-4614-AA4D-63F551554882}"/>
              </a:ext>
            </a:extLst>
          </p:cNvPr>
          <p:cNvSpPr txBox="1"/>
          <p:nvPr/>
        </p:nvSpPr>
        <p:spPr>
          <a:xfrm>
            <a:off x="14143685" y="3682044"/>
            <a:ext cx="6622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06-006</a:t>
            </a:r>
          </a:p>
          <a:p>
            <a:pPr algn="ctr"/>
            <a:r>
              <a:rPr lang="en-US" altLang="zh-CN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G2</a:t>
            </a:r>
            <a:endParaRPr lang="zh-CN" altLang="en-US" sz="105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939AF997-4D38-42F7-8D86-36C3F4EE14ED}"/>
              </a:ext>
            </a:extLst>
          </p:cNvPr>
          <p:cNvSpPr txBox="1"/>
          <p:nvPr/>
        </p:nvSpPr>
        <p:spPr>
          <a:xfrm>
            <a:off x="18670158" y="3495887"/>
            <a:ext cx="6622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04-006</a:t>
            </a:r>
          </a:p>
          <a:p>
            <a:pPr algn="ctr"/>
            <a:r>
              <a:rPr lang="en-US" altLang="zh-CN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U21</a:t>
            </a:r>
            <a:endParaRPr lang="zh-CN" altLang="en-US" sz="105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37464367-A278-4807-9FE0-531CA0295E01}"/>
              </a:ext>
            </a:extLst>
          </p:cNvPr>
          <p:cNvSpPr txBox="1"/>
          <p:nvPr/>
        </p:nvSpPr>
        <p:spPr>
          <a:xfrm>
            <a:off x="19101891" y="3694537"/>
            <a:ext cx="648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04-017</a:t>
            </a:r>
          </a:p>
          <a:p>
            <a:pPr algn="ctr"/>
            <a:r>
              <a:rPr lang="en-US" altLang="zh-CN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G2</a:t>
            </a:r>
            <a:endParaRPr lang="zh-CN" altLang="en-US" sz="105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FB5DC07F-5821-46B1-8BE1-3D9FD2D2969D}"/>
              </a:ext>
            </a:extLst>
          </p:cNvPr>
          <p:cNvSpPr txBox="1"/>
          <p:nvPr/>
        </p:nvSpPr>
        <p:spPr>
          <a:xfrm>
            <a:off x="19419016" y="3463221"/>
            <a:ext cx="6622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04-018</a:t>
            </a:r>
          </a:p>
          <a:p>
            <a:pPr algn="ctr"/>
            <a:r>
              <a:rPr lang="en-US" altLang="zh-CN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Ak</a:t>
            </a:r>
            <a:endParaRPr lang="zh-CN" altLang="en-US" sz="105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7AE7BF23-DE90-4240-8B2A-BF5D44FBCA0B}"/>
              </a:ext>
            </a:extLst>
          </p:cNvPr>
          <p:cNvSpPr txBox="1"/>
          <p:nvPr/>
        </p:nvSpPr>
        <p:spPr>
          <a:xfrm>
            <a:off x="19927504" y="3552120"/>
            <a:ext cx="6622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06-005</a:t>
            </a:r>
          </a:p>
          <a:p>
            <a:pPr algn="ctr"/>
            <a:r>
              <a:rPr lang="en-US" altLang="zh-CN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Bb</a:t>
            </a:r>
            <a:endParaRPr lang="zh-CN" altLang="en-US" sz="105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9EAFAD89-8E0C-4FD9-A6D2-29C42767645C}"/>
              </a:ext>
            </a:extLst>
          </p:cNvPr>
          <p:cNvSpPr txBox="1"/>
          <p:nvPr/>
        </p:nvSpPr>
        <p:spPr>
          <a:xfrm>
            <a:off x="19824061" y="4008410"/>
            <a:ext cx="6622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06-016</a:t>
            </a:r>
          </a:p>
          <a:p>
            <a:pPr algn="ctr"/>
            <a:r>
              <a:rPr lang="en-US" altLang="zh-CN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R2</a:t>
            </a:r>
            <a:endParaRPr lang="zh-CN" altLang="en-US" sz="105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17D189CD-3077-445A-A21B-B5439835FE45}"/>
              </a:ext>
            </a:extLst>
          </p:cNvPr>
          <p:cNvSpPr txBox="1"/>
          <p:nvPr/>
        </p:nvSpPr>
        <p:spPr>
          <a:xfrm>
            <a:off x="19912161" y="4312753"/>
            <a:ext cx="6622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06-006</a:t>
            </a:r>
          </a:p>
          <a:p>
            <a:pPr algn="ctr"/>
            <a:r>
              <a:rPr lang="en-US" altLang="zh-CN" sz="105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Rc</a:t>
            </a:r>
            <a:endParaRPr lang="zh-CN" altLang="en-US" sz="105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fe3a9a4-cd9a-4573-9f79-87f7c0b43e07}"/>
</p:tagLst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713</Words>
  <Application>Microsoft Office PowerPoint</Application>
  <PresentationFormat>自定义</PresentationFormat>
  <Paragraphs>69</Paragraphs>
  <Slides>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0" baseType="lpstr">
      <vt:lpstr>Arial Unicode MS</vt:lpstr>
      <vt:lpstr>方正仿宋_GBK</vt:lpstr>
      <vt:lpstr>黑体</vt:lpstr>
      <vt:lpstr>华文细黑</vt:lpstr>
      <vt:lpstr>宋体</vt:lpstr>
      <vt:lpstr>Calibri</vt:lpstr>
      <vt:lpstr>Times New Roman</vt:lpstr>
      <vt:lpstr>默认设计模板</vt:lpstr>
      <vt:lpstr>PowerPoint 演示文稿</vt:lpstr>
      <vt:lpstr>PowerPoint 演示文稿</vt:lpstr>
    </vt:vector>
  </TitlesOfParts>
  <Company>unit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范卫东</cp:lastModifiedBy>
  <cp:revision>551</cp:revision>
  <cp:lastPrinted>2019-11-27T12:51:00Z</cp:lastPrinted>
  <dcterms:created xsi:type="dcterms:W3CDTF">2003-11-12T09:06:00Z</dcterms:created>
  <dcterms:modified xsi:type="dcterms:W3CDTF">2022-03-22T00:17:50Z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AD27F4664078412890508AB5A4A62B34</vt:lpwstr>
  </property>
  <property fmtid="{D5CDD505-2E9C-101B-9397-08002B2CF9AE}" pid="3" name="KSOProductBuildVer">
    <vt:lpwstr>2052-11.1.0.10578</vt:lpwstr>
  </property>
</Properties>
</file>