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2"/>
    <p:sldId id="258" r:id="rId3"/>
  </p:sldIdLst>
  <p:sldSz cx="20104100" cy="10058400"/>
  <p:notesSz cx="20104100" cy="10058400"/>
  <p:custDataLst>
    <p:tags r:id="rId5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03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98" autoAdjust="0"/>
  </p:normalViewPr>
  <p:slideViewPr>
    <p:cSldViewPr showGuides="1">
      <p:cViewPr varScale="1">
        <p:scale>
          <a:sx n="50" d="100"/>
          <a:sy n="50" d="100"/>
        </p:scale>
        <p:origin x="492" y="36"/>
      </p:cViewPr>
      <p:guideLst>
        <p:guide orient="horz" pos="2903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466854-7B65-4748-BDDC-8D2FF94FD3BC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2022/7/29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257300"/>
            <a:ext cx="67849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2009775" y="4840288"/>
            <a:ext cx="16084550" cy="39608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8712200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11387138" y="9553575"/>
            <a:ext cx="8712200" cy="5048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5C7CC7D-3BC6-4DC9-B745-216B8184F87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81493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>
          <a:xfrm>
            <a:off x="2009775" y="4840288"/>
            <a:ext cx="16084550" cy="3960812"/>
          </a:xfrm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024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11387138" y="9553575"/>
            <a:ext cx="8712200" cy="5048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zh-CN" altLang="en-US" sz="1200" dirty="0"/>
              <a:t>2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69495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118104"/>
            <a:ext cx="17088485" cy="21122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5632704"/>
            <a:ext cx="14072869" cy="2514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9" name="Holder 4"/>
          <p:cNvSpPr>
            <a:spLocks noGrp="1"/>
          </p:cNvSpPr>
          <p:nvPr>
            <p:ph type="ftr" sz="quarter" idx="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5"/>
          <p:cNvSpPr>
            <a:spLocks noGrp="1"/>
          </p:cNvSpPr>
          <p:nvPr>
            <p:ph type="dt" sz="half" idx="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DE25629-90D6-46F8-946C-527CA8E9086D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7/29/2022</a:t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6"/>
          <p:cNvSpPr>
            <a:spLocks noGrp="1"/>
          </p:cNvSpPr>
          <p:nvPr>
            <p:ph type="sldNum" sz="quarter" idx="1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B9002DF-47D0-4EFD-A0C6-330EBAD4C075}" type="slidenum">
              <a:rPr kumimoji="0" altLang="zh-CN" sz="18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zh-CN" sz="1800" b="0" i="0" u="none" strike="noStrike" kern="1200" cap="none" spc="0" normalizeH="0" baseline="0" noProof="1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9" name="Holder 4"/>
          <p:cNvSpPr>
            <a:spLocks noGrp="1"/>
          </p:cNvSpPr>
          <p:nvPr>
            <p:ph type="ftr" sz="quarter" idx="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5"/>
          <p:cNvSpPr>
            <a:spLocks noGrp="1"/>
          </p:cNvSpPr>
          <p:nvPr>
            <p:ph type="dt" sz="half" idx="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B228BB4-8876-4B5B-AE8E-4DD25550EBE1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7/29/2022</a:t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6"/>
          <p:cNvSpPr>
            <a:spLocks noGrp="1"/>
          </p:cNvSpPr>
          <p:nvPr>
            <p:ph type="sldNum" sz="quarter" idx="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B1C3163-6F7F-43CF-8432-1C1154A4E6FF}" type="slidenum">
              <a:rPr kumimoji="0" altLang="zh-CN" sz="18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zh-CN" sz="1800" b="0" i="0" u="none" strike="noStrike" kern="1200" cap="none" spc="0" normalizeH="0" baseline="0" noProof="1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313432"/>
            <a:ext cx="8745283" cy="66385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313432"/>
            <a:ext cx="8745283" cy="66385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9" name="Holder 5"/>
          <p:cNvSpPr>
            <a:spLocks noGrp="1"/>
          </p:cNvSpPr>
          <p:nvPr>
            <p:ph type="ftr" sz="quarter" idx="1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6"/>
          <p:cNvSpPr>
            <a:spLocks noGrp="1"/>
          </p:cNvSpPr>
          <p:nvPr>
            <p:ph type="dt" sz="half" idx="1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92839E7-EEC9-4DAF-B20A-FADF566E485B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7/29/2022</a:t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7"/>
          <p:cNvSpPr>
            <a:spLocks noGrp="1"/>
          </p:cNvSpPr>
          <p:nvPr>
            <p:ph type="sldNum" sz="quarter" idx="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F2187B-967E-4BF7-8849-601041871897}" type="slidenum">
              <a:rPr kumimoji="0" altLang="zh-CN" sz="18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zh-CN" sz="1800" b="0" i="0" u="none" strike="noStrike" kern="1200" cap="none" spc="0" normalizeH="0" baseline="0" noProof="1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9" name="Holder 3"/>
          <p:cNvSpPr>
            <a:spLocks noGrp="1"/>
          </p:cNvSpPr>
          <p:nvPr>
            <p:ph type="ftr" sz="quarter" idx="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4"/>
          <p:cNvSpPr>
            <a:spLocks noGrp="1"/>
          </p:cNvSpPr>
          <p:nvPr>
            <p:ph type="dt" sz="half" idx="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FED697C-7035-449A-8681-2D077655B7EF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7/29/2022</a:t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5"/>
          <p:cNvSpPr>
            <a:spLocks noGrp="1"/>
          </p:cNvSpPr>
          <p:nvPr>
            <p:ph type="sldNum" sz="quarter" idx="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DCBDBA3-9377-42F9-A7F0-D69313F72544}" type="slidenum">
              <a:rPr kumimoji="0" altLang="zh-CN" sz="18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zh-CN" sz="1800" b="0" i="0" u="none" strike="noStrike" kern="1200" cap="none" spc="0" normalizeH="0" baseline="0" noProof="1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lder 2"/>
          <p:cNvSpPr>
            <a:spLocks noGrp="1"/>
          </p:cNvSpPr>
          <p:nvPr>
            <p:ph type="ftr" sz="quarter" idx="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3"/>
          <p:cNvSpPr>
            <a:spLocks noGrp="1"/>
          </p:cNvSpPr>
          <p:nvPr>
            <p:ph type="dt" sz="half" idx="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B63C202-A561-442B-BB53-C9E273B75C34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7/29/2022</a:t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4"/>
          <p:cNvSpPr>
            <a:spLocks noGrp="1"/>
          </p:cNvSpPr>
          <p:nvPr>
            <p:ph type="sldNum" sz="quarter" idx="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7025C4B-6AE9-40CC-AC6E-7DB149AD4C80}" type="slidenum">
              <a:rPr kumimoji="0" altLang="zh-CN" sz="18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zh-CN" sz="1800" b="0" i="0" u="none" strike="noStrike" kern="1200" cap="none" spc="0" normalizeH="0" baseline="0" noProof="1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bk object 16"/>
          <p:cNvSpPr>
            <a:spLocks noChangeArrowheads="1"/>
          </p:cNvSpPr>
          <p:nvPr/>
        </p:nvSpPr>
        <p:spPr bwMode="auto">
          <a:xfrm>
            <a:off x="0" y="0"/>
            <a:ext cx="20104100" cy="1005205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7" name="bk object 17"/>
          <p:cNvSpPr/>
          <p:nvPr/>
        </p:nvSpPr>
        <p:spPr>
          <a:xfrm>
            <a:off x="0" y="0"/>
            <a:ext cx="0" cy="1588"/>
          </a:xfrm>
          <a:custGeom>
            <a:avLst/>
            <a:gdLst/>
            <a:ahLst/>
            <a:cxnLst>
              <a:cxn ang="0">
                <a:pos x="0" y="3439"/>
              </a:cxn>
              <a:cxn ang="0">
                <a:pos x="0" y="12080"/>
              </a:cxn>
            </a:cxnLst>
            <a:rect l="0" t="0" r="0" b="0"/>
            <a:pathLst>
              <a:path w="1" h="1270">
                <a:moveTo>
                  <a:pt x="0" y="461"/>
                </a:moveTo>
                <a:lnTo>
                  <a:pt x="0" y="1617"/>
                </a:lnTo>
              </a:path>
            </a:pathLst>
          </a:custGeom>
          <a:noFill/>
          <a:ln w="3175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8" name="Holder 2"/>
          <p:cNvSpPr>
            <a:spLocks noGrp="1"/>
          </p:cNvSpPr>
          <p:nvPr>
            <p:ph type="title"/>
          </p:nvPr>
        </p:nvSpPr>
        <p:spPr>
          <a:xfrm>
            <a:off x="1004888" y="401638"/>
            <a:ext cx="18094325" cy="16097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lvl="0"/>
            <a:endParaRPr lang="zh-CN" altLang="zh-CN" dirty="0"/>
          </a:p>
        </p:txBody>
      </p:sp>
      <p:sp>
        <p:nvSpPr>
          <p:cNvPr id="1029" name="Holder 3"/>
          <p:cNvSpPr>
            <a:spLocks noGrp="1"/>
          </p:cNvSpPr>
          <p:nvPr>
            <p:ph type="body"/>
          </p:nvPr>
        </p:nvSpPr>
        <p:spPr>
          <a:xfrm>
            <a:off x="1004888" y="2312988"/>
            <a:ext cx="18094325" cy="66389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lvl="0"/>
            <a:endParaRPr lang="zh-CN" altLang="zh-CN"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defRPr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1EBB2B-7AD2-4BD2-8DD8-83F13A6714D3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7/29/2022</a:t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 algn="r" eaLnBrk="1" hangingPunct="1">
              <a:defRPr noProof="1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144A5EF-7818-4893-BFD1-7F913F02C611}" type="slidenum">
              <a:rPr kumimoji="0" altLang="zh-CN" sz="18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zh-CN" sz="1800" b="0" i="0" u="none" strike="noStrike" kern="1200" cap="none" spc="0" normalizeH="0" baseline="0" noProof="1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3848" y="0"/>
            <a:ext cx="22097999" cy="11071859"/>
          </a:xfrm>
          <a:prstGeom prst="rect">
            <a:avLst/>
          </a:prstGeom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4738" r="8187"/>
          <a:stretch>
            <a:fillRect/>
          </a:stretch>
        </p:blipFill>
        <p:spPr bwMode="auto">
          <a:xfrm>
            <a:off x="10051357" y="6381144"/>
            <a:ext cx="5110722" cy="3409532"/>
          </a:xfrm>
          <a:prstGeom prst="rect">
            <a:avLst/>
          </a:prstGeom>
          <a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</p:pic>
      <p:sp>
        <p:nvSpPr>
          <p:cNvPr id="8196" name="object 4"/>
          <p:cNvSpPr txBox="1"/>
          <p:nvPr/>
        </p:nvSpPr>
        <p:spPr>
          <a:xfrm>
            <a:off x="11747500" y="8702675"/>
            <a:ext cx="1803400" cy="565026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marL="374650" indent="-363220" eaLnBrk="1" hangingPunct="1">
              <a:lnSpc>
                <a:spcPct val="153000"/>
              </a:lnSpc>
            </a:pPr>
            <a:r>
              <a:rPr lang="" altLang="zh-CN" sz="1200" dirty="0">
                <a:latin typeface="黑体" panose="02010609060101010101" pitchFamily="49" charset="-122"/>
                <a:ea typeface="黑体" panose="02010609060101010101" pitchFamily="49" charset="-122"/>
              </a:rPr>
              <a:t>南京市规划和自然资源局 二O</a:t>
            </a:r>
            <a:r>
              <a:rPr lang="" altLang="en-US" sz="1200" dirty="0">
                <a:latin typeface="黑体" panose="02010609060101010101" pitchFamily="49" charset="-122"/>
                <a:ea typeface="黑体" panose="02010609060101010101" pitchFamily="49" charset="-122"/>
              </a:rPr>
              <a:t>二</a:t>
            </a:r>
            <a:r>
              <a:rPr lang="zh-CN" altLang="" sz="1200" dirty="0">
                <a:latin typeface="黑体" panose="02010609060101010101" pitchFamily="49" charset="-122"/>
                <a:ea typeface="黑体" panose="02010609060101010101" pitchFamily="49" charset="-122"/>
              </a:rPr>
              <a:t>二</a:t>
            </a:r>
            <a:r>
              <a:rPr lang="" altLang="zh-CN" sz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zh-CN" altLang="en-US" sz="1200" dirty="0">
                <a:latin typeface="黑体" panose="02010609060101010101" pitchFamily="49" charset="-122"/>
                <a:ea typeface="黑体" panose="02010609060101010101" pitchFamily="49" charset="-122"/>
              </a:rPr>
              <a:t>七</a:t>
            </a:r>
            <a:r>
              <a:rPr lang="" altLang="zh-CN" sz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月</a:t>
            </a:r>
            <a:endParaRPr lang="" altLang="zh-CN" sz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499850" y="2133600"/>
            <a:ext cx="3497580" cy="10618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14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schemeClr val="bg1"/>
                </a:solidFill>
                <a:ea typeface="微软雅黑" panose="020B0503020204020204" pitchFamily="34" charset="-122"/>
                <a:sym typeface="+mn-ea"/>
              </a:rPr>
              <a:t>《</a:t>
            </a:r>
            <a:r>
              <a:rPr lang="zh-CN" altLang="en-US" sz="1600" b="1" dirty="0">
                <a:solidFill>
                  <a:schemeClr val="bg1"/>
                </a:solidFill>
                <a:ea typeface="微软雅黑" panose="020B0503020204020204" pitchFamily="34" charset="-122"/>
                <a:sym typeface="+mn-ea"/>
              </a:rPr>
              <a:t>南京仙林副城仙鹤片区控制性详细规划</a:t>
            </a:r>
            <a:r>
              <a:rPr lang="en-US" altLang="zh-CN" sz="1600" b="1" dirty="0" smtClean="0">
                <a:solidFill>
                  <a:schemeClr val="bg1"/>
                </a:solidFill>
                <a:ea typeface="微软雅黑" panose="020B0503020204020204" pitchFamily="34" charset="-122"/>
                <a:sym typeface="+mn-ea"/>
              </a:rPr>
              <a:t>》EAe020-13</a:t>
            </a:r>
            <a:r>
              <a:rPr lang="zh-CN" altLang="en-US" sz="1600" b="1" dirty="0">
                <a:solidFill>
                  <a:schemeClr val="bg1"/>
                </a:solidFill>
                <a:ea typeface="微软雅黑" panose="020B0503020204020204" pitchFamily="34" charset="-122"/>
                <a:sym typeface="+mn-ea"/>
              </a:rPr>
              <a:t>、</a:t>
            </a:r>
            <a:r>
              <a:rPr lang="en-US" altLang="zh-CN" sz="1600" b="1" dirty="0">
                <a:solidFill>
                  <a:schemeClr val="bg1"/>
                </a:solidFill>
                <a:ea typeface="微软雅黑" panose="020B0503020204020204" pitchFamily="34" charset="-122"/>
                <a:sym typeface="+mn-ea"/>
              </a:rPr>
              <a:t>15</a:t>
            </a:r>
            <a:r>
              <a:rPr lang="zh-CN" altLang="en-US" sz="1600" b="1" dirty="0">
                <a:solidFill>
                  <a:schemeClr val="bg1"/>
                </a:solidFill>
                <a:ea typeface="微软雅黑" panose="020B0503020204020204" pitchFamily="34" charset="-122"/>
                <a:sym typeface="+mn-ea"/>
              </a:rPr>
              <a:t>、</a:t>
            </a:r>
            <a:r>
              <a:rPr lang="en-US" altLang="zh-CN" sz="1600" b="1" dirty="0">
                <a:solidFill>
                  <a:schemeClr val="bg1"/>
                </a:solidFill>
                <a:ea typeface="微软雅黑" panose="020B0503020204020204" pitchFamily="34" charset="-122"/>
                <a:sym typeface="+mn-ea"/>
              </a:rPr>
              <a:t>18</a:t>
            </a:r>
            <a:r>
              <a:rPr lang="zh-CN" altLang="en-US" sz="1600" b="1" dirty="0">
                <a:solidFill>
                  <a:schemeClr val="bg1"/>
                </a:solidFill>
                <a:ea typeface="微软雅黑" panose="020B0503020204020204" pitchFamily="34" charset="-122"/>
                <a:sym typeface="+mn-ea"/>
              </a:rPr>
              <a:t>规划管理单元图则修改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</a:endParaRPr>
          </a:p>
        </p:txBody>
      </p:sp>
      <p:sp>
        <p:nvSpPr>
          <p:cNvPr id="8198" name="object 6"/>
          <p:cNvSpPr txBox="1"/>
          <p:nvPr/>
        </p:nvSpPr>
        <p:spPr>
          <a:xfrm>
            <a:off x="15867063" y="800100"/>
            <a:ext cx="349250" cy="1873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marL="12700" eaLnBrk="1" hangingPunct="1"/>
            <a:r>
              <a:rPr lang="" altLang="zh-CN" sz="1200" dirty="0">
                <a:latin typeface="黑体" panose="02010609060101010101" pitchFamily="49" charset="-122"/>
                <a:ea typeface="黑体" panose="02010609060101010101" pitchFamily="49" charset="-122"/>
              </a:rPr>
              <a:t>前言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591155" y="1355725"/>
            <a:ext cx="3933190" cy="1661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2700" indent="29400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12700" marR="0" lvl="0" algn="l" defTabSz="914400" rtl="0" fontAlgn="base" latinLnBrk="0">
              <a:lnSpc>
                <a:spcPct val="15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kumimoji="0" lang="zh-CN" altLang="zh-CN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为进一步助推仙林副城仙鹤片区建设，满足日益增长的养老需求，拟在大浦塘北侧打造医养结合精品型养老社区，优化社会福利用地规模、空间形态及建设指标，增强养老、商业、地下停车等功能，实现区域服务功能优化提升目标。同时对减少的绿地面积按照全区总量平衡的原则在区内补偿，涉及优化EAe020-13、EAe020-18规划管理单元内用地布局、增补绿地。</a:t>
            </a:r>
            <a:r>
              <a:rPr lang="zh-CN" altLang="zh-CN" sz="800" noProof="0" dirty="0">
                <a:ln>
                  <a:noFill/>
                </a:ln>
                <a:effectLst/>
                <a:uLnTx/>
                <a:uFillTx/>
                <a:latin typeface="宋体" panose="02010600030101010101" pitchFamily="2" charset="-122"/>
                <a:sym typeface="+mn-ea"/>
              </a:rPr>
              <a:t>南京市规划和自然资源局栖霞分局会同仙林大学城管委会编制了《南京仙林副城仙鹤片区控制性详细规划》EAe020-13、15、18规划管理单元图则修改</a:t>
            </a:r>
            <a:r>
              <a:rPr kumimoji="0" lang="zh-CN" altLang="zh-CN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成果。</a:t>
            </a: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kumimoji="0" lang="zh-CN" altLang="zh-CN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根据《中华人民共和国城乡规划法》，现将经市政府批复的</a:t>
            </a:r>
            <a:r>
              <a:rPr lang="zh-CN" altLang="zh-CN" sz="800" noProof="0" dirty="0">
                <a:ln>
                  <a:noFill/>
                </a:ln>
                <a:effectLst/>
                <a:uLnTx/>
                <a:uFillTx/>
                <a:latin typeface="宋体" panose="02010600030101010101" pitchFamily="2" charset="-122"/>
                <a:sym typeface="+mn-ea"/>
              </a:rPr>
              <a:t>《南京仙林副城仙鹤片区控制性详细规划》EAe020-13、15、18规划管理单元图则修改</a:t>
            </a:r>
            <a:r>
              <a:rPr kumimoji="0" lang="zh-CN" altLang="zh-CN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成果向社会予以公布。</a:t>
            </a:r>
          </a:p>
        </p:txBody>
      </p:sp>
      <p:sp>
        <p:nvSpPr>
          <p:cNvPr id="8200" name="object 11"/>
          <p:cNvSpPr txBox="1"/>
          <p:nvPr/>
        </p:nvSpPr>
        <p:spPr>
          <a:xfrm>
            <a:off x="15832138" y="6381750"/>
            <a:ext cx="349250" cy="1873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marL="12700" eaLnBrk="1" hangingPunct="1"/>
            <a:r>
              <a:rPr lang="" altLang="zh-CN" sz="1200" dirty="0">
                <a:latin typeface="黑体" panose="02010609060101010101" pitchFamily="49" charset="-122"/>
                <a:ea typeface="黑体" panose="02010609060101010101" pitchFamily="49" charset="-122"/>
              </a:rPr>
              <a:t>说明</a:t>
            </a:r>
          </a:p>
        </p:txBody>
      </p:sp>
      <p:sp>
        <p:nvSpPr>
          <p:cNvPr id="8201" name="object 12"/>
          <p:cNvSpPr txBox="1"/>
          <p:nvPr/>
        </p:nvSpPr>
        <p:spPr>
          <a:xfrm>
            <a:off x="15590838" y="6786563"/>
            <a:ext cx="3854450" cy="16891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marL="219075" eaLnBrk="1" hangingPunct="1"/>
            <a:r>
              <a:rPr lang="" altLang="zh-CN" sz="800" dirty="0">
                <a:latin typeface="宋体" panose="02010600030101010101" pitchFamily="2" charset="-122"/>
              </a:rPr>
              <a:t>1、本材料是为方便公众了解城市规划而制作的参考性文件。</a:t>
            </a:r>
          </a:p>
          <a:p>
            <a:pPr marL="219075" eaLnBrk="1" hangingPunct="1">
              <a:lnSpc>
                <a:spcPct val="256000"/>
              </a:lnSpc>
            </a:pPr>
            <a:r>
              <a:rPr lang="" altLang="zh-CN" sz="800" dirty="0">
                <a:latin typeface="宋体" panose="02010600030101010101" pitchFamily="2" charset="-122"/>
              </a:rPr>
              <a:t>2、本次管理单元图则修改是城市发展的控制与引导性文件，不代表具体的项目实施计划和实施方案。一旦有建设行为，应依据批准的具体项目建设方案实施。</a:t>
            </a:r>
          </a:p>
          <a:p>
            <a:pPr marL="219075" algn="just" eaLnBrk="1" hangingPunct="1">
              <a:lnSpc>
                <a:spcPct val="256000"/>
              </a:lnSpc>
            </a:pPr>
            <a:r>
              <a:rPr lang="" altLang="zh-CN" sz="800" dirty="0">
                <a:latin typeface="宋体" panose="02010600030101010101" pitchFamily="2" charset="-122"/>
              </a:rPr>
              <a:t>3、城市规划是不断优化更新的过程，规划内容以南京市规划和自然资源局存档备查的最新版本为准，同一地区同内容深度规划若有更新，南京市规划和自然资源局将</a:t>
            </a:r>
            <a:r>
              <a:rPr lang="" altLang="en-US" sz="800" dirty="0">
                <a:latin typeface="宋体" panose="02010600030101010101" pitchFamily="2" charset="-122"/>
              </a:rPr>
              <a:t>依法及</a:t>
            </a:r>
            <a:r>
              <a:rPr lang="" altLang="zh-CN" sz="800" dirty="0">
                <a:latin typeface="宋体" panose="02010600030101010101" pitchFamily="2" charset="-122"/>
              </a:rPr>
              <a:t>时在网站上公布，本材料自动作废。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5798800" y="8658225"/>
            <a:ext cx="3541713" cy="1238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marR="0" defTabSz="914400" eaLnBrk="1" fontAlgn="auto" hangingPunct="1">
              <a:buClrTx/>
              <a:buSzTx/>
              <a:buFontTx/>
              <a:buNone/>
              <a:defRPr/>
            </a:pPr>
            <a:r>
              <a:rPr kumimoji="0" sz="800" kern="1200" cap="none" spc="15" normalizeH="0" baseline="0" noProof="1"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4</a:t>
            </a:r>
            <a:r>
              <a:rPr kumimoji="0" sz="800" kern="1200" cap="none" spc="25" normalizeH="0" baseline="0" noProof="1"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、</a:t>
            </a:r>
            <a:r>
              <a:rPr kumimoji="0" sz="800" kern="1200" cap="none" spc="20" normalizeH="0" baseline="0" noProof="1"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本材料版权及解释权归南京市规划和自然资源局所</a:t>
            </a:r>
            <a:r>
              <a:rPr kumimoji="0" sz="800" kern="1200" cap="none" spc="30" normalizeH="0" baseline="0" noProof="1"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有</a:t>
            </a:r>
            <a:r>
              <a:rPr kumimoji="0" sz="800" kern="1200" cap="none" spc="25" normalizeH="0" baseline="0" noProof="1"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，</a:t>
            </a:r>
            <a:r>
              <a:rPr kumimoji="0" sz="800" kern="1200" cap="none" spc="20" normalizeH="0" baseline="0" noProof="1"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未取得版权人</a:t>
            </a:r>
            <a:r>
              <a:rPr kumimoji="0" sz="800" kern="1200" cap="none" spc="15" normalizeH="0" baseline="0" noProof="1"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的书</a:t>
            </a:r>
            <a:endParaRPr kumimoji="0" sz="800" kern="1200" cap="none" spc="0" normalizeH="0" baseline="0" noProof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590838" y="8970963"/>
            <a:ext cx="2625725" cy="1238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marR="0" defTabSz="914400" eaLnBrk="1" fontAlgn="auto" hangingPunct="1">
              <a:buClrTx/>
              <a:buSzTx/>
              <a:buFontTx/>
              <a:buNone/>
              <a:defRPr/>
            </a:pPr>
            <a:r>
              <a:rPr kumimoji="0" sz="800" kern="1200" cap="none" spc="15" normalizeH="0" baseline="0" noProof="1"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面授权，谢绝改变、分发、发布或使用本材料图文资料。</a:t>
            </a:r>
            <a:endParaRPr kumimoji="0" sz="800" kern="1200" cap="none" spc="0" normalizeH="0" baseline="0" noProof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204" name="object 15"/>
          <p:cNvSpPr/>
          <p:nvPr/>
        </p:nvSpPr>
        <p:spPr>
          <a:xfrm>
            <a:off x="5335588" y="8804275"/>
            <a:ext cx="3013075" cy="1025525"/>
          </a:xfrm>
          <a:custGeom>
            <a:avLst/>
            <a:gdLst/>
            <a:ahLst/>
            <a:cxnLst>
              <a:cxn ang="0">
                <a:pos x="0" y="1030170"/>
              </a:cxn>
              <a:cxn ang="0">
                <a:pos x="3007810" y="1030170"/>
              </a:cxn>
              <a:cxn ang="0">
                <a:pos x="3007810" y="0"/>
              </a:cxn>
              <a:cxn ang="0">
                <a:pos x="0" y="0"/>
              </a:cxn>
              <a:cxn ang="0">
                <a:pos x="0" y="1030170"/>
              </a:cxn>
            </a:cxnLst>
            <a:rect l="0" t="0" r="0" b="0"/>
            <a:pathLst>
              <a:path w="3013709" h="1024890">
                <a:moveTo>
                  <a:pt x="0" y="1024443"/>
                </a:moveTo>
                <a:lnTo>
                  <a:pt x="3013511" y="1024443"/>
                </a:lnTo>
                <a:lnTo>
                  <a:pt x="3013511" y="0"/>
                </a:lnTo>
                <a:lnTo>
                  <a:pt x="0" y="0"/>
                </a:lnTo>
                <a:lnTo>
                  <a:pt x="0" y="1024443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6032634" y="9268206"/>
            <a:ext cx="15843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00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电话：</a:t>
            </a:r>
            <a:r>
              <a:rPr lang="en-US" altLang="zh-CN" sz="100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025-85311315</a:t>
            </a:r>
            <a:endParaRPr lang="zh-CN" altLang="en-US" sz="100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6" name="TextBox 2"/>
          <p:cNvSpPr txBox="1">
            <a:spLocks noChangeArrowheads="1"/>
          </p:cNvSpPr>
          <p:nvPr/>
        </p:nvSpPr>
        <p:spPr bwMode="auto">
          <a:xfrm>
            <a:off x="6032634" y="9047543"/>
            <a:ext cx="27495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00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网址：</a:t>
            </a:r>
            <a:r>
              <a:rPr lang="en-US" altLang="zh-CN" sz="100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http://ghj.nanjing.gov.cn/</a:t>
            </a:r>
            <a:endParaRPr lang="zh-CN" altLang="en-US" sz="100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6032634" y="8615743"/>
            <a:ext cx="29527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地址：南京市栖霞区仙林文枢东路</a:t>
            </a:r>
            <a:r>
              <a:rPr lang="en-US" altLang="zh-CN" sz="1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10</a:t>
            </a:r>
            <a:r>
              <a:rPr lang="zh-CN" altLang="en-US" sz="1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号 </a:t>
            </a:r>
          </a:p>
        </p:txBody>
      </p:sp>
      <p:sp>
        <p:nvSpPr>
          <p:cNvPr id="19" name="TextBox 2"/>
          <p:cNvSpPr txBox="1">
            <a:spLocks noChangeArrowheads="1"/>
          </p:cNvSpPr>
          <p:nvPr/>
        </p:nvSpPr>
        <p:spPr bwMode="auto">
          <a:xfrm>
            <a:off x="6032634" y="8811006"/>
            <a:ext cx="15843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邮编：</a:t>
            </a:r>
            <a:r>
              <a:rPr lang="en-US" altLang="zh-CN" sz="1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210046</a:t>
            </a:r>
            <a:endParaRPr lang="zh-CN" altLang="en-US" sz="10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 descr="EAe020-18(3)(修改后)-Model"/>
          <p:cNvPicPr>
            <a:picLocks noChangeAspect="1"/>
          </p:cNvPicPr>
          <p:nvPr/>
        </p:nvPicPr>
        <p:blipFill>
          <a:blip r:embed="rId4"/>
          <a:srcRect l="5783" t="10307" r="31767" b="26133"/>
          <a:stretch>
            <a:fillRect/>
          </a:stretch>
        </p:blipFill>
        <p:spPr>
          <a:xfrm>
            <a:off x="16224250" y="1790700"/>
            <a:ext cx="3777615" cy="258889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5708379" y="6236699"/>
            <a:ext cx="6807108" cy="3168558"/>
            <a:chOff x="8798" y="3120"/>
            <a:chExt cx="12527" cy="5831"/>
          </a:xfrm>
        </p:grpSpPr>
        <p:pic>
          <p:nvPicPr>
            <p:cNvPr id="4" name="图片 6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99" t="7992" r="19341" b="5322"/>
            <a:stretch>
              <a:fillRect/>
            </a:stretch>
          </p:blipFill>
          <p:spPr>
            <a:xfrm>
              <a:off x="8798" y="3142"/>
              <a:ext cx="5932" cy="58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图片 6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87" t="7939" r="19222" b="5267"/>
            <a:stretch>
              <a:fillRect/>
            </a:stretch>
          </p:blipFill>
          <p:spPr>
            <a:xfrm>
              <a:off x="15470" y="3120"/>
              <a:ext cx="5855" cy="583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220" name="object 2"/>
          <p:cNvSpPr txBox="1"/>
          <p:nvPr/>
        </p:nvSpPr>
        <p:spPr>
          <a:xfrm>
            <a:off x="1714500" y="304800"/>
            <a:ext cx="15328900" cy="57658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5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《</a:t>
            </a:r>
            <a:r>
              <a:rPr lang="zh-CN" altLang="en-US" sz="2500" b="1" dirty="0">
                <a:latin typeface="黑体" panose="02010609060101010101" pitchFamily="49" charset="-122"/>
                <a:ea typeface="黑体" panose="02010609060101010101" pitchFamily="49" charset="-122"/>
              </a:rPr>
              <a:t>南京仙林副城仙鹤片区控制性详细规划》EAe020-13、15、18规划管理</a:t>
            </a:r>
            <a:r>
              <a:rPr lang="zh-CN" altLang="en-US" sz="25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单元图则修改</a:t>
            </a:r>
            <a:endParaRPr lang="" altLang="zh-CN" sz="25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221" name="object 3"/>
          <p:cNvSpPr txBox="1"/>
          <p:nvPr/>
        </p:nvSpPr>
        <p:spPr>
          <a:xfrm>
            <a:off x="317500" y="1430338"/>
            <a:ext cx="5151438" cy="221551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indent="358775" algn="just" defTabSz="914400">
              <a:lnSpc>
                <a:spcPct val="150000"/>
              </a:lnSpc>
              <a:buClrTx/>
              <a:buSzTx/>
              <a:buFontTx/>
              <a:tabLst>
                <a:tab pos="1943100" algn="l"/>
                <a:tab pos="8893175" algn="r"/>
              </a:tabLst>
            </a:pPr>
            <a:r>
              <a:rPr lang="en-US" altLang="zh-CN" sz="1200" dirty="0">
                <a:latin typeface="宋体" panose="02010600030101010101" pitchFamily="2" charset="-122"/>
                <a:sym typeface="+mn-ea"/>
              </a:rPr>
              <a:t>EAe020-13、15、18图则单元位于仙鹤片区，在灵山——龙王山生态廊道上</a:t>
            </a:r>
            <a:r>
              <a:rPr lang="en-US" altLang="zh-CN" sz="1200" dirty="0">
                <a:latin typeface="宋体" panose="02010600030101010101" pitchFamily="2" charset="-122"/>
              </a:rPr>
              <a:t>。</a:t>
            </a:r>
          </a:p>
          <a:p>
            <a:pPr indent="358775" algn="just" defTabSz="914400">
              <a:lnSpc>
                <a:spcPct val="150000"/>
              </a:lnSpc>
              <a:buClrTx/>
              <a:buSzTx/>
              <a:buFontTx/>
              <a:tabLst>
                <a:tab pos="1943100" algn="l"/>
                <a:tab pos="8893175" algn="r"/>
              </a:tabLst>
            </a:pPr>
            <a:r>
              <a:rPr lang="en-US" altLang="zh-CN" sz="1200" dirty="0">
                <a:latin typeface="宋体" panose="02010600030101010101" pitchFamily="2" charset="-122"/>
                <a:sym typeface="+mn-ea"/>
              </a:rPr>
              <a:t>EAe020-13范围：北至羊山北路，南至仙林大道，西至仙境路，东至绕越高速，面积178.27公顷。</a:t>
            </a:r>
            <a:endParaRPr lang="en-US" altLang="zh-CN" sz="1200" dirty="0">
              <a:latin typeface="宋体" panose="02010600030101010101" pitchFamily="2" charset="-122"/>
            </a:endParaRPr>
          </a:p>
          <a:p>
            <a:pPr indent="358775" algn="just" defTabSz="914400">
              <a:lnSpc>
                <a:spcPct val="150000"/>
              </a:lnSpc>
              <a:buClrTx/>
              <a:buSzTx/>
              <a:buFontTx/>
              <a:tabLst>
                <a:tab pos="1943100" algn="l"/>
                <a:tab pos="8893175" algn="r"/>
              </a:tabLst>
            </a:pPr>
            <a:r>
              <a:rPr lang="en-US" altLang="zh-CN" sz="1200" dirty="0">
                <a:latin typeface="宋体" panose="02010600030101010101" pitchFamily="2" charset="-122"/>
                <a:sym typeface="+mn-ea"/>
              </a:rPr>
              <a:t>EAe020-15范围：北至仙林大道，南至麒麟路，西至仙隐南路，东至汇通路，面积176.28公顷。</a:t>
            </a:r>
            <a:endParaRPr lang="en-US" altLang="zh-CN" sz="1200" dirty="0">
              <a:latin typeface="宋体" panose="02010600030101010101" pitchFamily="2" charset="-122"/>
            </a:endParaRPr>
          </a:p>
          <a:p>
            <a:pPr indent="358775" algn="just" defTabSz="914400">
              <a:lnSpc>
                <a:spcPct val="150000"/>
              </a:lnSpc>
              <a:buClrTx/>
              <a:buSzTx/>
              <a:buFontTx/>
              <a:tabLst>
                <a:tab pos="1943100" algn="l"/>
                <a:tab pos="8893175" algn="r"/>
              </a:tabLst>
            </a:pPr>
            <a:r>
              <a:rPr lang="en-US" altLang="zh-CN" sz="1200" dirty="0">
                <a:latin typeface="宋体" panose="02010600030101010101" pitchFamily="2" charset="-122"/>
                <a:sym typeface="+mn-ea"/>
              </a:rPr>
              <a:t>EAe020-18范围：北至灵山北路，南至灵山，西至汇通路，东至灵山，面积208.50公顷</a:t>
            </a:r>
            <a:r>
              <a:rPr lang="en-US" altLang="zh-CN" sz="1200" dirty="0">
                <a:latin typeface="宋体" panose="02010600030101010101" pitchFamily="2" charset="-122"/>
              </a:rPr>
              <a:t>。</a:t>
            </a:r>
          </a:p>
        </p:txBody>
      </p:sp>
      <p:sp>
        <p:nvSpPr>
          <p:cNvPr id="9222" name="object 7"/>
          <p:cNvSpPr txBox="1"/>
          <p:nvPr/>
        </p:nvSpPr>
        <p:spPr>
          <a:xfrm>
            <a:off x="398463" y="1009650"/>
            <a:ext cx="1454150" cy="2222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marL="298450" indent="-285750" eaLnBrk="1" hangingPunct="1">
              <a:buFont typeface="Wingdings" panose="05000000000000000000" pitchFamily="2" charset="2"/>
              <a:buChar char="Ø"/>
            </a:pPr>
            <a:r>
              <a:rPr lang="" altLang="en-US" sz="1400" b="1" dirty="0">
                <a:latin typeface="黑体" panose="02010609060101010101" pitchFamily="49" charset="-122"/>
                <a:ea typeface="黑体" panose="02010609060101010101" pitchFamily="49" charset="-122"/>
              </a:rPr>
              <a:t>项目概况</a:t>
            </a:r>
            <a:endParaRPr lang="" altLang="zh-CN" sz="1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223" name="object 8"/>
          <p:cNvSpPr/>
          <p:nvPr/>
        </p:nvSpPr>
        <p:spPr>
          <a:xfrm>
            <a:off x="0" y="779463"/>
            <a:ext cx="2010410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0104099" y="0"/>
              </a:cxn>
            </a:cxnLst>
            <a:rect l="0" t="0" r="0" b="0"/>
            <a:pathLst>
              <a:path w="20104100" h="1">
                <a:moveTo>
                  <a:pt x="0" y="0"/>
                </a:moveTo>
                <a:lnTo>
                  <a:pt x="20104099" y="0"/>
                </a:lnTo>
              </a:path>
            </a:pathLst>
          </a:custGeom>
          <a:noFill/>
          <a:ln w="8666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224" name="object 9"/>
          <p:cNvSpPr/>
          <p:nvPr/>
        </p:nvSpPr>
        <p:spPr>
          <a:xfrm>
            <a:off x="0" y="0"/>
            <a:ext cx="0" cy="100536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0055602"/>
              </a:cxn>
            </a:cxnLst>
            <a:rect l="0" t="0" r="0" b="0"/>
            <a:pathLst>
              <a:path w="1" h="10053320">
                <a:moveTo>
                  <a:pt x="0" y="0"/>
                </a:moveTo>
                <a:lnTo>
                  <a:pt x="0" y="10052740"/>
                </a:lnTo>
              </a:path>
            </a:pathLst>
          </a:custGeom>
          <a:noFill/>
          <a:ln w="8666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225" name="object 10"/>
          <p:cNvSpPr/>
          <p:nvPr/>
        </p:nvSpPr>
        <p:spPr>
          <a:xfrm>
            <a:off x="0" y="9912350"/>
            <a:ext cx="2010410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0104099" y="0"/>
              </a:cxn>
            </a:cxnLst>
            <a:rect l="0" t="0" r="0" b="0"/>
            <a:pathLst>
              <a:path w="20104100" h="1">
                <a:moveTo>
                  <a:pt x="0" y="0"/>
                </a:moveTo>
                <a:lnTo>
                  <a:pt x="20104099" y="0"/>
                </a:lnTo>
              </a:path>
            </a:pathLst>
          </a:custGeom>
          <a:noFill/>
          <a:ln w="8666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226" name="object 17"/>
          <p:cNvSpPr txBox="1"/>
          <p:nvPr/>
        </p:nvSpPr>
        <p:spPr>
          <a:xfrm>
            <a:off x="252730" y="7086600"/>
            <a:ext cx="5147945" cy="2215991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marL="12700" indent="508000" algn="just" defTabSz="914400">
              <a:lnSpc>
                <a:spcPct val="150000"/>
              </a:lnSpc>
              <a:tabLst>
                <a:tab pos="1943100" algn="l"/>
                <a:tab pos="8893175" algn="r"/>
              </a:tabLst>
            </a:pPr>
            <a:r>
              <a:rPr altLang="zh-CN" sz="1200" dirty="0">
                <a:latin typeface="宋体" panose="02010600030101010101" pitchFamily="2" charset="-122"/>
              </a:rPr>
              <a:t>增加大浦塘北侧社会福利用地面积，减少道路与公园绿地面积，取消15-18和15-19地块间12米支路</a:t>
            </a:r>
            <a:r>
              <a:rPr altLang="zh-CN" sz="1200" dirty="0" smtClean="0">
                <a:latin typeface="宋体" panose="02010600030101010101" pitchFamily="2" charset="-122"/>
              </a:rPr>
              <a:t>，中部预留</a:t>
            </a:r>
            <a:r>
              <a:rPr altLang="zh-CN" sz="1200" dirty="0">
                <a:latin typeface="宋体" panose="02010600030101010101" pitchFamily="2" charset="-122"/>
              </a:rPr>
              <a:t>32米绿化带，作为公共休憩空间，地下设置公共停车场，为大浦塘公园服务。修改后</a:t>
            </a:r>
            <a:r>
              <a:rPr altLang="zh-CN" sz="1200" dirty="0" smtClean="0">
                <a:latin typeface="宋体" panose="02010600030101010101" pitchFamily="2" charset="-122"/>
              </a:rPr>
              <a:t>，EAe020-15-19</a:t>
            </a:r>
            <a:r>
              <a:rPr altLang="zh-CN" sz="1200" dirty="0">
                <a:latin typeface="宋体" panose="02010600030101010101" pitchFamily="2" charset="-122"/>
              </a:rPr>
              <a:t>地块用地性质由公园绿地调整为社会福利用地，用地面积由4.14调整为3.56公顷，容积率≤1.1，建筑高度≤15米，可兼容建筑面积不超过地上总建筑面积10%的商业。Ae020-15-17、18地块边界优化，其余不变。新增EAe020-15-28地块，用地性质为公园绿地，用地面积0.74公顷。绿地减少的面积在EAe020-13、EAe020-18</a:t>
            </a:r>
            <a:r>
              <a:rPr altLang="zh-CN" sz="1200" dirty="0" smtClean="0">
                <a:latin typeface="宋体" panose="02010600030101010101" pitchFamily="2" charset="-122"/>
              </a:rPr>
              <a:t>图则单元</a:t>
            </a:r>
            <a:r>
              <a:rPr lang="zh-CN" altLang="en-US" sz="1200" dirty="0" smtClean="0">
                <a:latin typeface="宋体" panose="02010600030101010101" pitchFamily="2" charset="-122"/>
              </a:rPr>
              <a:t>等</a:t>
            </a:r>
            <a:r>
              <a:rPr altLang="zh-CN" sz="1200" dirty="0" err="1" smtClean="0">
                <a:latin typeface="宋体" panose="02010600030101010101" pitchFamily="2" charset="-122"/>
              </a:rPr>
              <a:t>补充</a:t>
            </a:r>
            <a:r>
              <a:rPr altLang="zh-CN" sz="1200" dirty="0">
                <a:latin typeface="宋体" panose="02010600030101010101" pitchFamily="2" charset="-122"/>
              </a:rPr>
              <a:t>。</a:t>
            </a:r>
            <a:endParaRPr lang="zh-CN" altLang="zh-CN" sz="1200" dirty="0">
              <a:latin typeface="宋体" panose="02010600030101010101" pitchFamily="2" charset="-122"/>
            </a:endParaRPr>
          </a:p>
        </p:txBody>
      </p:sp>
      <p:sp>
        <p:nvSpPr>
          <p:cNvPr id="9228" name="object 7"/>
          <p:cNvSpPr txBox="1"/>
          <p:nvPr/>
        </p:nvSpPr>
        <p:spPr>
          <a:xfrm>
            <a:off x="450850" y="6705600"/>
            <a:ext cx="2174875" cy="2222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marL="298450" indent="-285750" eaLnBrk="1" hangingPunct="1">
              <a:buFont typeface="Wingdings" panose="05000000000000000000" pitchFamily="2" charset="2"/>
              <a:buChar char="Ø"/>
            </a:pPr>
            <a:r>
              <a:rPr lang="" altLang="en-US" sz="1400" b="1" dirty="0">
                <a:latin typeface="黑体" panose="02010609060101010101" pitchFamily="49" charset="-122"/>
                <a:ea typeface="黑体" panose="02010609060101010101" pitchFamily="49" charset="-122"/>
              </a:rPr>
              <a:t>单元图则修改内容</a:t>
            </a:r>
          </a:p>
        </p:txBody>
      </p:sp>
      <p:sp>
        <p:nvSpPr>
          <p:cNvPr id="9229" name="object 7"/>
          <p:cNvSpPr txBox="1"/>
          <p:nvPr/>
        </p:nvSpPr>
        <p:spPr>
          <a:xfrm>
            <a:off x="12871450" y="1009650"/>
            <a:ext cx="2176463" cy="2222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marL="298450" indent="-285750" eaLnBrk="1" hangingPunct="1">
              <a:buFont typeface="Wingdings" panose="05000000000000000000" pitchFamily="2" charset="2"/>
              <a:buChar char="Ø"/>
            </a:pPr>
            <a:r>
              <a:rPr lang="" altLang="en-US" sz="1400" b="1" dirty="0">
                <a:latin typeface="黑体" panose="02010609060101010101" pitchFamily="49" charset="-122"/>
                <a:ea typeface="黑体" panose="02010609060101010101" pitchFamily="49" charset="-122"/>
              </a:rPr>
              <a:t>调整前后对比</a:t>
            </a:r>
          </a:p>
        </p:txBody>
      </p:sp>
      <p:grpSp>
        <p:nvGrpSpPr>
          <p:cNvPr id="9230" name="组合 4"/>
          <p:cNvGrpSpPr/>
          <p:nvPr/>
        </p:nvGrpSpPr>
        <p:grpSpPr>
          <a:xfrm>
            <a:off x="5861050" y="1371283"/>
            <a:ext cx="6427788" cy="311785"/>
            <a:chOff x="5649302" y="5129435"/>
            <a:chExt cx="8334051" cy="405215"/>
          </a:xfrm>
        </p:grpSpPr>
        <p:sp>
          <p:nvSpPr>
            <p:cNvPr id="9264" name="Rectangle 41"/>
            <p:cNvSpPr/>
            <p:nvPr/>
          </p:nvSpPr>
          <p:spPr>
            <a:xfrm>
              <a:off x="5649302" y="5129435"/>
              <a:ext cx="4126888" cy="405215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6762" tIns="48381" rIns="96762" bIns="48381">
              <a:spAutoFit/>
            </a:bodyPr>
            <a:lstStyle/>
            <a:p>
              <a:pPr algn="r" eaLnBrk="1" hangingPunct="1"/>
              <a:r>
                <a:rPr lang="zh-CN" altLang="en-US" sz="1400" dirty="0">
                  <a:latin typeface="宋体" panose="02010600030101010101" pitchFamily="2" charset="-122"/>
                  <a:sym typeface="+mn-ea"/>
                </a:rPr>
                <a:t>EAe020-1</a:t>
              </a:r>
              <a:r>
                <a:rPr lang="en-US" altLang="zh-CN" sz="1400" dirty="0">
                  <a:latin typeface="宋体" panose="02010600030101010101" pitchFamily="2" charset="-122"/>
                  <a:sym typeface="+mn-ea"/>
                </a:rPr>
                <a:t>3</a:t>
              </a:r>
              <a:r>
                <a:rPr lang="zh-CN" altLang="en-US" sz="1400" dirty="0">
                  <a:latin typeface="宋体" panose="02010600030101010101" pitchFamily="2" charset="-122"/>
                </a:rPr>
                <a:t>规划管理单元图则调整前</a:t>
              </a:r>
            </a:p>
          </p:txBody>
        </p:sp>
        <p:sp>
          <p:nvSpPr>
            <p:cNvPr id="9265" name="Rectangle 41"/>
            <p:cNvSpPr/>
            <p:nvPr/>
          </p:nvSpPr>
          <p:spPr>
            <a:xfrm>
              <a:off x="9900711" y="5129435"/>
              <a:ext cx="4082642" cy="405215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6762" tIns="48381" rIns="96762" bIns="48381">
              <a:spAutoFit/>
            </a:bodyPr>
            <a:lstStyle/>
            <a:p>
              <a:pPr algn="r" eaLnBrk="1" hangingPunct="1"/>
              <a:r>
                <a:rPr lang="zh-CN" altLang="en-US" sz="1400" dirty="0">
                  <a:latin typeface="宋体" panose="02010600030101010101" pitchFamily="2" charset="-122"/>
                  <a:sym typeface="+mn-ea"/>
                </a:rPr>
                <a:t>EAe020-1</a:t>
              </a:r>
              <a:r>
                <a:rPr lang="en-US" altLang="zh-CN" sz="1400" dirty="0">
                  <a:latin typeface="宋体" panose="02010600030101010101" pitchFamily="2" charset="-122"/>
                  <a:sym typeface="+mn-ea"/>
                </a:rPr>
                <a:t>3</a:t>
              </a:r>
              <a:r>
                <a:rPr lang="zh-CN" altLang="en-US" sz="1400" dirty="0">
                  <a:latin typeface="宋体" panose="02010600030101010101" pitchFamily="2" charset="-122"/>
                </a:rPr>
                <a:t>规划管理单元图则调整后</a:t>
              </a:r>
            </a:p>
          </p:txBody>
        </p:sp>
      </p:grpSp>
      <p:sp>
        <p:nvSpPr>
          <p:cNvPr id="9231" name="object 14"/>
          <p:cNvSpPr/>
          <p:nvPr/>
        </p:nvSpPr>
        <p:spPr>
          <a:xfrm>
            <a:off x="12642850" y="830263"/>
            <a:ext cx="0" cy="91170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9119098"/>
              </a:cxn>
            </a:cxnLst>
            <a:rect l="0" t="0" r="0" b="0"/>
            <a:pathLst>
              <a:path w="1" h="9116695">
                <a:moveTo>
                  <a:pt x="0" y="0"/>
                </a:moveTo>
                <a:lnTo>
                  <a:pt x="0" y="9116245"/>
                </a:lnTo>
              </a:path>
            </a:pathLst>
          </a:custGeom>
          <a:noFill/>
          <a:ln w="8666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232" name="object 11"/>
          <p:cNvSpPr/>
          <p:nvPr/>
        </p:nvSpPr>
        <p:spPr>
          <a:xfrm>
            <a:off x="5556250" y="796925"/>
            <a:ext cx="0" cy="91170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9119116"/>
              </a:cxn>
            </a:cxnLst>
            <a:rect l="0" t="0" r="0" b="0"/>
            <a:pathLst>
              <a:path w="1" h="9116695">
                <a:moveTo>
                  <a:pt x="0" y="0"/>
                </a:moveTo>
                <a:lnTo>
                  <a:pt x="0" y="9116254"/>
                </a:lnTo>
              </a:path>
            </a:pathLst>
          </a:custGeom>
          <a:noFill/>
          <a:ln w="8666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65" name="object 12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4474479"/>
              </p:ext>
            </p:extLst>
          </p:nvPr>
        </p:nvGraphicFramePr>
        <p:xfrm>
          <a:off x="16013113" y="8747125"/>
          <a:ext cx="3687762" cy="1009650"/>
        </p:xfrm>
        <a:graphic>
          <a:graphicData uri="http://schemas.openxmlformats.org/drawingml/2006/table">
            <a:tbl>
              <a:tblPr/>
              <a:tblGrid>
                <a:gridCol w="7443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34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7650">
                <a:tc>
                  <a:txBody>
                    <a:bodyPr/>
                    <a:lstStyle>
                      <a:lvl1pPr marL="180975"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180975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批准 单位</a:t>
                      </a:r>
                    </a:p>
                  </a:txBody>
                  <a:tcPr marL="0" marR="0" marT="0" marB="0" anchor="ctr" anchorCtr="1" horzOverflow="overflow">
                    <a:lnL w="866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南京市人民政府</a:t>
                      </a:r>
                    </a:p>
                  </a:txBody>
                  <a:tcPr marL="0" marR="0" marT="0" marB="0" anchor="ctr" anchorCtr="1" horzOverflow="overflow">
                    <a:lnL w="866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650">
                <a:tc>
                  <a:txBody>
                    <a:bodyPr/>
                    <a:lstStyle>
                      <a:lvl1pPr marL="180975"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180975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批准 文号</a:t>
                      </a:r>
                    </a:p>
                  </a:txBody>
                  <a:tcPr marL="0" marR="0" marT="0" marB="0" anchor="ctr" anchorCtr="1" horzOverflow="overflow">
                    <a:lnL w="866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615950"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zh-CN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宁政复</a:t>
                      </a:r>
                      <a:r>
                        <a:rPr kumimoji="0" lang="zh-CN" altLang="zh-CN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〔20</a:t>
                      </a:r>
                      <a:r>
                        <a:rPr kumimoji="0" lang="en-US" altLang="zh-CN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22</a:t>
                      </a:r>
                      <a:r>
                        <a:rPr kumimoji="0" lang="zh-CN" altLang="zh-CN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〕</a:t>
                      </a:r>
                      <a:r>
                        <a:rPr kumimoji="0" lang="en-US" altLang="zh-CN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69</a:t>
                      </a:r>
                      <a:r>
                        <a:rPr kumimoji="0" lang="zh-CN" altLang="zh-CN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号</a:t>
                      </a:r>
                      <a:endParaRPr kumimoji="0" lang="zh-CN" altLang="zh-CN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866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200">
                <a:tc rowSpan="3">
                  <a:txBody>
                    <a:bodyPr/>
                    <a:lstStyle>
                      <a:lvl1pPr marL="128905" indent="50800"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128905" marR="0" lvl="0" indent="5080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动态 </a:t>
                      </a:r>
                      <a:r>
                        <a:rPr kumimoji="0" lang="zh-CN" altLang="zh-CN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更新</a:t>
                      </a:r>
                      <a:endParaRPr kumimoji="0" lang="en-US" altLang="zh-CN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  <a:p>
                      <a:pPr marL="128905" marR="0" lvl="0" indent="5080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信息</a:t>
                      </a:r>
                      <a:r>
                        <a:rPr kumimoji="0" lang="zh-CN" altLang="zh-CN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栏</a:t>
                      </a:r>
                    </a:p>
                  </a:txBody>
                  <a:tcPr marL="0" marR="0" marT="0" marB="0" anchor="ctr" anchorCtr="1" horzOverflow="overflow">
                    <a:lnL w="866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866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557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866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557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a:txBody>
                  <a:tcPr marL="0" marR="0" marT="0" marB="0" horzOverflow="overflow">
                    <a:lnL w="866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251" name="object 7"/>
          <p:cNvSpPr txBox="1"/>
          <p:nvPr/>
        </p:nvSpPr>
        <p:spPr>
          <a:xfrm>
            <a:off x="5784533" y="990600"/>
            <a:ext cx="2174875" cy="22383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marL="298450" indent="-285750" eaLnBrk="1" hangingPunct="1">
              <a:buFont typeface="Wingdings" panose="05000000000000000000" pitchFamily="2" charset="2"/>
              <a:buChar char="Ø"/>
            </a:pPr>
            <a:r>
              <a:rPr lang="" altLang="en-US" sz="1400" b="1" dirty="0">
                <a:latin typeface="黑体" panose="02010609060101010101" pitchFamily="49" charset="-122"/>
                <a:ea typeface="黑体" panose="02010609060101010101" pitchFamily="49" charset="-122"/>
              </a:rPr>
              <a:t>调整前后对比</a:t>
            </a:r>
          </a:p>
        </p:txBody>
      </p:sp>
      <p:sp>
        <p:nvSpPr>
          <p:cNvPr id="9253" name="矩形 3"/>
          <p:cNvSpPr/>
          <p:nvPr/>
        </p:nvSpPr>
        <p:spPr>
          <a:xfrm>
            <a:off x="3725863" y="6064250"/>
            <a:ext cx="2151062" cy="4298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图则调整单元范围</a:t>
            </a:r>
            <a:endParaRPr lang="zh-CN" altLang="zh-CN" sz="11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54" name="矩形 3"/>
          <p:cNvSpPr/>
          <p:nvPr/>
        </p:nvSpPr>
        <p:spPr>
          <a:xfrm>
            <a:off x="741363" y="6064250"/>
            <a:ext cx="2152650" cy="4298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项目在仙鹤片区的位置</a:t>
            </a:r>
            <a:endParaRPr lang="zh-CN" altLang="zh-CN" sz="11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56" name="Rectangle 65"/>
          <p:cNvSpPr/>
          <p:nvPr/>
        </p:nvSpPr>
        <p:spPr>
          <a:xfrm>
            <a:off x="219075" y="3468688"/>
            <a:ext cx="11350625" cy="3683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/>
          <a:p>
            <a:endParaRPr lang="zh-CN" altLang="en-US" dirty="0">
              <a:latin typeface="Calibri" panose="020F050202020403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085" y="3978275"/>
            <a:ext cx="2488565" cy="18034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89885" y="3962400"/>
            <a:ext cx="2566670" cy="1849120"/>
          </a:xfrm>
          <a:prstGeom prst="rect">
            <a:avLst/>
          </a:prstGeom>
        </p:spPr>
      </p:pic>
      <p:grpSp>
        <p:nvGrpSpPr>
          <p:cNvPr id="7" name="组合 4"/>
          <p:cNvGrpSpPr/>
          <p:nvPr/>
        </p:nvGrpSpPr>
        <p:grpSpPr>
          <a:xfrm>
            <a:off x="5861050" y="5637848"/>
            <a:ext cx="6427788" cy="311785"/>
            <a:chOff x="5649302" y="5129435"/>
            <a:chExt cx="8334051" cy="405215"/>
          </a:xfrm>
        </p:grpSpPr>
        <p:sp>
          <p:nvSpPr>
            <p:cNvPr id="8" name="Rectangle 41"/>
            <p:cNvSpPr/>
            <p:nvPr/>
          </p:nvSpPr>
          <p:spPr>
            <a:xfrm>
              <a:off x="5649302" y="5129435"/>
              <a:ext cx="4126888" cy="405215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6762" tIns="48381" rIns="96762" bIns="48381">
              <a:spAutoFit/>
            </a:bodyPr>
            <a:lstStyle/>
            <a:p>
              <a:pPr algn="r" eaLnBrk="1" hangingPunct="1"/>
              <a:r>
                <a:rPr lang="zh-CN" altLang="en-US" sz="1400" dirty="0">
                  <a:latin typeface="宋体" panose="02010600030101010101" pitchFamily="2" charset="-122"/>
                  <a:sym typeface="+mn-ea"/>
                </a:rPr>
                <a:t>EAe020-15</a:t>
              </a:r>
              <a:r>
                <a:rPr lang="zh-CN" altLang="en-US" sz="1400" dirty="0">
                  <a:latin typeface="宋体" panose="02010600030101010101" pitchFamily="2" charset="-122"/>
                </a:rPr>
                <a:t>规划管理单元图则调整前</a:t>
              </a:r>
            </a:p>
          </p:txBody>
        </p:sp>
        <p:sp>
          <p:nvSpPr>
            <p:cNvPr id="9" name="Rectangle 41"/>
            <p:cNvSpPr/>
            <p:nvPr/>
          </p:nvSpPr>
          <p:spPr>
            <a:xfrm>
              <a:off x="9900711" y="5129435"/>
              <a:ext cx="4082642" cy="405215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6762" tIns="48381" rIns="96762" bIns="48381">
              <a:spAutoFit/>
            </a:bodyPr>
            <a:lstStyle/>
            <a:p>
              <a:pPr algn="r" eaLnBrk="1" hangingPunct="1"/>
              <a:r>
                <a:rPr lang="zh-CN" altLang="en-US" sz="1400" dirty="0">
                  <a:latin typeface="宋体" panose="02010600030101010101" pitchFamily="2" charset="-122"/>
                  <a:sym typeface="+mn-ea"/>
                </a:rPr>
                <a:t>EAe020-15</a:t>
              </a:r>
              <a:r>
                <a:rPr lang="zh-CN" altLang="en-US" sz="1400" dirty="0">
                  <a:latin typeface="宋体" panose="02010600030101010101" pitchFamily="2" charset="-122"/>
                </a:rPr>
                <a:t>规划管理单元图则调整后</a:t>
              </a:r>
            </a:p>
          </p:txBody>
        </p:sp>
      </p:grpSp>
      <p:grpSp>
        <p:nvGrpSpPr>
          <p:cNvPr id="10" name="组合 4"/>
          <p:cNvGrpSpPr/>
          <p:nvPr/>
        </p:nvGrpSpPr>
        <p:grpSpPr>
          <a:xfrm>
            <a:off x="12947650" y="1370648"/>
            <a:ext cx="6427788" cy="311785"/>
            <a:chOff x="5649302" y="5129435"/>
            <a:chExt cx="8334051" cy="405215"/>
          </a:xfrm>
        </p:grpSpPr>
        <p:sp>
          <p:nvSpPr>
            <p:cNvPr id="11" name="Rectangle 41"/>
            <p:cNvSpPr/>
            <p:nvPr/>
          </p:nvSpPr>
          <p:spPr>
            <a:xfrm>
              <a:off x="5649302" y="5129435"/>
              <a:ext cx="4126888" cy="405215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6762" tIns="48381" rIns="96762" bIns="48381">
              <a:spAutoFit/>
            </a:bodyPr>
            <a:lstStyle/>
            <a:p>
              <a:pPr algn="r" eaLnBrk="1" hangingPunct="1"/>
              <a:r>
                <a:rPr lang="zh-CN" altLang="en-US" sz="1400" dirty="0">
                  <a:latin typeface="宋体" panose="02010600030101010101" pitchFamily="2" charset="-122"/>
                  <a:sym typeface="+mn-ea"/>
                </a:rPr>
                <a:t>EAe020-1</a:t>
              </a:r>
              <a:r>
                <a:rPr lang="en-US" altLang="zh-CN" sz="1400" dirty="0">
                  <a:latin typeface="宋体" panose="02010600030101010101" pitchFamily="2" charset="-122"/>
                  <a:sym typeface="+mn-ea"/>
                </a:rPr>
                <a:t>8</a:t>
              </a:r>
              <a:r>
                <a:rPr lang="zh-CN" altLang="en-US" sz="1400" dirty="0">
                  <a:latin typeface="宋体" panose="02010600030101010101" pitchFamily="2" charset="-122"/>
                </a:rPr>
                <a:t>规划管理单元图则调整前</a:t>
              </a:r>
            </a:p>
          </p:txBody>
        </p:sp>
        <p:sp>
          <p:nvSpPr>
            <p:cNvPr id="12" name="Rectangle 41"/>
            <p:cNvSpPr/>
            <p:nvPr/>
          </p:nvSpPr>
          <p:spPr>
            <a:xfrm>
              <a:off x="9900711" y="5129435"/>
              <a:ext cx="4082642" cy="405215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6762" tIns="48381" rIns="96762" bIns="48381">
              <a:spAutoFit/>
            </a:bodyPr>
            <a:lstStyle/>
            <a:p>
              <a:pPr algn="r" eaLnBrk="1" hangingPunct="1"/>
              <a:r>
                <a:rPr lang="zh-CN" altLang="en-US" sz="1400" dirty="0">
                  <a:latin typeface="宋体" panose="02010600030101010101" pitchFamily="2" charset="-122"/>
                  <a:sym typeface="+mn-ea"/>
                </a:rPr>
                <a:t>EAe020-1</a:t>
              </a:r>
              <a:r>
                <a:rPr lang="en-US" altLang="zh-CN" sz="1400" dirty="0">
                  <a:latin typeface="宋体" panose="02010600030101010101" pitchFamily="2" charset="-122"/>
                  <a:sym typeface="+mn-ea"/>
                </a:rPr>
                <a:t>8</a:t>
              </a:r>
              <a:r>
                <a:rPr lang="zh-CN" altLang="en-US" sz="1400" dirty="0">
                  <a:latin typeface="宋体" panose="02010600030101010101" pitchFamily="2" charset="-122"/>
                </a:rPr>
                <a:t>规划管理单元图则调整后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734050" y="2057400"/>
            <a:ext cx="6785610" cy="2912110"/>
            <a:chOff x="9124" y="3008"/>
            <a:chExt cx="12601" cy="5407"/>
          </a:xfrm>
        </p:grpSpPr>
        <p:pic>
          <p:nvPicPr>
            <p:cNvPr id="21" name="图片 21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38" t="6648" r="15985" b="6953"/>
            <a:stretch>
              <a:fillRect/>
            </a:stretch>
          </p:blipFill>
          <p:spPr>
            <a:xfrm>
              <a:off x="9124" y="3008"/>
              <a:ext cx="6153" cy="54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图片 2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74" t="6650" r="17424" b="7714"/>
            <a:stretch>
              <a:fillRect/>
            </a:stretch>
          </p:blipFill>
          <p:spPr>
            <a:xfrm>
              <a:off x="15713" y="3009"/>
              <a:ext cx="6012" cy="540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3" name="图片 7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1" t="10370" r="7766" b="9613"/>
          <a:stretch>
            <a:fillRect/>
          </a:stretch>
        </p:blipFill>
        <p:spPr>
          <a:xfrm>
            <a:off x="12795250" y="2057400"/>
            <a:ext cx="3392805" cy="22053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2IyZDJjZDM5MGI3OTBlYmExZGU2MzBlMTQ0OTVkMD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3dd68fef-3ebb-49c8-9db0-ffd02c1999a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472</Words>
  <Application>Microsoft Office PowerPoint</Application>
  <PresentationFormat>自定义</PresentationFormat>
  <Paragraphs>40</Paragraphs>
  <Slides>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1" baseType="lpstr">
      <vt:lpstr>Arial Unicode MS</vt:lpstr>
      <vt:lpstr>等线</vt:lpstr>
      <vt:lpstr>黑体</vt:lpstr>
      <vt:lpstr>华文细黑</vt:lpstr>
      <vt:lpstr>宋体</vt:lpstr>
      <vt:lpstr>微软雅黑</vt:lpstr>
      <vt:lpstr>Calibri</vt:lpstr>
      <vt:lpstr>Wingdings</vt:lpstr>
      <vt:lpstr>Office Theme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zc</dc:creator>
  <cp:lastModifiedBy>NTKO</cp:lastModifiedBy>
  <cp:revision>60</cp:revision>
  <dcterms:created xsi:type="dcterms:W3CDTF">2019-11-04T11:42:00Z</dcterms:created>
  <dcterms:modified xsi:type="dcterms:W3CDTF">2022-07-29T02:34:30Z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2019-10-10T00:00:00Z</vt:filetime>
  </property>
  <property fmtid="{D5CDD505-2E9C-101B-9397-08002B2CF9AE}" pid="3" name="Creator">
    <vt:lpwstr>Microsoft? Office PowerPoint 2007</vt:lpwstr>
  </property>
  <property fmtid="{D5CDD505-2E9C-101B-9397-08002B2CF9AE}" pid="4" name="LastSaved">
    <vt:filetime>2019-11-05T00:00:00Z</vt:filetime>
  </property>
  <property fmtid="{D5CDD505-2E9C-101B-9397-08002B2CF9AE}" pid="5" name="ICV">
    <vt:lpwstr>AA6797C3E3C54BBC946409A3E577F7BF</vt:lpwstr>
  </property>
  <property fmtid="{D5CDD505-2E9C-101B-9397-08002B2CF9AE}" pid="6" name="KSOProductBuildVer">
    <vt:lpwstr>2052-11.1.0.11875</vt:lpwstr>
  </property>
</Properties>
</file>