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
  </p:notesMasterIdLst>
  <p:handoutMasterIdLst>
    <p:handoutMasterId r:id="rId6"/>
  </p:handoutMasterIdLst>
  <p:sldIdLst>
    <p:sldId id="266" r:id="rId2"/>
    <p:sldId id="268" r:id="rId3"/>
    <p:sldId id="270" r:id="rId4"/>
  </p:sldIdLst>
  <p:sldSz cx="22098000" cy="11049000"/>
  <p:notesSz cx="9926638" cy="14355763"/>
  <p:defaultTextStyle>
    <a:defPPr>
      <a:defRPr lang="zh-CN"/>
    </a:defPPr>
    <a:lvl1pPr algn="l" rtl="0" eaLnBrk="0" fontAlgn="base" hangingPunct="0">
      <a:spcBef>
        <a:spcPct val="0"/>
      </a:spcBef>
      <a:spcAft>
        <a:spcPct val="0"/>
      </a:spcAft>
      <a:defRPr kumimoji="1" sz="1400"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0"/>
      </a:spcBef>
      <a:spcAft>
        <a:spcPct val="0"/>
      </a:spcAft>
      <a:defRPr kumimoji="1" sz="1400"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0"/>
      </a:spcBef>
      <a:spcAft>
        <a:spcPct val="0"/>
      </a:spcAft>
      <a:defRPr kumimoji="1" sz="1400"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0"/>
      </a:spcBef>
      <a:spcAft>
        <a:spcPct val="0"/>
      </a:spcAft>
      <a:defRPr kumimoji="1" sz="1400"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0"/>
      </a:spcBef>
      <a:spcAft>
        <a:spcPct val="0"/>
      </a:spcAft>
      <a:defRPr kumimoji="1" sz="14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kern="1200">
        <a:solidFill>
          <a:schemeClr val="tx1"/>
        </a:solidFill>
        <a:latin typeface="Times New Roman" panose="02020603050405020304" pitchFamily="18" charset="0"/>
        <a:ea typeface="宋体" panose="02010600030101010101" pitchFamily="2" charset="-122"/>
        <a:cs typeface="+mn-cs"/>
      </a:defRPr>
    </a:lvl9pPr>
  </p:defaultTextStyle>
  <p:extLst>
    <p:ext uri="{EFAFB233-063F-42B5-8137-9DF3F51BA10A}">
      <p15:sldGuideLst xmlns:p15="http://schemas.microsoft.com/office/powerpoint/2012/main">
        <p15:guide id="1" orient="horz" pos="6506">
          <p15:clr>
            <a:srgbClr val="A4A3A4"/>
          </p15:clr>
        </p15:guide>
        <p15:guide id="2" orient="horz" pos="4569">
          <p15:clr>
            <a:srgbClr val="A4A3A4"/>
          </p15:clr>
        </p15:guide>
        <p15:guide id="3" orient="horz" pos="532">
          <p15:clr>
            <a:srgbClr val="A4A3A4"/>
          </p15:clr>
        </p15:guide>
        <p15:guide id="4" orient="horz" pos="1121">
          <p15:clr>
            <a:srgbClr val="A4A3A4"/>
          </p15:clr>
        </p15:guide>
        <p15:guide id="5" orient="horz" pos="3707">
          <p15:clr>
            <a:srgbClr val="A4A3A4"/>
          </p15:clr>
        </p15:guide>
        <p15:guide id="6" pos="13628">
          <p15:clr>
            <a:srgbClr val="A4A3A4"/>
          </p15:clr>
        </p15:guide>
        <p15:guide id="7" pos="8910">
          <p15:clr>
            <a:srgbClr val="A4A3A4"/>
          </p15:clr>
        </p15:guide>
        <p15:guide id="8" pos="292">
          <p15:clr>
            <a:srgbClr val="A4A3A4"/>
          </p15:clr>
        </p15:guide>
        <p15:guide id="9" pos="1099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FF1"/>
    <a:srgbClr val="FAFFEF"/>
    <a:srgbClr val="F8FFE9"/>
    <a:srgbClr val="FFF5D1"/>
    <a:srgbClr val="FFFFCC"/>
    <a:srgbClr val="FFFFFF"/>
    <a:srgbClr val="FFF5EB"/>
    <a:srgbClr val="0045D0"/>
    <a:srgbClr val="FC7302"/>
    <a:srgbClr val="FD86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695" autoAdjust="0"/>
    <p:restoredTop sz="96387" autoAdjust="0"/>
  </p:normalViewPr>
  <p:slideViewPr>
    <p:cSldViewPr showGuides="1">
      <p:cViewPr>
        <p:scale>
          <a:sx n="112" d="100"/>
          <a:sy n="112" d="100"/>
        </p:scale>
        <p:origin x="-5016" y="-198"/>
      </p:cViewPr>
      <p:guideLst>
        <p:guide orient="horz" pos="6506"/>
        <p:guide orient="horz" pos="4569"/>
        <p:guide orient="horz" pos="532"/>
        <p:guide orient="horz" pos="1121"/>
        <p:guide orient="horz" pos="3707"/>
        <p:guide pos="13628"/>
        <p:guide pos="8910"/>
        <p:guide pos="292"/>
        <p:guide pos="10997"/>
      </p:guideLst>
    </p:cSldViewPr>
  </p:slideViewPr>
  <p:outlineViewPr>
    <p:cViewPr>
      <p:scale>
        <a:sx n="100" d="100"/>
        <a:sy n="100"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handoutMaster" Target="handoutMasters/handoutMaster1.xml"/><Relationship Id="rId5" Type="http://schemas.openxmlformats.org/officeDocument/2006/relationships/notesMaster" Target="notesMasters/notesMaster1.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1" y="3"/>
            <a:ext cx="4302126" cy="719139"/>
          </a:xfrm>
          <a:prstGeom prst="rect">
            <a:avLst/>
          </a:prstGeom>
          <a:noFill/>
          <a:ln w="9525">
            <a:noFill/>
            <a:miter lim="800000"/>
          </a:ln>
          <a:effectLst/>
        </p:spPr>
        <p:txBody>
          <a:bodyPr vert="horz" wrap="square" lIns="138382" tIns="69190" rIns="138382" bIns="69190" numCol="1" anchor="t" anchorCtr="0" compatLnSpc="1"/>
          <a:lstStyle>
            <a:lvl1pPr defTabSz="1383030" eaLnBrk="1" hangingPunct="1">
              <a:defRPr sz="1700">
                <a:latin typeface="Times New Roman" panose="02020603050405020304" pitchFamily="18" charset="0"/>
                <a:ea typeface="宋体" panose="02010600030101010101" pitchFamily="2" charset="-122"/>
              </a:defRPr>
            </a:lvl1pPr>
          </a:lstStyle>
          <a:p>
            <a:pPr>
              <a:defRPr/>
            </a:pPr>
            <a:endParaRPr lang="en-US" altLang="zh-CN"/>
          </a:p>
        </p:txBody>
      </p:sp>
      <p:sp>
        <p:nvSpPr>
          <p:cNvPr id="5123" name="Rectangle 3"/>
          <p:cNvSpPr>
            <a:spLocks noGrp="1" noChangeArrowheads="1"/>
          </p:cNvSpPr>
          <p:nvPr>
            <p:ph type="dt" sz="quarter" idx="1"/>
          </p:nvPr>
        </p:nvSpPr>
        <p:spPr bwMode="auto">
          <a:xfrm>
            <a:off x="5624515" y="3"/>
            <a:ext cx="4302126" cy="719139"/>
          </a:xfrm>
          <a:prstGeom prst="rect">
            <a:avLst/>
          </a:prstGeom>
          <a:noFill/>
          <a:ln w="9525">
            <a:noFill/>
            <a:miter lim="800000"/>
          </a:ln>
          <a:effectLst/>
        </p:spPr>
        <p:txBody>
          <a:bodyPr vert="horz" wrap="square" lIns="138382" tIns="69190" rIns="138382" bIns="69190" numCol="1" anchor="t" anchorCtr="0" compatLnSpc="1"/>
          <a:lstStyle>
            <a:lvl1pPr algn="r" defTabSz="1383030" eaLnBrk="1" hangingPunct="1">
              <a:defRPr sz="1700">
                <a:latin typeface="Times New Roman" panose="02020603050405020304" pitchFamily="18" charset="0"/>
                <a:ea typeface="宋体" panose="02010600030101010101" pitchFamily="2" charset="-122"/>
              </a:defRPr>
            </a:lvl1pPr>
          </a:lstStyle>
          <a:p>
            <a:pPr>
              <a:defRPr/>
            </a:pPr>
            <a:endParaRPr lang="en-US" altLang="zh-CN"/>
          </a:p>
        </p:txBody>
      </p:sp>
      <p:sp>
        <p:nvSpPr>
          <p:cNvPr id="5124" name="Rectangle 4"/>
          <p:cNvSpPr>
            <a:spLocks noGrp="1" noChangeArrowheads="1"/>
          </p:cNvSpPr>
          <p:nvPr>
            <p:ph type="ftr" sz="quarter" idx="2"/>
          </p:nvPr>
        </p:nvSpPr>
        <p:spPr bwMode="auto">
          <a:xfrm>
            <a:off x="1" y="13636627"/>
            <a:ext cx="4302126" cy="719139"/>
          </a:xfrm>
          <a:prstGeom prst="rect">
            <a:avLst/>
          </a:prstGeom>
          <a:noFill/>
          <a:ln w="9525">
            <a:noFill/>
            <a:miter lim="800000"/>
          </a:ln>
          <a:effectLst/>
        </p:spPr>
        <p:txBody>
          <a:bodyPr vert="horz" wrap="square" lIns="138382" tIns="69190" rIns="138382" bIns="69190" numCol="1" anchor="b" anchorCtr="0" compatLnSpc="1"/>
          <a:lstStyle>
            <a:lvl1pPr defTabSz="1383030" eaLnBrk="1" hangingPunct="1">
              <a:defRPr sz="1700">
                <a:latin typeface="Times New Roman" panose="02020603050405020304" pitchFamily="18" charset="0"/>
                <a:ea typeface="宋体" panose="02010600030101010101" pitchFamily="2" charset="-122"/>
              </a:defRPr>
            </a:lvl1pPr>
          </a:lstStyle>
          <a:p>
            <a:pPr>
              <a:defRPr/>
            </a:pPr>
            <a:endParaRPr lang="en-US" altLang="zh-CN"/>
          </a:p>
        </p:txBody>
      </p:sp>
      <p:sp>
        <p:nvSpPr>
          <p:cNvPr id="5125" name="Rectangle 5"/>
          <p:cNvSpPr>
            <a:spLocks noGrp="1" noChangeArrowheads="1"/>
          </p:cNvSpPr>
          <p:nvPr>
            <p:ph type="sldNum" sz="quarter" idx="3"/>
          </p:nvPr>
        </p:nvSpPr>
        <p:spPr bwMode="auto">
          <a:xfrm>
            <a:off x="5624515" y="13636627"/>
            <a:ext cx="4302126" cy="719139"/>
          </a:xfrm>
          <a:prstGeom prst="rect">
            <a:avLst/>
          </a:prstGeom>
          <a:noFill/>
          <a:ln w="9525">
            <a:noFill/>
            <a:miter lim="800000"/>
          </a:ln>
          <a:effectLst/>
        </p:spPr>
        <p:txBody>
          <a:bodyPr vert="horz" wrap="square" lIns="138382" tIns="69190" rIns="138382" bIns="69190" numCol="1" anchor="b" anchorCtr="0" compatLnSpc="1"/>
          <a:lstStyle>
            <a:lvl1pPr algn="r" defTabSz="1379220" eaLnBrk="1" hangingPunct="1">
              <a:defRPr sz="1700"/>
            </a:lvl1pPr>
          </a:lstStyle>
          <a:p>
            <a:pPr>
              <a:defRPr/>
            </a:pPr>
            <a:fld id="{11BE7483-F4AB-4B06-81F2-209D9DDA798E}" type="slidenum">
              <a:rPr lang="en-US" altLang="zh-CN"/>
              <a:pPr>
                <a:defRPr/>
              </a:pPr>
              <a:t>‹#›</a:t>
            </a:fld>
            <a:endParaRPr lang="en-US" altLang="zh-CN"/>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2"/>
            <a:ext cx="4302126" cy="717551"/>
          </a:xfrm>
          <a:prstGeom prst="rect">
            <a:avLst/>
          </a:prstGeom>
        </p:spPr>
        <p:txBody>
          <a:bodyPr vert="horz" lIns="91348" tIns="45675" rIns="91348" bIns="45675" rtlCol="0"/>
          <a:lstStyle>
            <a:lvl1pPr algn="l" eaLnBrk="1" hangingPunct="1">
              <a:defRPr sz="1200">
                <a:latin typeface="Times New Roman" panose="02020603050405020304" pitchFamily="18" charset="0"/>
                <a:ea typeface="宋体" panose="02010600030101010101" pitchFamily="2" charset="-122"/>
              </a:defRPr>
            </a:lvl1pPr>
          </a:lstStyle>
          <a:p>
            <a:pPr>
              <a:defRPr/>
            </a:pPr>
            <a:endParaRPr lang="zh-CN" altLang="en-US"/>
          </a:p>
        </p:txBody>
      </p:sp>
      <p:sp>
        <p:nvSpPr>
          <p:cNvPr id="3" name="日期占位符 2"/>
          <p:cNvSpPr>
            <a:spLocks noGrp="1"/>
          </p:cNvSpPr>
          <p:nvPr>
            <p:ph type="dt" idx="1"/>
          </p:nvPr>
        </p:nvSpPr>
        <p:spPr>
          <a:xfrm>
            <a:off x="5622926" y="2"/>
            <a:ext cx="4302126" cy="717551"/>
          </a:xfrm>
          <a:prstGeom prst="rect">
            <a:avLst/>
          </a:prstGeom>
        </p:spPr>
        <p:txBody>
          <a:bodyPr vert="horz" lIns="91348" tIns="45675" rIns="91348" bIns="45675" rtlCol="0"/>
          <a:lstStyle>
            <a:lvl1pPr algn="r" eaLnBrk="1" hangingPunct="1">
              <a:defRPr sz="1200">
                <a:latin typeface="Times New Roman" panose="02020603050405020304" pitchFamily="18" charset="0"/>
                <a:ea typeface="宋体" panose="02010600030101010101" pitchFamily="2" charset="-122"/>
              </a:defRPr>
            </a:lvl1pPr>
          </a:lstStyle>
          <a:p>
            <a:pPr>
              <a:defRPr/>
            </a:pPr>
            <a:fld id="{F0C19AF0-6654-4C25-9EA2-7069DD598804}" type="datetimeFigureOut">
              <a:rPr lang="zh-CN" altLang="en-US"/>
              <a:pPr>
                <a:defRPr/>
              </a:pPr>
              <a:t>2021/12/20</a:t>
            </a:fld>
            <a:endParaRPr lang="zh-CN" altLang="en-US"/>
          </a:p>
        </p:txBody>
      </p:sp>
      <p:sp>
        <p:nvSpPr>
          <p:cNvPr id="4" name="幻灯片图像占位符 3"/>
          <p:cNvSpPr>
            <a:spLocks noGrp="1" noRot="1" noChangeAspect="1"/>
          </p:cNvSpPr>
          <p:nvPr>
            <p:ph type="sldImg" idx="2"/>
          </p:nvPr>
        </p:nvSpPr>
        <p:spPr>
          <a:xfrm>
            <a:off x="-415925" y="1079500"/>
            <a:ext cx="10758488" cy="5378450"/>
          </a:xfrm>
          <a:prstGeom prst="rect">
            <a:avLst/>
          </a:prstGeom>
          <a:noFill/>
          <a:ln w="12700">
            <a:solidFill>
              <a:prstClr val="black"/>
            </a:solidFill>
          </a:ln>
        </p:spPr>
        <p:txBody>
          <a:bodyPr vert="horz" lIns="91348" tIns="45675" rIns="91348" bIns="45675" rtlCol="0" anchor="ctr"/>
          <a:lstStyle/>
          <a:p>
            <a:pPr lvl="0"/>
            <a:endParaRPr lang="zh-CN" altLang="en-US" noProof="0"/>
          </a:p>
        </p:txBody>
      </p:sp>
      <p:sp>
        <p:nvSpPr>
          <p:cNvPr id="5" name="备注占位符 4"/>
          <p:cNvSpPr>
            <a:spLocks noGrp="1"/>
          </p:cNvSpPr>
          <p:nvPr>
            <p:ph type="body" sz="quarter" idx="3"/>
          </p:nvPr>
        </p:nvSpPr>
        <p:spPr>
          <a:xfrm>
            <a:off x="993779" y="6819903"/>
            <a:ext cx="7939088" cy="6457950"/>
          </a:xfrm>
          <a:prstGeom prst="rect">
            <a:avLst/>
          </a:prstGeom>
        </p:spPr>
        <p:txBody>
          <a:bodyPr vert="horz" lIns="91348" tIns="45675" rIns="91348" bIns="45675" rtlCol="0">
            <a:normAutofit/>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1" y="13635038"/>
            <a:ext cx="4302126" cy="717551"/>
          </a:xfrm>
          <a:prstGeom prst="rect">
            <a:avLst/>
          </a:prstGeom>
        </p:spPr>
        <p:txBody>
          <a:bodyPr vert="horz" lIns="91348" tIns="45675" rIns="91348" bIns="45675" rtlCol="0" anchor="b"/>
          <a:lstStyle>
            <a:lvl1pPr algn="l" eaLnBrk="1" hangingPunct="1">
              <a:defRPr sz="1200">
                <a:latin typeface="Times New Roman" panose="02020603050405020304" pitchFamily="18" charset="0"/>
                <a:ea typeface="宋体" panose="02010600030101010101" pitchFamily="2" charset="-122"/>
              </a:defRPr>
            </a:lvl1pPr>
          </a:lstStyle>
          <a:p>
            <a:pPr>
              <a:defRPr/>
            </a:pPr>
            <a:endParaRPr lang="zh-CN" altLang="en-US"/>
          </a:p>
        </p:txBody>
      </p:sp>
      <p:sp>
        <p:nvSpPr>
          <p:cNvPr id="7" name="灯片编号占位符 6"/>
          <p:cNvSpPr>
            <a:spLocks noGrp="1"/>
          </p:cNvSpPr>
          <p:nvPr>
            <p:ph type="sldNum" sz="quarter" idx="5"/>
          </p:nvPr>
        </p:nvSpPr>
        <p:spPr>
          <a:xfrm>
            <a:off x="5622926" y="13635038"/>
            <a:ext cx="4302126" cy="717551"/>
          </a:xfrm>
          <a:prstGeom prst="rect">
            <a:avLst/>
          </a:prstGeom>
        </p:spPr>
        <p:txBody>
          <a:bodyPr vert="horz" wrap="square" lIns="91348" tIns="45675" rIns="91348" bIns="45675" numCol="1" anchor="b" anchorCtr="0" compatLnSpc="1"/>
          <a:lstStyle>
            <a:lvl1pPr algn="r" eaLnBrk="1" hangingPunct="1">
              <a:defRPr sz="1200"/>
            </a:lvl1pPr>
          </a:lstStyle>
          <a:p>
            <a:pPr>
              <a:defRPr/>
            </a:pPr>
            <a:fld id="{7BFE3D0B-688F-492B-AC85-9669BA4ED574}" type="slidenum">
              <a:rPr lang="zh-CN" altLang="en-US"/>
              <a:pPr>
                <a:defRPr/>
              </a:pPr>
              <a:t>‹#›</a:t>
            </a:fld>
            <a:endParaRPr lang="zh-CN" altLang="en-US"/>
          </a:p>
        </p:txBody>
      </p:sp>
    </p:spTree>
    <p:extLst>
      <p:ext uri="{BB962C8B-B14F-4D97-AF65-F5344CB8AC3E}">
        <p14:creationId xmlns:p14="http://schemas.microsoft.com/office/powerpoint/2010/main" val="16036635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BFE3D0B-688F-492B-AC85-9669BA4ED574}" type="slidenum">
              <a:rPr lang="zh-CN" altLang="en-US" smtClean="0"/>
              <a:pPr>
                <a:defRPr/>
              </a:pPr>
              <a:t>1</a:t>
            </a:fld>
            <a:endParaRPr lang="zh-CN" altLang="en-US"/>
          </a:p>
        </p:txBody>
      </p:sp>
    </p:spTree>
    <p:extLst>
      <p:ext uri="{BB962C8B-B14F-4D97-AF65-F5344CB8AC3E}">
        <p14:creationId xmlns:p14="http://schemas.microsoft.com/office/powerpoint/2010/main" val="3744991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1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a:p>
        </p:txBody>
      </p:sp>
      <p:sp>
        <p:nvSpPr>
          <p:cNvPr id="61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500">
                <a:solidFill>
                  <a:schemeClr val="tx1"/>
                </a:solidFill>
                <a:latin typeface="Times New Roman" panose="02020603050405020304" pitchFamily="18" charset="0"/>
                <a:ea typeface="宋体" panose="02010600030101010101" pitchFamily="2" charset="-122"/>
              </a:defRPr>
            </a:lvl1pPr>
            <a:lvl2pPr marL="742950" indent="-285750">
              <a:defRPr kumimoji="1" sz="1500">
                <a:solidFill>
                  <a:schemeClr val="tx1"/>
                </a:solidFill>
                <a:latin typeface="Times New Roman" panose="02020603050405020304" pitchFamily="18" charset="0"/>
                <a:ea typeface="宋体" panose="02010600030101010101" pitchFamily="2" charset="-122"/>
              </a:defRPr>
            </a:lvl2pPr>
            <a:lvl3pPr marL="1143000" indent="-228600">
              <a:defRPr kumimoji="1" sz="1500">
                <a:solidFill>
                  <a:schemeClr val="tx1"/>
                </a:solidFill>
                <a:latin typeface="Times New Roman" panose="02020603050405020304" pitchFamily="18" charset="0"/>
                <a:ea typeface="宋体" panose="02010600030101010101" pitchFamily="2" charset="-122"/>
              </a:defRPr>
            </a:lvl3pPr>
            <a:lvl4pPr marL="1600200" indent="-228600">
              <a:defRPr kumimoji="1" sz="1500">
                <a:solidFill>
                  <a:schemeClr val="tx1"/>
                </a:solidFill>
                <a:latin typeface="Times New Roman" panose="02020603050405020304" pitchFamily="18" charset="0"/>
                <a:ea typeface="宋体" panose="02010600030101010101" pitchFamily="2" charset="-122"/>
              </a:defRPr>
            </a:lvl4pPr>
            <a:lvl5pPr marL="2057400" indent="-228600">
              <a:defRPr kumimoji="1" sz="15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1500">
                <a:solidFill>
                  <a:schemeClr val="tx1"/>
                </a:solidFill>
                <a:latin typeface="Times New Roman" panose="02020603050405020304" pitchFamily="18" charset="0"/>
                <a:ea typeface="宋体" panose="02010600030101010101" pitchFamily="2" charset="-122"/>
              </a:defRPr>
            </a:lvl6pPr>
            <a:lvl7pPr marL="2971165" indent="-228600" eaLnBrk="0" fontAlgn="base" hangingPunct="0">
              <a:spcBef>
                <a:spcPct val="0"/>
              </a:spcBef>
              <a:spcAft>
                <a:spcPct val="0"/>
              </a:spcAft>
              <a:defRPr kumimoji="1" sz="1500">
                <a:solidFill>
                  <a:schemeClr val="tx1"/>
                </a:solidFill>
                <a:latin typeface="Times New Roman" panose="02020603050405020304" pitchFamily="18" charset="0"/>
                <a:ea typeface="宋体" panose="02010600030101010101" pitchFamily="2" charset="-122"/>
              </a:defRPr>
            </a:lvl7pPr>
            <a:lvl8pPr marL="3428365" indent="-228600" eaLnBrk="0" fontAlgn="base" hangingPunct="0">
              <a:spcBef>
                <a:spcPct val="0"/>
              </a:spcBef>
              <a:spcAft>
                <a:spcPct val="0"/>
              </a:spcAft>
              <a:defRPr kumimoji="1" sz="1500">
                <a:solidFill>
                  <a:schemeClr val="tx1"/>
                </a:solidFill>
                <a:latin typeface="Times New Roman" panose="02020603050405020304" pitchFamily="18" charset="0"/>
                <a:ea typeface="宋体" panose="02010600030101010101" pitchFamily="2" charset="-122"/>
              </a:defRPr>
            </a:lvl8pPr>
            <a:lvl9pPr marL="3885565" indent="-228600" eaLnBrk="0" fontAlgn="base" hangingPunct="0">
              <a:spcBef>
                <a:spcPct val="0"/>
              </a:spcBef>
              <a:spcAft>
                <a:spcPct val="0"/>
              </a:spcAft>
              <a:defRPr kumimoji="1" sz="1500">
                <a:solidFill>
                  <a:schemeClr val="tx1"/>
                </a:solidFill>
                <a:latin typeface="Times New Roman" panose="02020603050405020304" pitchFamily="18" charset="0"/>
                <a:ea typeface="宋体" panose="02010600030101010101" pitchFamily="2" charset="-122"/>
              </a:defRPr>
            </a:lvl9pPr>
          </a:lstStyle>
          <a:p>
            <a:fld id="{2FB89C3D-7FE4-44E3-BDFD-8CBD2754A826}" type="slidenum">
              <a:rPr lang="zh-CN" altLang="en-US" sz="1200"/>
              <a:pPr/>
              <a:t>2</a:t>
            </a:fld>
            <a:endParaRPr lang="zh-CN" altLang="en-US" sz="1200" dirty="0"/>
          </a:p>
        </p:txBody>
      </p:sp>
    </p:spTree>
    <p:extLst>
      <p:ext uri="{BB962C8B-B14F-4D97-AF65-F5344CB8AC3E}">
        <p14:creationId xmlns:p14="http://schemas.microsoft.com/office/powerpoint/2010/main" val="3967035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1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a:p>
        </p:txBody>
      </p:sp>
      <p:sp>
        <p:nvSpPr>
          <p:cNvPr id="61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500">
                <a:solidFill>
                  <a:schemeClr val="tx1"/>
                </a:solidFill>
                <a:latin typeface="Times New Roman" panose="02020603050405020304" pitchFamily="18" charset="0"/>
                <a:ea typeface="宋体" panose="02010600030101010101" pitchFamily="2" charset="-122"/>
              </a:defRPr>
            </a:lvl1pPr>
            <a:lvl2pPr marL="742950" indent="-285750">
              <a:defRPr kumimoji="1" sz="1500">
                <a:solidFill>
                  <a:schemeClr val="tx1"/>
                </a:solidFill>
                <a:latin typeface="Times New Roman" panose="02020603050405020304" pitchFamily="18" charset="0"/>
                <a:ea typeface="宋体" panose="02010600030101010101" pitchFamily="2" charset="-122"/>
              </a:defRPr>
            </a:lvl2pPr>
            <a:lvl3pPr marL="1143000" indent="-228600">
              <a:defRPr kumimoji="1" sz="1500">
                <a:solidFill>
                  <a:schemeClr val="tx1"/>
                </a:solidFill>
                <a:latin typeface="Times New Roman" panose="02020603050405020304" pitchFamily="18" charset="0"/>
                <a:ea typeface="宋体" panose="02010600030101010101" pitchFamily="2" charset="-122"/>
              </a:defRPr>
            </a:lvl3pPr>
            <a:lvl4pPr marL="1600200" indent="-228600">
              <a:defRPr kumimoji="1" sz="1500">
                <a:solidFill>
                  <a:schemeClr val="tx1"/>
                </a:solidFill>
                <a:latin typeface="Times New Roman" panose="02020603050405020304" pitchFamily="18" charset="0"/>
                <a:ea typeface="宋体" panose="02010600030101010101" pitchFamily="2" charset="-122"/>
              </a:defRPr>
            </a:lvl4pPr>
            <a:lvl5pPr marL="2057400" indent="-228600">
              <a:defRPr kumimoji="1" sz="15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1500">
                <a:solidFill>
                  <a:schemeClr val="tx1"/>
                </a:solidFill>
                <a:latin typeface="Times New Roman" panose="02020603050405020304" pitchFamily="18" charset="0"/>
                <a:ea typeface="宋体" panose="02010600030101010101" pitchFamily="2" charset="-122"/>
              </a:defRPr>
            </a:lvl6pPr>
            <a:lvl7pPr marL="2971165" indent="-228600" eaLnBrk="0" fontAlgn="base" hangingPunct="0">
              <a:spcBef>
                <a:spcPct val="0"/>
              </a:spcBef>
              <a:spcAft>
                <a:spcPct val="0"/>
              </a:spcAft>
              <a:defRPr kumimoji="1" sz="1500">
                <a:solidFill>
                  <a:schemeClr val="tx1"/>
                </a:solidFill>
                <a:latin typeface="Times New Roman" panose="02020603050405020304" pitchFamily="18" charset="0"/>
                <a:ea typeface="宋体" panose="02010600030101010101" pitchFamily="2" charset="-122"/>
              </a:defRPr>
            </a:lvl7pPr>
            <a:lvl8pPr marL="3428365" indent="-228600" eaLnBrk="0" fontAlgn="base" hangingPunct="0">
              <a:spcBef>
                <a:spcPct val="0"/>
              </a:spcBef>
              <a:spcAft>
                <a:spcPct val="0"/>
              </a:spcAft>
              <a:defRPr kumimoji="1" sz="1500">
                <a:solidFill>
                  <a:schemeClr val="tx1"/>
                </a:solidFill>
                <a:latin typeface="Times New Roman" panose="02020603050405020304" pitchFamily="18" charset="0"/>
                <a:ea typeface="宋体" panose="02010600030101010101" pitchFamily="2" charset="-122"/>
              </a:defRPr>
            </a:lvl8pPr>
            <a:lvl9pPr marL="3885565" indent="-228600" eaLnBrk="0" fontAlgn="base" hangingPunct="0">
              <a:spcBef>
                <a:spcPct val="0"/>
              </a:spcBef>
              <a:spcAft>
                <a:spcPct val="0"/>
              </a:spcAft>
              <a:defRPr kumimoji="1" sz="1500">
                <a:solidFill>
                  <a:schemeClr val="tx1"/>
                </a:solidFill>
                <a:latin typeface="Times New Roman" panose="02020603050405020304" pitchFamily="18" charset="0"/>
                <a:ea typeface="宋体" panose="02010600030101010101" pitchFamily="2" charset="-122"/>
              </a:defRPr>
            </a:lvl9pPr>
          </a:lstStyle>
          <a:p>
            <a:fld id="{2FB89C3D-7FE4-44E3-BDFD-8CBD2754A826}" type="slidenum">
              <a:rPr lang="zh-CN" altLang="en-US" sz="1200"/>
              <a:pPr/>
              <a:t>3</a:t>
            </a:fld>
            <a:endParaRPr lang="zh-CN" altLang="en-US" sz="1200" dirty="0"/>
          </a:p>
        </p:txBody>
      </p:sp>
    </p:spTree>
    <p:extLst>
      <p:ext uri="{BB962C8B-B14F-4D97-AF65-F5344CB8AC3E}">
        <p14:creationId xmlns:p14="http://schemas.microsoft.com/office/powerpoint/2010/main" val="2156269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57350" y="3432175"/>
            <a:ext cx="18783300" cy="2368550"/>
          </a:xfrm>
        </p:spPr>
        <p:txBody>
          <a:bodyPr/>
          <a:lstStyle/>
          <a:p>
            <a:r>
              <a:rPr lang="zh-CN" altLang="en-US"/>
              <a:t>单击此处编辑母版标题样式</a:t>
            </a:r>
          </a:p>
        </p:txBody>
      </p:sp>
      <p:sp>
        <p:nvSpPr>
          <p:cNvPr id="3" name="副标题 2"/>
          <p:cNvSpPr>
            <a:spLocks noGrp="1"/>
          </p:cNvSpPr>
          <p:nvPr>
            <p:ph type="subTitle" idx="1"/>
          </p:nvPr>
        </p:nvSpPr>
        <p:spPr>
          <a:xfrm>
            <a:off x="3314700" y="6261100"/>
            <a:ext cx="15468600" cy="28241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FE8A13F9-0098-4F19-91EB-DA385DC27F47}" type="slidenum">
              <a:rPr lang="en-US" altLang="zh-CN"/>
              <a:pPr>
                <a:defRPr/>
              </a:pPr>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1F4A5AAE-3D9B-401C-995A-C87EED07CE95}" type="slidenum">
              <a:rPr lang="en-US" altLang="zh-CN"/>
              <a:pPr>
                <a:defRPr/>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5744825" y="982663"/>
            <a:ext cx="4695825" cy="88392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657350" y="982663"/>
            <a:ext cx="13935075" cy="88392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4462CF83-62A1-4B5C-A1EC-4AD7A7A110CE}" type="slidenum">
              <a:rPr lang="en-US" altLang="zh-CN"/>
              <a:pPr>
                <a:defRPr/>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EB292803-4840-49FD-923E-BAEC61401941}" type="slidenum">
              <a:rPr lang="en-US" altLang="zh-CN"/>
              <a:pPr>
                <a:defRPr/>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746250" y="7099300"/>
            <a:ext cx="18783300" cy="2195513"/>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1746250" y="4683125"/>
            <a:ext cx="18783300" cy="2416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CD5DC8B4-03A7-4240-8B0C-EE1DF6BA64B6}" type="slidenum">
              <a:rPr lang="en-US" altLang="zh-CN"/>
              <a:pPr>
                <a:defRPr/>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657350" y="3192463"/>
            <a:ext cx="9315450" cy="662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11125200" y="3192463"/>
            <a:ext cx="9315450" cy="662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7FB8A030-5FC6-47AD-A6E3-2DE26453B3F0}" type="slidenum">
              <a:rPr lang="en-US" altLang="zh-CN"/>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04900" y="442913"/>
            <a:ext cx="19888200" cy="18415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1104900" y="2473325"/>
            <a:ext cx="9763125" cy="10302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1104900" y="3503613"/>
            <a:ext cx="9763125" cy="63658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11225213" y="2473325"/>
            <a:ext cx="9767887" cy="10302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11225213" y="3503613"/>
            <a:ext cx="9767887" cy="63658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p:txBody>
          <a:bodyPr/>
          <a:lstStyle>
            <a:lvl1pPr>
              <a:defRPr/>
            </a:lvl1pPr>
          </a:lstStyle>
          <a:p>
            <a:pPr>
              <a:defRPr/>
            </a:pPr>
            <a:fld id="{BB6F5D3F-0754-48E5-9F44-6E01420A3709}" type="slidenum">
              <a:rPr lang="en-US" altLang="zh-CN"/>
              <a:pPr>
                <a:defRPr/>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p:txBody>
          <a:bodyPr/>
          <a:lstStyle>
            <a:lvl1pPr>
              <a:defRPr/>
            </a:lvl1pPr>
          </a:lstStyle>
          <a:p>
            <a:pPr>
              <a:defRPr/>
            </a:pPr>
            <a:fld id="{055F1033-6022-4124-9FF3-0FC30707D529}" type="slidenum">
              <a:rPr lang="en-US" altLang="zh-CN"/>
              <a:pPr>
                <a:defRPr/>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p:txBody>
          <a:bodyPr/>
          <a:lstStyle>
            <a:lvl1pPr>
              <a:defRPr/>
            </a:lvl1pPr>
          </a:lstStyle>
          <a:p>
            <a:pPr>
              <a:defRPr/>
            </a:pPr>
            <a:fld id="{CF5959DC-2CE8-403F-937E-9322F493F8FD}" type="slidenum">
              <a:rPr lang="en-US" altLang="zh-CN"/>
              <a:pPr>
                <a:defRPr/>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04900" y="439738"/>
            <a:ext cx="7270750" cy="1871662"/>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8639175" y="439738"/>
            <a:ext cx="12353925" cy="94297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104900" y="2311400"/>
            <a:ext cx="7270750" cy="75580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AA8B2977-B4C2-4AD6-AAB1-D8836BFCA800}" type="slidenum">
              <a:rPr lang="en-US" altLang="zh-CN"/>
              <a:pPr>
                <a:defRPr/>
              </a:pPr>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4330700" y="7734300"/>
            <a:ext cx="13258800" cy="912813"/>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4330700" y="987425"/>
            <a:ext cx="13258800" cy="6629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4330700" y="8647113"/>
            <a:ext cx="13258800" cy="12969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FA943084-DA5F-4FA5-9C71-7D90680B46E6}" type="slidenum">
              <a:rPr lang="en-US" altLang="zh-CN"/>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57350" y="982663"/>
            <a:ext cx="187833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9409" tIns="94704" rIns="189409" bIns="94704" numCol="1" anchor="ctr" anchorCtr="0" compatLnSpc="1"/>
          <a:lstStyle/>
          <a:p>
            <a:pPr lvl="0"/>
            <a:r>
              <a:rPr lang="zh-CN" altLang="en-US"/>
              <a:t>单击此处编辑母版标题样式</a:t>
            </a:r>
          </a:p>
        </p:txBody>
      </p:sp>
      <p:sp>
        <p:nvSpPr>
          <p:cNvPr id="1027" name="Rectangle 3"/>
          <p:cNvSpPr>
            <a:spLocks noGrp="1" noChangeArrowheads="1"/>
          </p:cNvSpPr>
          <p:nvPr>
            <p:ph type="body" idx="1"/>
          </p:nvPr>
        </p:nvSpPr>
        <p:spPr bwMode="auto">
          <a:xfrm>
            <a:off x="1657350" y="3192463"/>
            <a:ext cx="187833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9409" tIns="94704" rIns="189409" bIns="94704"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1657350" y="10066338"/>
            <a:ext cx="4603750" cy="736600"/>
          </a:xfrm>
          <a:prstGeom prst="rect">
            <a:avLst/>
          </a:prstGeom>
          <a:noFill/>
          <a:ln w="9525">
            <a:noFill/>
            <a:miter lim="800000"/>
          </a:ln>
          <a:effectLst/>
        </p:spPr>
        <p:txBody>
          <a:bodyPr vert="horz" wrap="square" lIns="189409" tIns="94704" rIns="189409" bIns="94704" numCol="1" anchor="t" anchorCtr="0" compatLnSpc="1"/>
          <a:lstStyle>
            <a:lvl1pPr eaLnBrk="1" hangingPunct="1">
              <a:defRPr sz="2900">
                <a:latin typeface="Times New Roman" panose="02020603050405020304" pitchFamily="18" charset="0"/>
                <a:ea typeface="宋体" panose="02010600030101010101" pitchFamily="2" charset="-122"/>
              </a:defRPr>
            </a:lvl1pPr>
          </a:lstStyle>
          <a:p>
            <a:pPr>
              <a:defRPr/>
            </a:pPr>
            <a:endParaRPr lang="en-US" altLang="zh-CN"/>
          </a:p>
        </p:txBody>
      </p:sp>
      <p:sp>
        <p:nvSpPr>
          <p:cNvPr id="1029" name="Rectangle 5"/>
          <p:cNvSpPr>
            <a:spLocks noGrp="1" noChangeArrowheads="1"/>
          </p:cNvSpPr>
          <p:nvPr>
            <p:ph type="ftr" sz="quarter" idx="3"/>
          </p:nvPr>
        </p:nvSpPr>
        <p:spPr bwMode="auto">
          <a:xfrm>
            <a:off x="7550150" y="10066338"/>
            <a:ext cx="6997700" cy="736600"/>
          </a:xfrm>
          <a:prstGeom prst="rect">
            <a:avLst/>
          </a:prstGeom>
          <a:noFill/>
          <a:ln w="9525">
            <a:noFill/>
            <a:miter lim="800000"/>
          </a:ln>
          <a:effectLst/>
        </p:spPr>
        <p:txBody>
          <a:bodyPr vert="horz" wrap="square" lIns="189409" tIns="94704" rIns="189409" bIns="94704" numCol="1" anchor="t" anchorCtr="0" compatLnSpc="1"/>
          <a:lstStyle>
            <a:lvl1pPr algn="ctr" eaLnBrk="1" hangingPunct="1">
              <a:defRPr sz="2900">
                <a:latin typeface="Times New Roman" panose="02020603050405020304" pitchFamily="18" charset="0"/>
                <a:ea typeface="宋体" panose="02010600030101010101" pitchFamily="2"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15836900" y="10066338"/>
            <a:ext cx="4603750" cy="736600"/>
          </a:xfrm>
          <a:prstGeom prst="rect">
            <a:avLst/>
          </a:prstGeom>
          <a:noFill/>
          <a:ln w="9525">
            <a:noFill/>
            <a:miter lim="800000"/>
          </a:ln>
          <a:effectLst/>
        </p:spPr>
        <p:txBody>
          <a:bodyPr vert="horz" wrap="square" lIns="189409" tIns="94704" rIns="189409" bIns="94704" numCol="1" anchor="t" anchorCtr="0" compatLnSpc="1"/>
          <a:lstStyle>
            <a:lvl1pPr algn="r" eaLnBrk="1" hangingPunct="1">
              <a:defRPr sz="2900"/>
            </a:lvl1pPr>
          </a:lstStyle>
          <a:p>
            <a:pPr>
              <a:defRPr/>
            </a:pPr>
            <a:fld id="{D5CCA903-3CE3-48F0-AACD-1891D82C2A04}"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894205" rtl="0" eaLnBrk="0" fontAlgn="base" hangingPunct="0">
        <a:spcBef>
          <a:spcPct val="0"/>
        </a:spcBef>
        <a:spcAft>
          <a:spcPct val="0"/>
        </a:spcAft>
        <a:defRPr kumimoji="1" sz="9100">
          <a:solidFill>
            <a:schemeClr val="tx2"/>
          </a:solidFill>
          <a:latin typeface="+mj-lt"/>
          <a:ea typeface="+mj-ea"/>
          <a:cs typeface="+mj-cs"/>
        </a:defRPr>
      </a:lvl1pPr>
      <a:lvl2pPr algn="ctr" defTabSz="1894205" rtl="0" eaLnBrk="0" fontAlgn="base" hangingPunct="0">
        <a:spcBef>
          <a:spcPct val="0"/>
        </a:spcBef>
        <a:spcAft>
          <a:spcPct val="0"/>
        </a:spcAft>
        <a:defRPr kumimoji="1" sz="9100">
          <a:solidFill>
            <a:schemeClr val="tx2"/>
          </a:solidFill>
          <a:latin typeface="Times New Roman" panose="02020603050405020304" pitchFamily="18" charset="0"/>
          <a:ea typeface="宋体" panose="02010600030101010101" pitchFamily="2" charset="-122"/>
        </a:defRPr>
      </a:lvl2pPr>
      <a:lvl3pPr algn="ctr" defTabSz="1894205" rtl="0" eaLnBrk="0" fontAlgn="base" hangingPunct="0">
        <a:spcBef>
          <a:spcPct val="0"/>
        </a:spcBef>
        <a:spcAft>
          <a:spcPct val="0"/>
        </a:spcAft>
        <a:defRPr kumimoji="1" sz="9100">
          <a:solidFill>
            <a:schemeClr val="tx2"/>
          </a:solidFill>
          <a:latin typeface="Times New Roman" panose="02020603050405020304" pitchFamily="18" charset="0"/>
          <a:ea typeface="宋体" panose="02010600030101010101" pitchFamily="2" charset="-122"/>
        </a:defRPr>
      </a:lvl3pPr>
      <a:lvl4pPr algn="ctr" defTabSz="1894205" rtl="0" eaLnBrk="0" fontAlgn="base" hangingPunct="0">
        <a:spcBef>
          <a:spcPct val="0"/>
        </a:spcBef>
        <a:spcAft>
          <a:spcPct val="0"/>
        </a:spcAft>
        <a:defRPr kumimoji="1" sz="9100">
          <a:solidFill>
            <a:schemeClr val="tx2"/>
          </a:solidFill>
          <a:latin typeface="Times New Roman" panose="02020603050405020304" pitchFamily="18" charset="0"/>
          <a:ea typeface="宋体" panose="02010600030101010101" pitchFamily="2" charset="-122"/>
        </a:defRPr>
      </a:lvl4pPr>
      <a:lvl5pPr algn="ctr" defTabSz="1894205" rtl="0" eaLnBrk="0" fontAlgn="base" hangingPunct="0">
        <a:spcBef>
          <a:spcPct val="0"/>
        </a:spcBef>
        <a:spcAft>
          <a:spcPct val="0"/>
        </a:spcAft>
        <a:defRPr kumimoji="1" sz="9100">
          <a:solidFill>
            <a:schemeClr val="tx2"/>
          </a:solidFill>
          <a:latin typeface="Times New Roman" panose="02020603050405020304" pitchFamily="18" charset="0"/>
          <a:ea typeface="宋体" panose="02010600030101010101" pitchFamily="2" charset="-122"/>
        </a:defRPr>
      </a:lvl5pPr>
      <a:lvl6pPr marL="457200" algn="ctr" defTabSz="1894205" rtl="0" fontAlgn="base">
        <a:spcBef>
          <a:spcPct val="0"/>
        </a:spcBef>
        <a:spcAft>
          <a:spcPct val="0"/>
        </a:spcAft>
        <a:defRPr kumimoji="1" sz="9100">
          <a:solidFill>
            <a:schemeClr val="tx2"/>
          </a:solidFill>
          <a:latin typeface="Times New Roman" panose="02020603050405020304" pitchFamily="18" charset="0"/>
          <a:ea typeface="宋体" panose="02010600030101010101" pitchFamily="2" charset="-122"/>
        </a:defRPr>
      </a:lvl6pPr>
      <a:lvl7pPr marL="914400" algn="ctr" defTabSz="1894205" rtl="0" fontAlgn="base">
        <a:spcBef>
          <a:spcPct val="0"/>
        </a:spcBef>
        <a:spcAft>
          <a:spcPct val="0"/>
        </a:spcAft>
        <a:defRPr kumimoji="1" sz="9100">
          <a:solidFill>
            <a:schemeClr val="tx2"/>
          </a:solidFill>
          <a:latin typeface="Times New Roman" panose="02020603050405020304" pitchFamily="18" charset="0"/>
          <a:ea typeface="宋体" panose="02010600030101010101" pitchFamily="2" charset="-122"/>
        </a:defRPr>
      </a:lvl7pPr>
      <a:lvl8pPr marL="1371600" algn="ctr" defTabSz="1894205" rtl="0" fontAlgn="base">
        <a:spcBef>
          <a:spcPct val="0"/>
        </a:spcBef>
        <a:spcAft>
          <a:spcPct val="0"/>
        </a:spcAft>
        <a:defRPr kumimoji="1" sz="9100">
          <a:solidFill>
            <a:schemeClr val="tx2"/>
          </a:solidFill>
          <a:latin typeface="Times New Roman" panose="02020603050405020304" pitchFamily="18" charset="0"/>
          <a:ea typeface="宋体" panose="02010600030101010101" pitchFamily="2" charset="-122"/>
        </a:defRPr>
      </a:lvl8pPr>
      <a:lvl9pPr marL="1828800" algn="ctr" defTabSz="1894205" rtl="0" fontAlgn="base">
        <a:spcBef>
          <a:spcPct val="0"/>
        </a:spcBef>
        <a:spcAft>
          <a:spcPct val="0"/>
        </a:spcAft>
        <a:defRPr kumimoji="1" sz="9100">
          <a:solidFill>
            <a:schemeClr val="tx2"/>
          </a:solidFill>
          <a:latin typeface="Times New Roman" panose="02020603050405020304" pitchFamily="18" charset="0"/>
          <a:ea typeface="宋体" panose="02010600030101010101" pitchFamily="2" charset="-122"/>
        </a:defRPr>
      </a:lvl9pPr>
    </p:titleStyle>
    <p:bodyStyle>
      <a:lvl1pPr marL="709930" indent="-709930" algn="l" defTabSz="1894205" rtl="0" eaLnBrk="0" fontAlgn="base" hangingPunct="0">
        <a:spcBef>
          <a:spcPct val="20000"/>
        </a:spcBef>
        <a:spcAft>
          <a:spcPct val="0"/>
        </a:spcAft>
        <a:buChar char="•"/>
        <a:defRPr kumimoji="1" sz="6600">
          <a:solidFill>
            <a:schemeClr val="tx1"/>
          </a:solidFill>
          <a:latin typeface="+mn-lt"/>
          <a:ea typeface="+mn-ea"/>
          <a:cs typeface="+mn-cs"/>
        </a:defRPr>
      </a:lvl1pPr>
      <a:lvl2pPr marL="1538605" indent="-590550" algn="l" defTabSz="1894205" rtl="0" eaLnBrk="0" fontAlgn="base" hangingPunct="0">
        <a:spcBef>
          <a:spcPct val="20000"/>
        </a:spcBef>
        <a:spcAft>
          <a:spcPct val="0"/>
        </a:spcAft>
        <a:buChar char="–"/>
        <a:defRPr kumimoji="1" sz="5800">
          <a:solidFill>
            <a:schemeClr val="tx1"/>
          </a:solidFill>
          <a:latin typeface="+mn-lt"/>
          <a:ea typeface="+mn-ea"/>
        </a:defRPr>
      </a:lvl2pPr>
      <a:lvl3pPr marL="2367280" indent="-473075" algn="l" defTabSz="1894205" rtl="0" eaLnBrk="0" fontAlgn="base" hangingPunct="0">
        <a:spcBef>
          <a:spcPct val="20000"/>
        </a:spcBef>
        <a:spcAft>
          <a:spcPct val="0"/>
        </a:spcAft>
        <a:buChar char="•"/>
        <a:defRPr kumimoji="1" sz="5000">
          <a:solidFill>
            <a:schemeClr val="tx1"/>
          </a:solidFill>
          <a:latin typeface="+mn-lt"/>
          <a:ea typeface="+mn-ea"/>
        </a:defRPr>
      </a:lvl3pPr>
      <a:lvl4pPr marL="3314700" indent="-473075" algn="l" defTabSz="1894205" rtl="0" eaLnBrk="0" fontAlgn="base" hangingPunct="0">
        <a:spcBef>
          <a:spcPct val="20000"/>
        </a:spcBef>
        <a:spcAft>
          <a:spcPct val="0"/>
        </a:spcAft>
        <a:buChar char="–"/>
        <a:defRPr kumimoji="1" sz="4100">
          <a:solidFill>
            <a:schemeClr val="tx1"/>
          </a:solidFill>
          <a:latin typeface="+mn-lt"/>
          <a:ea typeface="+mn-ea"/>
        </a:defRPr>
      </a:lvl4pPr>
      <a:lvl5pPr marL="4262755" indent="-474980" algn="l" defTabSz="1894205" rtl="0" eaLnBrk="0" fontAlgn="base" hangingPunct="0">
        <a:spcBef>
          <a:spcPct val="20000"/>
        </a:spcBef>
        <a:spcAft>
          <a:spcPct val="0"/>
        </a:spcAft>
        <a:buChar char="»"/>
        <a:defRPr kumimoji="1" sz="4100">
          <a:solidFill>
            <a:schemeClr val="tx1"/>
          </a:solidFill>
          <a:latin typeface="+mn-lt"/>
          <a:ea typeface="+mn-ea"/>
        </a:defRPr>
      </a:lvl5pPr>
      <a:lvl6pPr marL="4719955" indent="-474980" algn="l" defTabSz="1894205" rtl="0" fontAlgn="base">
        <a:spcBef>
          <a:spcPct val="20000"/>
        </a:spcBef>
        <a:spcAft>
          <a:spcPct val="0"/>
        </a:spcAft>
        <a:buChar char="»"/>
        <a:defRPr kumimoji="1" sz="4100">
          <a:solidFill>
            <a:schemeClr val="tx1"/>
          </a:solidFill>
          <a:latin typeface="+mn-lt"/>
          <a:ea typeface="+mn-ea"/>
        </a:defRPr>
      </a:lvl6pPr>
      <a:lvl7pPr marL="5177155" indent="-474980" algn="l" defTabSz="1894205" rtl="0" fontAlgn="base">
        <a:spcBef>
          <a:spcPct val="20000"/>
        </a:spcBef>
        <a:spcAft>
          <a:spcPct val="0"/>
        </a:spcAft>
        <a:buChar char="»"/>
        <a:defRPr kumimoji="1" sz="4100">
          <a:solidFill>
            <a:schemeClr val="tx1"/>
          </a:solidFill>
          <a:latin typeface="+mn-lt"/>
          <a:ea typeface="+mn-ea"/>
        </a:defRPr>
      </a:lvl7pPr>
      <a:lvl8pPr marL="5634355" indent="-474980" algn="l" defTabSz="1894205" rtl="0" fontAlgn="base">
        <a:spcBef>
          <a:spcPct val="20000"/>
        </a:spcBef>
        <a:spcAft>
          <a:spcPct val="0"/>
        </a:spcAft>
        <a:buChar char="»"/>
        <a:defRPr kumimoji="1" sz="4100">
          <a:solidFill>
            <a:schemeClr val="tx1"/>
          </a:solidFill>
          <a:latin typeface="+mn-lt"/>
          <a:ea typeface="+mn-ea"/>
        </a:defRPr>
      </a:lvl8pPr>
      <a:lvl9pPr marL="6091555" indent="-474980" algn="l" defTabSz="1894205" rtl="0" fontAlgn="base">
        <a:spcBef>
          <a:spcPct val="20000"/>
        </a:spcBef>
        <a:spcAft>
          <a:spcPct val="0"/>
        </a:spcAft>
        <a:buChar char="»"/>
        <a:defRPr kumimoji="1" sz="41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jpg"/></Relationships>
</file>

<file path=ppt/slides/_rels/slide3.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notesSlide" Target="../notesSlides/notesSlide3.xml"/><Relationship Id="rId7"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2098000" cy="11094720"/>
          </a:xfrm>
          <a:prstGeom prst="rect">
            <a:avLst/>
          </a:prstGeom>
          <a:noFill/>
        </p:spPr>
      </p:pic>
      <p:pic>
        <p:nvPicPr>
          <p:cNvPr id="6" name="图片 5"/>
          <p:cNvPicPr>
            <a:picLocks noChangeAspect="1"/>
          </p:cNvPicPr>
          <p:nvPr/>
        </p:nvPicPr>
        <p:blipFill rotWithShape="1">
          <a:blip r:embed="rId4">
            <a:duotone>
              <a:schemeClr val="bg2">
                <a:shade val="45000"/>
                <a:satMod val="135000"/>
              </a:schemeClr>
              <a:prstClr val="white"/>
            </a:duotone>
            <a:lum contrast="6000"/>
          </a:blip>
          <a:srcRect l="8191" r="15753"/>
          <a:stretch>
            <a:fillRect/>
          </a:stretch>
        </p:blipFill>
        <p:spPr>
          <a:xfrm>
            <a:off x="11671922" y="6649219"/>
            <a:ext cx="4993701" cy="4404389"/>
          </a:xfrm>
          <a:prstGeom prst="rect">
            <a:avLst/>
          </a:prstGeom>
          <a:noFill/>
          <a:ln w="9525">
            <a:noFill/>
            <a:miter lim="800000"/>
            <a:headEnd/>
            <a:tailEnd/>
          </a:ln>
          <a:effectLst/>
        </p:spPr>
      </p:pic>
      <p:sp>
        <p:nvSpPr>
          <p:cNvPr id="14" name="矩形 13"/>
          <p:cNvSpPr/>
          <p:nvPr/>
        </p:nvSpPr>
        <p:spPr bwMode="auto">
          <a:xfrm>
            <a:off x="11620504" y="6649218"/>
            <a:ext cx="5045071" cy="4401599"/>
          </a:xfrm>
          <a:prstGeom prst="rect">
            <a:avLst/>
          </a:prstGeom>
          <a:solidFill>
            <a:schemeClr val="bg1">
              <a:alpha val="32000"/>
            </a:schemeClr>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1" lang="zh-CN" altLang="en-US" sz="1400" b="0"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p:txBody>
      </p:sp>
      <p:sp>
        <p:nvSpPr>
          <p:cNvPr id="4104" name="TextBox 2"/>
          <p:cNvSpPr txBox="1">
            <a:spLocks noChangeArrowheads="1"/>
          </p:cNvSpPr>
          <p:nvPr/>
        </p:nvSpPr>
        <p:spPr bwMode="auto">
          <a:xfrm>
            <a:off x="6656388" y="10539413"/>
            <a:ext cx="1584325" cy="246062"/>
          </a:xfrm>
          <a:prstGeom prst="rect">
            <a:avLst/>
          </a:prstGeom>
          <a:solidFill>
            <a:srgbClr val="FEFFF1"/>
          </a:solidFill>
          <a:ln>
            <a:noFill/>
          </a:ln>
        </p:spPr>
        <p:txBody>
          <a:bodyPr>
            <a:spAutoFit/>
          </a:bodyPr>
          <a:lstStyle>
            <a:lvl1pPr>
              <a:defRPr kumimoji="1" sz="1400">
                <a:solidFill>
                  <a:schemeClr val="tx1"/>
                </a:solidFill>
                <a:latin typeface="Times New Roman" panose="02020603050405020304" pitchFamily="18" charset="0"/>
                <a:ea typeface="宋体" panose="02010600030101010101" pitchFamily="2" charset="-122"/>
              </a:defRPr>
            </a:lvl1pPr>
            <a:lvl2pPr marL="742950" indent="-285750">
              <a:defRPr kumimoji="1" sz="1400">
                <a:solidFill>
                  <a:schemeClr val="tx1"/>
                </a:solidFill>
                <a:latin typeface="Times New Roman" panose="02020603050405020304" pitchFamily="18" charset="0"/>
                <a:ea typeface="宋体" panose="02010600030101010101" pitchFamily="2" charset="-122"/>
              </a:defRPr>
            </a:lvl2pPr>
            <a:lvl3pPr marL="1143000" indent="-228600">
              <a:defRPr kumimoji="1" sz="1400">
                <a:solidFill>
                  <a:schemeClr val="tx1"/>
                </a:solidFill>
                <a:latin typeface="Times New Roman" panose="02020603050405020304" pitchFamily="18" charset="0"/>
                <a:ea typeface="宋体" panose="02010600030101010101" pitchFamily="2" charset="-122"/>
              </a:defRPr>
            </a:lvl3pPr>
            <a:lvl4pPr marL="1600200" indent="-228600">
              <a:defRPr kumimoji="1" sz="1400">
                <a:solidFill>
                  <a:schemeClr val="tx1"/>
                </a:solidFill>
                <a:latin typeface="Times New Roman" panose="02020603050405020304" pitchFamily="18" charset="0"/>
                <a:ea typeface="宋体" panose="02010600030101010101" pitchFamily="2" charset="-122"/>
              </a:defRPr>
            </a:lvl4pPr>
            <a:lvl5pPr marL="2057400" indent="-228600">
              <a:defRPr kumimoji="1" sz="1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9pPr>
          </a:lstStyle>
          <a:p>
            <a:r>
              <a:rPr lang="zh-CN" altLang="en-US" sz="1000" dirty="0">
                <a:latin typeface="Arial Unicode MS" panose="020B0604020202020204" pitchFamily="34" charset="-122"/>
                <a:ea typeface="Arial Unicode MS" panose="020B0604020202020204" pitchFamily="34" charset="-122"/>
                <a:cs typeface="Arial Unicode MS" panose="020B0604020202020204" pitchFamily="34" charset="-122"/>
              </a:rPr>
              <a:t>电话：</a:t>
            </a:r>
            <a:r>
              <a:rPr lang="en-US" altLang="zh-CN" sz="1000" dirty="0">
                <a:latin typeface="Arial Unicode MS" panose="020B0604020202020204" pitchFamily="34" charset="-122"/>
                <a:ea typeface="Arial Unicode MS" panose="020B0604020202020204" pitchFamily="34" charset="-122"/>
                <a:cs typeface="Arial Unicode MS" panose="020B0604020202020204" pitchFamily="34" charset="-122"/>
              </a:rPr>
              <a:t>025-85896072</a:t>
            </a:r>
            <a:endParaRPr lang="zh-CN" altLang="en-US" sz="10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9" name="TextBox 2"/>
          <p:cNvSpPr txBox="1">
            <a:spLocks noChangeArrowheads="1"/>
          </p:cNvSpPr>
          <p:nvPr/>
        </p:nvSpPr>
        <p:spPr bwMode="auto">
          <a:xfrm>
            <a:off x="6656512" y="10318998"/>
            <a:ext cx="2749414" cy="246221"/>
          </a:xfrm>
          <a:prstGeom prst="rect">
            <a:avLst/>
          </a:prstGeom>
          <a:solidFill>
            <a:srgbClr val="FEFFF1"/>
          </a:solidFill>
          <a:ln>
            <a:noFill/>
          </a:ln>
        </p:spPr>
        <p:txBody>
          <a:bodyPr wrap="square">
            <a:spAutoFit/>
          </a:bodyPr>
          <a:lstStyle>
            <a:lvl1pPr>
              <a:defRPr kumimoji="1" sz="1400">
                <a:solidFill>
                  <a:schemeClr val="tx1"/>
                </a:solidFill>
                <a:latin typeface="Times New Roman" panose="02020603050405020304" pitchFamily="18" charset="0"/>
                <a:ea typeface="宋体" panose="02010600030101010101" pitchFamily="2" charset="-122"/>
              </a:defRPr>
            </a:lvl1pPr>
            <a:lvl2pPr marL="742950" indent="-285750">
              <a:defRPr kumimoji="1" sz="1400">
                <a:solidFill>
                  <a:schemeClr val="tx1"/>
                </a:solidFill>
                <a:latin typeface="Times New Roman" panose="02020603050405020304" pitchFamily="18" charset="0"/>
                <a:ea typeface="宋体" panose="02010600030101010101" pitchFamily="2" charset="-122"/>
              </a:defRPr>
            </a:lvl2pPr>
            <a:lvl3pPr marL="1143000" indent="-228600">
              <a:defRPr kumimoji="1" sz="1400">
                <a:solidFill>
                  <a:schemeClr val="tx1"/>
                </a:solidFill>
                <a:latin typeface="Times New Roman" panose="02020603050405020304" pitchFamily="18" charset="0"/>
                <a:ea typeface="宋体" panose="02010600030101010101" pitchFamily="2" charset="-122"/>
              </a:defRPr>
            </a:lvl3pPr>
            <a:lvl4pPr marL="1600200" indent="-228600">
              <a:defRPr kumimoji="1" sz="1400">
                <a:solidFill>
                  <a:schemeClr val="tx1"/>
                </a:solidFill>
                <a:latin typeface="Times New Roman" panose="02020603050405020304" pitchFamily="18" charset="0"/>
                <a:ea typeface="宋体" panose="02010600030101010101" pitchFamily="2" charset="-122"/>
              </a:defRPr>
            </a:lvl4pPr>
            <a:lvl5pPr marL="2057400" indent="-228600">
              <a:defRPr kumimoji="1" sz="1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9pPr>
          </a:lstStyle>
          <a:p>
            <a:r>
              <a:rPr lang="zh-CN" altLang="en-US" sz="1000" dirty="0">
                <a:latin typeface="Arial Unicode MS" panose="020B0604020202020204" pitchFamily="34" charset="-122"/>
                <a:ea typeface="Arial Unicode MS" panose="020B0604020202020204" pitchFamily="34" charset="-122"/>
                <a:cs typeface="Arial Unicode MS" panose="020B0604020202020204" pitchFamily="34" charset="-122"/>
              </a:rPr>
              <a:t>网址：</a:t>
            </a:r>
            <a:r>
              <a:rPr lang="en-US" altLang="zh-CN" sz="1000" dirty="0">
                <a:latin typeface="Arial Unicode MS" panose="020B0604020202020204" pitchFamily="34" charset="-122"/>
                <a:ea typeface="Arial Unicode MS" panose="020B0604020202020204" pitchFamily="34" charset="-122"/>
                <a:cs typeface="Arial Unicode MS" panose="020B0604020202020204" pitchFamily="34" charset="-122"/>
              </a:rPr>
              <a:t>http://ghj.nanjing.gov.cn/</a:t>
            </a:r>
            <a:endParaRPr lang="zh-CN" altLang="en-US" sz="10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1" name="TextBox 2"/>
          <p:cNvSpPr txBox="1">
            <a:spLocks noChangeArrowheads="1"/>
          </p:cNvSpPr>
          <p:nvPr/>
        </p:nvSpPr>
        <p:spPr bwMode="auto">
          <a:xfrm>
            <a:off x="6656512" y="9886791"/>
            <a:ext cx="2952328" cy="245110"/>
          </a:xfrm>
          <a:prstGeom prst="rect">
            <a:avLst/>
          </a:prstGeom>
          <a:solidFill>
            <a:srgbClr val="FEFFF1"/>
          </a:solidFill>
          <a:ln>
            <a:noFill/>
          </a:ln>
        </p:spPr>
        <p:txBody>
          <a:bodyPr wrap="square">
            <a:spAutoFit/>
          </a:bodyPr>
          <a:lstStyle>
            <a:lvl1pPr>
              <a:defRPr kumimoji="1" sz="1400">
                <a:solidFill>
                  <a:schemeClr val="tx1"/>
                </a:solidFill>
                <a:latin typeface="Times New Roman" panose="02020603050405020304" pitchFamily="18" charset="0"/>
                <a:ea typeface="宋体" panose="02010600030101010101" pitchFamily="2" charset="-122"/>
              </a:defRPr>
            </a:lvl1pPr>
            <a:lvl2pPr marL="742950" indent="-285750">
              <a:defRPr kumimoji="1" sz="1400">
                <a:solidFill>
                  <a:schemeClr val="tx1"/>
                </a:solidFill>
                <a:latin typeface="Times New Roman" panose="02020603050405020304" pitchFamily="18" charset="0"/>
                <a:ea typeface="宋体" panose="02010600030101010101" pitchFamily="2" charset="-122"/>
              </a:defRPr>
            </a:lvl2pPr>
            <a:lvl3pPr marL="1143000" indent="-228600">
              <a:defRPr kumimoji="1" sz="1400">
                <a:solidFill>
                  <a:schemeClr val="tx1"/>
                </a:solidFill>
                <a:latin typeface="Times New Roman" panose="02020603050405020304" pitchFamily="18" charset="0"/>
                <a:ea typeface="宋体" panose="02010600030101010101" pitchFamily="2" charset="-122"/>
              </a:defRPr>
            </a:lvl3pPr>
            <a:lvl4pPr marL="1600200" indent="-228600">
              <a:defRPr kumimoji="1" sz="1400">
                <a:solidFill>
                  <a:schemeClr val="tx1"/>
                </a:solidFill>
                <a:latin typeface="Times New Roman" panose="02020603050405020304" pitchFamily="18" charset="0"/>
                <a:ea typeface="宋体" panose="02010600030101010101" pitchFamily="2" charset="-122"/>
              </a:defRPr>
            </a:lvl4pPr>
            <a:lvl5pPr marL="2057400" indent="-228600">
              <a:defRPr kumimoji="1" sz="1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9pPr>
          </a:lstStyle>
          <a:p>
            <a:r>
              <a:rPr lang="zh-CN" altLang="en-US" sz="1000" dirty="0">
                <a:latin typeface="Arial Unicode MS" panose="020B0604020202020204" pitchFamily="34" charset="-122"/>
                <a:ea typeface="Arial Unicode MS" panose="020B0604020202020204" pitchFamily="34" charset="-122"/>
                <a:cs typeface="Arial Unicode MS" panose="020B0604020202020204" pitchFamily="34" charset="-122"/>
              </a:rPr>
              <a:t>地址：南京市栖霞区仙林文枢东路</a:t>
            </a:r>
            <a:r>
              <a:rPr lang="en-US" altLang="zh-CN" sz="1000" dirty="0">
                <a:latin typeface="Arial Unicode MS" panose="020B0604020202020204" pitchFamily="34" charset="-122"/>
                <a:ea typeface="Arial Unicode MS" panose="020B0604020202020204" pitchFamily="34" charset="-122"/>
                <a:cs typeface="Arial Unicode MS" panose="020B0604020202020204" pitchFamily="34" charset="-122"/>
              </a:rPr>
              <a:t>10</a:t>
            </a:r>
            <a:r>
              <a:rPr lang="zh-CN" altLang="en-US" sz="1000" dirty="0">
                <a:latin typeface="Arial Unicode MS" panose="020B0604020202020204" pitchFamily="34" charset="-122"/>
                <a:ea typeface="Arial Unicode MS" panose="020B0604020202020204" pitchFamily="34" charset="-122"/>
                <a:cs typeface="Arial Unicode MS" panose="020B0604020202020204" pitchFamily="34" charset="-122"/>
              </a:rPr>
              <a:t>号 </a:t>
            </a:r>
          </a:p>
        </p:txBody>
      </p:sp>
      <p:sp>
        <p:nvSpPr>
          <p:cNvPr id="16" name="TextBox 2"/>
          <p:cNvSpPr txBox="1">
            <a:spLocks noChangeArrowheads="1"/>
          </p:cNvSpPr>
          <p:nvPr/>
        </p:nvSpPr>
        <p:spPr bwMode="auto">
          <a:xfrm>
            <a:off x="6656512" y="10082913"/>
            <a:ext cx="1584325" cy="246062"/>
          </a:xfrm>
          <a:prstGeom prst="rect">
            <a:avLst/>
          </a:prstGeom>
          <a:solidFill>
            <a:srgbClr val="FEFFF1"/>
          </a:solidFill>
          <a:ln>
            <a:noFill/>
          </a:ln>
        </p:spPr>
        <p:txBody>
          <a:bodyPr>
            <a:spAutoFit/>
          </a:bodyPr>
          <a:lstStyle>
            <a:lvl1pPr>
              <a:defRPr kumimoji="1" sz="1400">
                <a:solidFill>
                  <a:schemeClr val="tx1"/>
                </a:solidFill>
                <a:latin typeface="Times New Roman" panose="02020603050405020304" pitchFamily="18" charset="0"/>
                <a:ea typeface="宋体" panose="02010600030101010101" pitchFamily="2" charset="-122"/>
              </a:defRPr>
            </a:lvl1pPr>
            <a:lvl2pPr marL="742950" indent="-285750">
              <a:defRPr kumimoji="1" sz="1400">
                <a:solidFill>
                  <a:schemeClr val="tx1"/>
                </a:solidFill>
                <a:latin typeface="Times New Roman" panose="02020603050405020304" pitchFamily="18" charset="0"/>
                <a:ea typeface="宋体" panose="02010600030101010101" pitchFamily="2" charset="-122"/>
              </a:defRPr>
            </a:lvl2pPr>
            <a:lvl3pPr marL="1143000" indent="-228600">
              <a:defRPr kumimoji="1" sz="1400">
                <a:solidFill>
                  <a:schemeClr val="tx1"/>
                </a:solidFill>
                <a:latin typeface="Times New Roman" panose="02020603050405020304" pitchFamily="18" charset="0"/>
                <a:ea typeface="宋体" panose="02010600030101010101" pitchFamily="2" charset="-122"/>
              </a:defRPr>
            </a:lvl3pPr>
            <a:lvl4pPr marL="1600200" indent="-228600">
              <a:defRPr kumimoji="1" sz="1400">
                <a:solidFill>
                  <a:schemeClr val="tx1"/>
                </a:solidFill>
                <a:latin typeface="Times New Roman" panose="02020603050405020304" pitchFamily="18" charset="0"/>
                <a:ea typeface="宋体" panose="02010600030101010101" pitchFamily="2" charset="-122"/>
              </a:defRPr>
            </a:lvl4pPr>
            <a:lvl5pPr marL="2057400" indent="-228600">
              <a:defRPr kumimoji="1" sz="1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9pPr>
          </a:lstStyle>
          <a:p>
            <a:r>
              <a:rPr lang="zh-CN" altLang="en-US" sz="1000" dirty="0">
                <a:latin typeface="Arial Unicode MS" panose="020B0604020202020204" pitchFamily="34" charset="-122"/>
                <a:ea typeface="Arial Unicode MS" panose="020B0604020202020204" pitchFamily="34" charset="-122"/>
                <a:cs typeface="Arial Unicode MS" panose="020B0604020202020204" pitchFamily="34" charset="-122"/>
              </a:rPr>
              <a:t>邮编：</a:t>
            </a:r>
            <a:r>
              <a:rPr lang="en-US" altLang="zh-CN" sz="1000" dirty="0">
                <a:latin typeface="Arial Unicode MS" panose="020B0604020202020204" pitchFamily="34" charset="-122"/>
                <a:ea typeface="Arial Unicode MS" panose="020B0604020202020204" pitchFamily="34" charset="-122"/>
                <a:cs typeface="Arial Unicode MS" panose="020B0604020202020204" pitchFamily="34" charset="-122"/>
              </a:rPr>
              <a:t>210000</a:t>
            </a:r>
            <a:endParaRPr lang="zh-CN" altLang="en-US" sz="10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3" name="Text Box 12"/>
          <p:cNvSpPr txBox="1">
            <a:spLocks noChangeArrowheads="1"/>
          </p:cNvSpPr>
          <p:nvPr/>
        </p:nvSpPr>
        <p:spPr bwMode="auto">
          <a:xfrm>
            <a:off x="11915503" y="2500164"/>
            <a:ext cx="4655962" cy="1061829"/>
          </a:xfrm>
          <a:prstGeom prst="rect">
            <a:avLst/>
          </a:prstGeom>
          <a:noFill/>
          <a:ln>
            <a:noFill/>
          </a:ln>
        </p:spPr>
        <p:txBody>
          <a:bodyPr wrap="square">
            <a:spAutoFit/>
          </a:bodyPr>
          <a:lstStyle>
            <a:lvl1pPr eaLnBrk="0" hangingPunct="0">
              <a:defRPr kumimoji="1" sz="1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1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1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1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1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9pPr>
          </a:lstStyle>
          <a:p>
            <a:pPr algn="ctr" eaLnBrk="1" hangingPunct="1">
              <a:lnSpc>
                <a:spcPct val="150000"/>
              </a:lnSpc>
              <a:spcBef>
                <a:spcPts val="0"/>
              </a:spcBef>
              <a:defRPr/>
            </a:pPr>
            <a:r>
              <a:rPr lang="en-US" altLang="zh-CN" b="1" dirty="0">
                <a:solidFill>
                  <a:schemeClr val="bg1"/>
                </a:solidFill>
                <a:latin typeface="+mn-ea"/>
                <a:ea typeface="+mn-ea"/>
              </a:rPr>
              <a:t>《</a:t>
            </a:r>
            <a:r>
              <a:rPr lang="zh-CN" altLang="en-US" b="1" dirty="0">
                <a:solidFill>
                  <a:schemeClr val="bg1"/>
                </a:solidFill>
                <a:latin typeface="+mn-ea"/>
                <a:ea typeface="+mn-ea"/>
              </a:rPr>
              <a:t>南京市马群单元和南湾营单元控制性详细规划</a:t>
            </a:r>
            <a:r>
              <a:rPr lang="en-US" altLang="zh-CN" b="1" dirty="0">
                <a:solidFill>
                  <a:schemeClr val="bg1"/>
                </a:solidFill>
                <a:latin typeface="+mn-ea"/>
                <a:ea typeface="+mn-ea"/>
              </a:rPr>
              <a:t>》</a:t>
            </a:r>
            <a:r>
              <a:rPr lang="en-US" altLang="zh-CN" b="1" dirty="0" smtClean="0">
                <a:solidFill>
                  <a:schemeClr val="bg1"/>
                </a:solidFill>
                <a:latin typeface="+mn-ea"/>
                <a:ea typeface="+mn-ea"/>
              </a:rPr>
              <a:t>NJZCeO1O—03</a:t>
            </a:r>
            <a:r>
              <a:rPr lang="zh-CN" altLang="en-US" b="1" dirty="0">
                <a:solidFill>
                  <a:schemeClr val="bg1"/>
                </a:solidFill>
                <a:latin typeface="+mn-ea"/>
                <a:ea typeface="+mn-ea"/>
              </a:rPr>
              <a:t>、</a:t>
            </a:r>
            <a:r>
              <a:rPr lang="en-US" altLang="zh-CN" b="1" dirty="0" smtClean="0">
                <a:solidFill>
                  <a:schemeClr val="bg1"/>
                </a:solidFill>
                <a:latin typeface="+mn-ea"/>
                <a:ea typeface="+mn-ea"/>
              </a:rPr>
              <a:t>NJNBaO10-17</a:t>
            </a:r>
            <a:r>
              <a:rPr lang="zh-CN" altLang="en-US" b="1" dirty="0">
                <a:solidFill>
                  <a:schemeClr val="bg1"/>
                </a:solidFill>
                <a:latin typeface="+mn-ea"/>
                <a:ea typeface="+mn-ea"/>
              </a:rPr>
              <a:t>规划管理单元图则和南京煤矿机械厂一般历史地段保护规划图则修改及相关城市设计</a:t>
            </a:r>
          </a:p>
        </p:txBody>
      </p:sp>
      <p:sp>
        <p:nvSpPr>
          <p:cNvPr id="15" name="Rectangle 9"/>
          <p:cNvSpPr>
            <a:spLocks noChangeArrowheads="1"/>
          </p:cNvSpPr>
          <p:nvPr/>
        </p:nvSpPr>
        <p:spPr bwMode="auto">
          <a:xfrm>
            <a:off x="17549812" y="523875"/>
            <a:ext cx="3579813" cy="5644622"/>
          </a:xfrm>
          <a:prstGeom prst="rect">
            <a:avLst/>
          </a:prstGeom>
          <a:noFill/>
          <a:ln>
            <a:noFill/>
          </a:ln>
        </p:spPr>
        <p:txBody>
          <a:bodyPr wrap="square" lIns="0" tIns="0" rIns="0" bIns="0">
            <a:spAutoFit/>
          </a:bodyPr>
          <a:lstStyle/>
          <a:p>
            <a:pPr indent="304800" algn="just" eaLnBrk="1" hangingPunct="1">
              <a:lnSpc>
                <a:spcPct val="140000"/>
              </a:lnSpc>
              <a:defRPr/>
            </a:pPr>
            <a:endParaRPr lang="en-US" altLang="zh-CN" dirty="0">
              <a:latin typeface="黑体" panose="02010609060101010101" pitchFamily="49" charset="-122"/>
              <a:ea typeface="黑体" panose="02010609060101010101" pitchFamily="49" charset="-122"/>
            </a:endParaRPr>
          </a:p>
          <a:p>
            <a:pPr indent="304800" algn="just" eaLnBrk="1" hangingPunct="1">
              <a:lnSpc>
                <a:spcPct val="140000"/>
              </a:lnSpc>
              <a:defRPr/>
            </a:pPr>
            <a:r>
              <a:rPr lang="zh-CN" altLang="en-US" dirty="0">
                <a:latin typeface="黑体" panose="02010609060101010101" pitchFamily="49" charset="-122"/>
                <a:ea typeface="黑体" panose="02010609060101010101" pitchFamily="49" charset="-122"/>
              </a:rPr>
              <a:t>前言</a:t>
            </a:r>
          </a:p>
          <a:p>
            <a:pPr indent="304800" algn="just" eaLnBrk="1" hangingPunct="1">
              <a:lnSpc>
                <a:spcPct val="140000"/>
              </a:lnSpc>
              <a:defRPr/>
            </a:pPr>
            <a:endParaRPr lang="zh-CN" altLang="en-US" sz="900" dirty="0">
              <a:latin typeface="+mj-ea"/>
              <a:ea typeface="+mj-ea"/>
            </a:endParaRPr>
          </a:p>
          <a:p>
            <a:pPr indent="323850" eaLnBrk="1" hangingPunct="1">
              <a:lnSpc>
                <a:spcPct val="250000"/>
              </a:lnSpc>
              <a:defRPr/>
            </a:pPr>
            <a:r>
              <a:rPr lang="zh-CN" altLang="en-US" sz="900" dirty="0"/>
              <a:t>为推动马群交通枢纽周边地段的环境与价值提升，协调工业遗产保护规划与控制性详细规划的矛盾，同时满足企业与园区自身改造升级需求</a:t>
            </a:r>
            <a:r>
              <a:rPr lang="zh-CN" altLang="en-US" sz="900" dirty="0" smtClean="0"/>
              <a:t>，市规划资源局栖</a:t>
            </a:r>
            <a:r>
              <a:rPr lang="zh-CN" altLang="en-US" sz="900" dirty="0"/>
              <a:t>霞分局组织开展了</a:t>
            </a:r>
            <a:r>
              <a:rPr lang="zh-CN" altLang="en-US" sz="900" dirty="0" smtClean="0"/>
              <a:t>南京煤矿机械</a:t>
            </a:r>
            <a:r>
              <a:rPr lang="zh-CN" altLang="en-US" sz="900" dirty="0"/>
              <a:t>厂区及周边城市设计与相关控制性详细规划管理单元图则修改工作，主要内容</a:t>
            </a:r>
            <a:r>
              <a:rPr lang="zh-CN" altLang="en-US" sz="900" dirty="0" smtClean="0"/>
              <a:t>包括</a:t>
            </a:r>
            <a:r>
              <a:rPr lang="en-US" altLang="zh-CN" sz="900" dirty="0" smtClean="0"/>
              <a:t>NJZCe010-03</a:t>
            </a:r>
            <a:r>
              <a:rPr lang="zh-CN" altLang="en-US" sz="900" dirty="0"/>
              <a:t>、</a:t>
            </a:r>
            <a:r>
              <a:rPr lang="en-US" altLang="zh-CN" sz="900" dirty="0"/>
              <a:t>NJNBa010-17</a:t>
            </a:r>
            <a:r>
              <a:rPr lang="zh-CN" altLang="en-US" sz="900" dirty="0"/>
              <a:t>规划管理单元图则、南京煤矿机械厂一般历史地段保护规划图则修改及相关</a:t>
            </a:r>
            <a:r>
              <a:rPr lang="zh-CN" altLang="en-US" sz="900" dirty="0" smtClean="0"/>
              <a:t>城市设计。</a:t>
            </a:r>
            <a:r>
              <a:rPr lang="zh-CN" altLang="en-US" sz="900" dirty="0"/>
              <a:t>通过对基地交通、用地等现状条件分析，梳理地块功能与周边交通流线，同时与马群站综合开发特定规划区城市设计相协调，完善片区公共服务设施，优化用地布局及控制指标，形成了本次规划</a:t>
            </a:r>
            <a:r>
              <a:rPr lang="zh-CN" altLang="en-US" sz="900" dirty="0" smtClean="0"/>
              <a:t>成果。</a:t>
            </a:r>
            <a:endParaRPr lang="en-US" altLang="zh-CN" sz="900" dirty="0" smtClean="0"/>
          </a:p>
          <a:p>
            <a:pPr indent="323850" eaLnBrk="1" hangingPunct="1">
              <a:lnSpc>
                <a:spcPct val="250000"/>
              </a:lnSpc>
              <a:defRPr/>
            </a:pPr>
            <a:r>
              <a:rPr lang="zh-CN" altLang="en-US" sz="900" dirty="0">
                <a:latin typeface="宋体" charset="-122"/>
              </a:rPr>
              <a:t>根据</a:t>
            </a:r>
            <a:r>
              <a:rPr lang="en-US" altLang="zh-CN" sz="900" dirty="0">
                <a:latin typeface="宋体" charset="-122"/>
              </a:rPr>
              <a:t>《</a:t>
            </a:r>
            <a:r>
              <a:rPr lang="zh-CN" altLang="en-US" sz="900" dirty="0">
                <a:latin typeface="宋体" charset="-122"/>
              </a:rPr>
              <a:t>中华人民共和国城乡规划法</a:t>
            </a:r>
            <a:r>
              <a:rPr lang="en-US" altLang="zh-CN" sz="900" dirty="0">
                <a:latin typeface="宋体" charset="-122"/>
              </a:rPr>
              <a:t>》</a:t>
            </a:r>
            <a:r>
              <a:rPr lang="zh-CN" altLang="en-US" sz="900" dirty="0">
                <a:latin typeface="宋体" charset="-122"/>
              </a:rPr>
              <a:t>，现将经市政府</a:t>
            </a:r>
            <a:r>
              <a:rPr lang="zh-CN" altLang="en-US" sz="900" dirty="0" smtClean="0">
                <a:latin typeface="宋体" charset="-122"/>
              </a:rPr>
              <a:t>批复的</a:t>
            </a:r>
            <a:r>
              <a:rPr lang="en-US" altLang="zh-CN" sz="900" dirty="0">
                <a:latin typeface="宋体" charset="-122"/>
              </a:rPr>
              <a:t>《</a:t>
            </a:r>
            <a:r>
              <a:rPr lang="zh-CN" altLang="en-US" sz="900" dirty="0">
                <a:latin typeface="宋体" charset="-122"/>
              </a:rPr>
              <a:t>南京市马群单元和南湾营单元控制性详细规划</a:t>
            </a:r>
            <a:r>
              <a:rPr lang="en-US" altLang="zh-CN" sz="900" dirty="0">
                <a:latin typeface="宋体" charset="-122"/>
              </a:rPr>
              <a:t>》</a:t>
            </a:r>
            <a:r>
              <a:rPr lang="en-US" altLang="zh-CN" sz="900" dirty="0" smtClean="0">
                <a:latin typeface="宋体" charset="-122"/>
              </a:rPr>
              <a:t>NJZCe010</a:t>
            </a:r>
            <a:r>
              <a:rPr lang="en-US" altLang="zh-CN" sz="900" b="1" dirty="0" smtClean="0">
                <a:latin typeface="黑体" panose="02010609060101010101" pitchFamily="49" charset="-122"/>
                <a:ea typeface="黑体" panose="02010609060101010101" pitchFamily="49" charset="-122"/>
              </a:rPr>
              <a:t>-</a:t>
            </a:r>
            <a:r>
              <a:rPr lang="en-US" altLang="zh-CN" sz="900" dirty="0" smtClean="0">
                <a:latin typeface="宋体" charset="-122"/>
              </a:rPr>
              <a:t>03</a:t>
            </a:r>
            <a:r>
              <a:rPr lang="zh-CN" altLang="en-US" sz="900" dirty="0" smtClean="0">
                <a:latin typeface="宋体" charset="-122"/>
              </a:rPr>
              <a:t>、</a:t>
            </a:r>
            <a:r>
              <a:rPr lang="en-US" altLang="zh-CN" sz="900" dirty="0" smtClean="0">
                <a:latin typeface="宋体" charset="-122"/>
              </a:rPr>
              <a:t>NJNBa010-17</a:t>
            </a:r>
            <a:r>
              <a:rPr lang="zh-CN" altLang="en-US" sz="900" dirty="0">
                <a:latin typeface="宋体" charset="-122"/>
              </a:rPr>
              <a:t>规划管理单元图则和南京煤矿机械厂一般历史地段保护规划图则修改及相关</a:t>
            </a:r>
            <a:r>
              <a:rPr lang="zh-CN" altLang="en-US" sz="900" dirty="0" smtClean="0">
                <a:latin typeface="宋体" charset="-122"/>
              </a:rPr>
              <a:t>城市设计规划</a:t>
            </a:r>
            <a:r>
              <a:rPr lang="zh-CN" altLang="en-US" sz="900" dirty="0">
                <a:latin typeface="宋体" charset="-122"/>
              </a:rPr>
              <a:t>成果向社会予以公布。</a:t>
            </a:r>
          </a:p>
          <a:p>
            <a:pPr indent="323850" eaLnBrk="1" hangingPunct="1">
              <a:lnSpc>
                <a:spcPct val="250000"/>
              </a:lnSpc>
              <a:defRPr/>
            </a:pPr>
            <a:endParaRPr lang="zh-CN" altLang="en-US" sz="900" dirty="0">
              <a:latin typeface="宋体" panose="02010600030101010101" pitchFamily="2" charset="-122"/>
              <a:ea typeface="宋体" panose="02010600030101010101" pitchFamily="2" charset="-122"/>
            </a:endParaRPr>
          </a:p>
        </p:txBody>
      </p:sp>
      <p:sp>
        <p:nvSpPr>
          <p:cNvPr id="17" name="Rectangle 61"/>
          <p:cNvSpPr>
            <a:spLocks noChangeArrowheads="1"/>
          </p:cNvSpPr>
          <p:nvPr/>
        </p:nvSpPr>
        <p:spPr bwMode="auto">
          <a:xfrm>
            <a:off x="17549814" y="6908800"/>
            <a:ext cx="3579812"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kumimoji="1" sz="1400">
                <a:solidFill>
                  <a:schemeClr val="tx1"/>
                </a:solidFill>
                <a:latin typeface="Times New Roman" panose="02020603050405020304" pitchFamily="18" charset="0"/>
                <a:ea typeface="宋体" panose="02010600030101010101" pitchFamily="2" charset="-122"/>
              </a:defRPr>
            </a:lvl1pPr>
            <a:lvl2pPr marL="742950" indent="-285750">
              <a:defRPr kumimoji="1" sz="1400">
                <a:solidFill>
                  <a:schemeClr val="tx1"/>
                </a:solidFill>
                <a:latin typeface="Times New Roman" panose="02020603050405020304" pitchFamily="18" charset="0"/>
                <a:ea typeface="宋体" panose="02010600030101010101" pitchFamily="2" charset="-122"/>
              </a:defRPr>
            </a:lvl2pPr>
            <a:lvl3pPr marL="1143000" indent="-228600">
              <a:defRPr kumimoji="1" sz="1400">
                <a:solidFill>
                  <a:schemeClr val="tx1"/>
                </a:solidFill>
                <a:latin typeface="Times New Roman" panose="02020603050405020304" pitchFamily="18" charset="0"/>
                <a:ea typeface="宋体" panose="02010600030101010101" pitchFamily="2" charset="-122"/>
              </a:defRPr>
            </a:lvl3pPr>
            <a:lvl4pPr marL="1600200" indent="-228600">
              <a:defRPr kumimoji="1" sz="1400">
                <a:solidFill>
                  <a:schemeClr val="tx1"/>
                </a:solidFill>
                <a:latin typeface="Times New Roman" panose="02020603050405020304" pitchFamily="18" charset="0"/>
                <a:ea typeface="宋体" panose="02010600030101010101" pitchFamily="2" charset="-122"/>
              </a:defRPr>
            </a:lvl4pPr>
            <a:lvl5pPr marL="2057400" indent="-228600">
              <a:defRPr kumimoji="1" sz="1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9pPr>
          </a:lstStyle>
          <a:p>
            <a:pPr eaLnBrk="1" hangingPunct="1">
              <a:lnSpc>
                <a:spcPct val="250000"/>
              </a:lnSpc>
            </a:pPr>
            <a:r>
              <a:rPr lang="zh-CN" altLang="en-US" dirty="0">
                <a:latin typeface="黑体" panose="02010609060101010101" pitchFamily="49" charset="-122"/>
                <a:ea typeface="黑体" panose="02010609060101010101" pitchFamily="49" charset="-122"/>
              </a:rPr>
              <a:t>说明</a:t>
            </a:r>
            <a:endParaRPr lang="en-US" altLang="zh-CN" sz="900" dirty="0">
              <a:latin typeface="宋体" panose="02010600030101010101" pitchFamily="2" charset="-122"/>
            </a:endParaRPr>
          </a:p>
          <a:p>
            <a:pPr algn="just" eaLnBrk="1" hangingPunct="1">
              <a:lnSpc>
                <a:spcPct val="250000"/>
              </a:lnSpc>
            </a:pPr>
            <a:r>
              <a:rPr lang="en-US" altLang="zh-CN" sz="900" dirty="0">
                <a:latin typeface="宋体" panose="02010600030101010101" pitchFamily="2" charset="-122"/>
              </a:rPr>
              <a:t>1</a:t>
            </a:r>
            <a:r>
              <a:rPr lang="zh-CN" altLang="en-US" sz="900" dirty="0">
                <a:latin typeface="宋体" panose="02010600030101010101" pitchFamily="2" charset="-122"/>
              </a:rPr>
              <a:t>、本材料是为方便公众了解城市规划而制作的参考性文件。</a:t>
            </a:r>
          </a:p>
          <a:p>
            <a:pPr algn="just" eaLnBrk="1" hangingPunct="1">
              <a:lnSpc>
                <a:spcPct val="250000"/>
              </a:lnSpc>
            </a:pPr>
            <a:r>
              <a:rPr lang="en-US" altLang="zh-CN" sz="900" dirty="0">
                <a:latin typeface="宋体" panose="02010600030101010101" pitchFamily="2" charset="-122"/>
              </a:rPr>
              <a:t>2</a:t>
            </a:r>
            <a:r>
              <a:rPr lang="zh-CN" altLang="en-US" sz="900" dirty="0">
                <a:latin typeface="宋体" panose="02010600030101010101" pitchFamily="2" charset="-122"/>
              </a:rPr>
              <a:t>、本规划是城市发展的控制与引导性文件，不代表具体的项目实施计划和实施方案。一旦有建设行为，应依据批准的具体项目建设方案实施。</a:t>
            </a:r>
          </a:p>
          <a:p>
            <a:pPr algn="just" eaLnBrk="1" hangingPunct="1">
              <a:lnSpc>
                <a:spcPct val="250000"/>
              </a:lnSpc>
            </a:pPr>
            <a:r>
              <a:rPr lang="en-US" altLang="zh-CN" sz="900" dirty="0">
                <a:latin typeface="宋体" panose="02010600030101010101" pitchFamily="2" charset="-122"/>
              </a:rPr>
              <a:t>3</a:t>
            </a:r>
            <a:r>
              <a:rPr lang="zh-CN" altLang="en-US" sz="900" dirty="0">
                <a:latin typeface="宋体" panose="02010600030101010101" pitchFamily="2" charset="-122"/>
              </a:rPr>
              <a:t>、城市规划是不断优化更新的过程，规划内容以南京市规划和自然资源局存档备查的最新版本为准，同一地区同内容深度规划若有更新，南京市规划和自然资源局将依法在网站上公布，本材料自动作废。</a:t>
            </a:r>
          </a:p>
          <a:p>
            <a:pPr algn="just" eaLnBrk="1" hangingPunct="1">
              <a:lnSpc>
                <a:spcPct val="250000"/>
              </a:lnSpc>
            </a:pPr>
            <a:r>
              <a:rPr lang="en-US" altLang="zh-CN" sz="900" dirty="0">
                <a:latin typeface="宋体" panose="02010600030101010101" pitchFamily="2" charset="-122"/>
              </a:rPr>
              <a:t>4</a:t>
            </a:r>
            <a:r>
              <a:rPr lang="zh-CN" altLang="en-US" sz="900" dirty="0">
                <a:latin typeface="宋体" panose="02010600030101010101" pitchFamily="2" charset="-122"/>
              </a:rPr>
              <a:t>、本材料版权及解释权归南京市规划和自然资源局所有，未取得版权人的书面授权，谢绝改变、分发、发布或使用本材料图文资料。</a:t>
            </a:r>
            <a:endParaRPr lang="en-US" altLang="zh-CN" sz="900" dirty="0">
              <a:latin typeface="宋体" panose="02010600030101010101" pitchFamily="2" charset="-122"/>
            </a:endParaRPr>
          </a:p>
          <a:p>
            <a:pPr eaLnBrk="1" hangingPunct="1">
              <a:lnSpc>
                <a:spcPct val="150000"/>
              </a:lnSpc>
            </a:pPr>
            <a:endParaRPr lang="zh-CN" altLang="en-US" sz="1000" dirty="0">
              <a:latin typeface="华文细黑" panose="02010600040101010101" pitchFamily="2" charset="-122"/>
              <a:ea typeface="华文细黑" panose="02010600040101010101" pitchFamily="2" charset="-122"/>
            </a:endParaRPr>
          </a:p>
          <a:p>
            <a:pPr algn="just" eaLnBrk="1" hangingPunct="1">
              <a:lnSpc>
                <a:spcPct val="150000"/>
              </a:lnSpc>
            </a:pPr>
            <a:endParaRPr lang="zh-CN" altLang="en-US" sz="1000" dirty="0">
              <a:latin typeface="宋体" panose="02010600030101010101" pitchFamily="2" charset="-122"/>
            </a:endParaRPr>
          </a:p>
        </p:txBody>
      </p:sp>
      <p:sp>
        <p:nvSpPr>
          <p:cNvPr id="18" name="Text Box 6"/>
          <p:cNvSpPr txBox="1">
            <a:spLocks noChangeArrowheads="1"/>
          </p:cNvSpPr>
          <p:nvPr/>
        </p:nvSpPr>
        <p:spPr bwMode="auto">
          <a:xfrm>
            <a:off x="11141075" y="9502775"/>
            <a:ext cx="5524500" cy="62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400">
                <a:solidFill>
                  <a:schemeClr val="tx1"/>
                </a:solidFill>
                <a:latin typeface="Times New Roman" panose="02020603050405020304" pitchFamily="18" charset="0"/>
                <a:ea typeface="宋体" panose="02010600030101010101" pitchFamily="2" charset="-122"/>
              </a:defRPr>
            </a:lvl1pPr>
            <a:lvl2pPr marL="742950" indent="-285750">
              <a:defRPr kumimoji="1" sz="1400">
                <a:solidFill>
                  <a:schemeClr val="tx1"/>
                </a:solidFill>
                <a:latin typeface="Times New Roman" panose="02020603050405020304" pitchFamily="18" charset="0"/>
                <a:ea typeface="宋体" panose="02010600030101010101" pitchFamily="2" charset="-122"/>
              </a:defRPr>
            </a:lvl2pPr>
            <a:lvl3pPr marL="1143000" indent="-228600">
              <a:defRPr kumimoji="1" sz="1400">
                <a:solidFill>
                  <a:schemeClr val="tx1"/>
                </a:solidFill>
                <a:latin typeface="Times New Roman" panose="02020603050405020304" pitchFamily="18" charset="0"/>
                <a:ea typeface="宋体" panose="02010600030101010101" pitchFamily="2" charset="-122"/>
              </a:defRPr>
            </a:lvl3pPr>
            <a:lvl4pPr marL="1600200" indent="-228600">
              <a:defRPr kumimoji="1" sz="1400">
                <a:solidFill>
                  <a:schemeClr val="tx1"/>
                </a:solidFill>
                <a:latin typeface="Times New Roman" panose="02020603050405020304" pitchFamily="18" charset="0"/>
                <a:ea typeface="宋体" panose="02010600030101010101" pitchFamily="2" charset="-122"/>
              </a:defRPr>
            </a:lvl4pPr>
            <a:lvl5pPr marL="2057400" indent="-228600">
              <a:defRPr kumimoji="1" sz="1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pPr>
            <a:r>
              <a:rPr lang="zh-CN" altLang="en-US" dirty="0">
                <a:latin typeface="黑体" panose="02010609060101010101" pitchFamily="49" charset="-122"/>
                <a:ea typeface="黑体" panose="02010609060101010101" pitchFamily="49" charset="-122"/>
              </a:rPr>
              <a:t>南京市规划和自然资源局</a:t>
            </a:r>
            <a:endParaRPr lang="en-US" altLang="zh-CN" dirty="0">
              <a:latin typeface="黑体" panose="02010609060101010101" pitchFamily="49" charset="-122"/>
              <a:ea typeface="黑体" panose="02010609060101010101" pitchFamily="49" charset="-122"/>
            </a:endParaRPr>
          </a:p>
          <a:p>
            <a:pPr algn="ctr" eaLnBrk="1" hangingPunct="1">
              <a:spcBef>
                <a:spcPct val="50000"/>
              </a:spcBef>
            </a:pPr>
            <a:r>
              <a:rPr lang="zh-CN" altLang="en-US" dirty="0">
                <a:latin typeface="黑体" panose="02010609060101010101" pitchFamily="49" charset="-122"/>
                <a:ea typeface="黑体" panose="02010609060101010101" pitchFamily="49" charset="-122"/>
              </a:rPr>
              <a:t>二</a:t>
            </a:r>
            <a:r>
              <a:rPr lang="en-US" altLang="zh-CN" dirty="0">
                <a:latin typeface="黑体" panose="02010609060101010101" pitchFamily="49" charset="-122"/>
                <a:ea typeface="黑体" panose="02010609060101010101" pitchFamily="49" charset="-122"/>
              </a:rPr>
              <a:t>O</a:t>
            </a:r>
            <a:r>
              <a:rPr lang="zh-CN" altLang="en-US" dirty="0">
                <a:latin typeface="黑体" panose="02010609060101010101" pitchFamily="49" charset="-122"/>
                <a:ea typeface="黑体" panose="02010609060101010101" pitchFamily="49" charset="-122"/>
              </a:rPr>
              <a:t>二一年十二月</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a:srcRect t="14013"/>
          <a:stretch/>
        </p:blipFill>
        <p:spPr>
          <a:xfrm>
            <a:off x="7982837" y="6815359"/>
            <a:ext cx="4897251" cy="3512916"/>
          </a:xfrm>
          <a:prstGeom prst="rect">
            <a:avLst/>
          </a:prstGeom>
        </p:spPr>
      </p:pic>
      <p:pic>
        <p:nvPicPr>
          <p:cNvPr id="4" name="图片 3"/>
          <p:cNvPicPr>
            <a:picLocks noChangeAspect="1"/>
          </p:cNvPicPr>
          <p:nvPr/>
        </p:nvPicPr>
        <p:blipFill>
          <a:blip r:embed="rId4"/>
          <a:stretch>
            <a:fillRect/>
          </a:stretch>
        </p:blipFill>
        <p:spPr>
          <a:xfrm>
            <a:off x="16624237" y="1208179"/>
            <a:ext cx="3164272" cy="2220767"/>
          </a:xfrm>
          <a:prstGeom prst="rect">
            <a:avLst/>
          </a:prstGeom>
        </p:spPr>
      </p:pic>
      <p:pic>
        <p:nvPicPr>
          <p:cNvPr id="6" name="图片 5"/>
          <p:cNvPicPr>
            <a:picLocks noChangeAspect="1"/>
          </p:cNvPicPr>
          <p:nvPr/>
        </p:nvPicPr>
        <p:blipFill>
          <a:blip r:embed="rId5"/>
          <a:stretch>
            <a:fillRect/>
          </a:stretch>
        </p:blipFill>
        <p:spPr>
          <a:xfrm>
            <a:off x="2016814" y="6784506"/>
            <a:ext cx="3091392" cy="3162074"/>
          </a:xfrm>
          <a:prstGeom prst="rect">
            <a:avLst/>
          </a:prstGeom>
        </p:spPr>
      </p:pic>
      <p:sp>
        <p:nvSpPr>
          <p:cNvPr id="3099" name="Text Box 176"/>
          <p:cNvSpPr txBox="1">
            <a:spLocks noChangeArrowheads="1"/>
          </p:cNvSpPr>
          <p:nvPr/>
        </p:nvSpPr>
        <p:spPr bwMode="auto">
          <a:xfrm>
            <a:off x="20862925" y="34925"/>
            <a:ext cx="1222375" cy="900236"/>
          </a:xfrm>
          <a:prstGeom prst="rect">
            <a:avLst/>
          </a:prstGeom>
          <a:noFill/>
          <a:ln w="9525">
            <a:noFill/>
            <a:miter lim="800000"/>
          </a:ln>
        </p:spPr>
        <p:txBody>
          <a:bodyPr lIns="91431" tIns="45715" rIns="91431" bIns="45715">
            <a:spAutoFit/>
          </a:bodyPr>
          <a:lstStyle/>
          <a:p>
            <a:pPr algn="ctr" eaLnBrk="1" hangingPunct="1">
              <a:spcBef>
                <a:spcPts val="0"/>
              </a:spcBef>
              <a:defRPr/>
            </a:pPr>
            <a:r>
              <a:rPr lang="en-US" altLang="zh-CN" sz="700" b="1" dirty="0">
                <a:solidFill>
                  <a:schemeClr val="bg1"/>
                </a:solidFill>
                <a:latin typeface="+mn-ea"/>
                <a:ea typeface="宋体" panose="02010600030101010101" pitchFamily="2" charset="-122"/>
              </a:rPr>
              <a:t>《</a:t>
            </a:r>
            <a:r>
              <a:rPr lang="zh-CN" altLang="en-US" sz="700" b="1" dirty="0">
                <a:solidFill>
                  <a:schemeClr val="bg1"/>
                </a:solidFill>
                <a:latin typeface="+mn-ea"/>
                <a:ea typeface="宋体" panose="02010600030101010101" pitchFamily="2" charset="-122"/>
              </a:rPr>
              <a:t>南京新尧片区</a:t>
            </a:r>
            <a:r>
              <a:rPr lang="en-US" altLang="zh-CN" sz="700" b="1" dirty="0">
                <a:solidFill>
                  <a:schemeClr val="bg1"/>
                </a:solidFill>
                <a:latin typeface="+mn-ea"/>
                <a:ea typeface="宋体" panose="02010600030101010101" pitchFamily="2" charset="-122"/>
              </a:rPr>
              <a:t>(NJDBa021)</a:t>
            </a:r>
          </a:p>
          <a:p>
            <a:pPr algn="ctr" eaLnBrk="1" hangingPunct="1">
              <a:spcBef>
                <a:spcPts val="0"/>
              </a:spcBef>
              <a:defRPr/>
            </a:pPr>
            <a:r>
              <a:rPr lang="zh-CN" altLang="en-US" sz="700" b="1" dirty="0">
                <a:solidFill>
                  <a:schemeClr val="bg1"/>
                </a:solidFill>
                <a:latin typeface="+mn-ea"/>
                <a:ea typeface="宋体" panose="02010600030101010101" pitchFamily="2" charset="-122"/>
              </a:rPr>
              <a:t>单元控制性详细规划</a:t>
            </a:r>
            <a:r>
              <a:rPr lang="en-US" altLang="zh-CN" sz="700" b="1" dirty="0">
                <a:solidFill>
                  <a:schemeClr val="bg1"/>
                </a:solidFill>
                <a:latin typeface="+mn-ea"/>
                <a:ea typeface="宋体" panose="02010600030101010101" pitchFamily="2" charset="-122"/>
              </a:rPr>
              <a:t>》NJDBa021-11</a:t>
            </a:r>
            <a:r>
              <a:rPr lang="zh-CN" altLang="en-US" sz="700" b="1" dirty="0">
                <a:solidFill>
                  <a:schemeClr val="bg1"/>
                </a:solidFill>
                <a:latin typeface="+mn-ea"/>
                <a:ea typeface="宋体" panose="02010600030101010101" pitchFamily="2" charset="-122"/>
              </a:rPr>
              <a:t>规划管理单元图则修改</a:t>
            </a:r>
            <a:endParaRPr lang="en-US" altLang="zh-CN" sz="700" b="1" dirty="0">
              <a:solidFill>
                <a:schemeClr val="bg1"/>
              </a:solidFill>
              <a:latin typeface="+mn-ea"/>
              <a:ea typeface="宋体" panose="02010600030101010101" pitchFamily="2" charset="-122"/>
            </a:endParaRPr>
          </a:p>
          <a:p>
            <a:pPr algn="ctr" eaLnBrk="1" hangingPunct="1">
              <a:spcBef>
                <a:spcPts val="0"/>
              </a:spcBef>
              <a:defRPr/>
            </a:pPr>
            <a:endParaRPr lang="en-US" altLang="zh-CN" sz="700" b="1" dirty="0">
              <a:solidFill>
                <a:schemeClr val="bg1"/>
              </a:solidFill>
              <a:latin typeface="+mn-ea"/>
              <a:ea typeface="宋体" panose="02010600030101010101" pitchFamily="2" charset="-122"/>
            </a:endParaRPr>
          </a:p>
          <a:p>
            <a:pPr algn="ctr" eaLnBrk="1" hangingPunct="1">
              <a:spcBef>
                <a:spcPts val="0"/>
              </a:spcBef>
              <a:defRPr/>
            </a:pPr>
            <a:endParaRPr lang="en-US" altLang="zh-CN" sz="700" b="1" dirty="0">
              <a:solidFill>
                <a:schemeClr val="bg1"/>
              </a:solidFill>
              <a:latin typeface="+mn-ea"/>
              <a:ea typeface="宋体" panose="02010600030101010101" pitchFamily="2" charset="-122"/>
            </a:endParaRPr>
          </a:p>
          <a:p>
            <a:pPr eaLnBrk="1" hangingPunct="1">
              <a:spcBef>
                <a:spcPct val="50000"/>
              </a:spcBef>
              <a:defRPr/>
            </a:pPr>
            <a:endParaRPr lang="zh-CN" altLang="en-US" sz="700" b="1" dirty="0">
              <a:solidFill>
                <a:schemeClr val="bg1"/>
              </a:solidFill>
              <a:latin typeface="+mn-ea"/>
              <a:ea typeface="宋体" panose="02010600030101010101" pitchFamily="2" charset="-122"/>
            </a:endParaRPr>
          </a:p>
        </p:txBody>
      </p:sp>
      <p:sp>
        <p:nvSpPr>
          <p:cNvPr id="5137" name="Text Box 2"/>
          <p:cNvSpPr txBox="1">
            <a:spLocks noChangeArrowheads="1"/>
          </p:cNvSpPr>
          <p:nvPr/>
        </p:nvSpPr>
        <p:spPr bwMode="auto">
          <a:xfrm>
            <a:off x="-2357794" y="205621"/>
            <a:ext cx="26641574" cy="651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695" tIns="48344" rIns="96695" bIns="48344">
            <a:spAutoFit/>
          </a:bodyPr>
          <a:lstStyle>
            <a:lvl1pPr>
              <a:defRPr kumimoji="1" sz="1400">
                <a:solidFill>
                  <a:schemeClr val="tx1"/>
                </a:solidFill>
                <a:latin typeface="Times New Roman" panose="02020603050405020304" pitchFamily="18" charset="0"/>
                <a:ea typeface="宋体" panose="02010600030101010101" pitchFamily="2" charset="-122"/>
              </a:defRPr>
            </a:lvl1pPr>
            <a:lvl2pPr marL="742950" indent="-285750">
              <a:defRPr kumimoji="1" sz="1400">
                <a:solidFill>
                  <a:schemeClr val="tx1"/>
                </a:solidFill>
                <a:latin typeface="Times New Roman" panose="02020603050405020304" pitchFamily="18" charset="0"/>
                <a:ea typeface="宋体" panose="02010600030101010101" pitchFamily="2" charset="-122"/>
              </a:defRPr>
            </a:lvl2pPr>
            <a:lvl3pPr marL="1143000" indent="-228600">
              <a:defRPr kumimoji="1" sz="1400">
                <a:solidFill>
                  <a:schemeClr val="tx1"/>
                </a:solidFill>
                <a:latin typeface="Times New Roman" panose="02020603050405020304" pitchFamily="18" charset="0"/>
                <a:ea typeface="宋体" panose="02010600030101010101" pitchFamily="2" charset="-122"/>
              </a:defRPr>
            </a:lvl3pPr>
            <a:lvl4pPr marL="1600200" indent="-228600">
              <a:defRPr kumimoji="1" sz="1400">
                <a:solidFill>
                  <a:schemeClr val="tx1"/>
                </a:solidFill>
                <a:latin typeface="Times New Roman" panose="02020603050405020304" pitchFamily="18" charset="0"/>
                <a:ea typeface="宋体" panose="02010600030101010101" pitchFamily="2" charset="-122"/>
              </a:defRPr>
            </a:lvl4pPr>
            <a:lvl5pPr marL="2057400" indent="-228600">
              <a:defRPr kumimoji="1" sz="1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9pPr>
          </a:lstStyle>
          <a:p>
            <a:pPr algn="ctr" eaLnBrk="1" hangingPunct="1">
              <a:lnSpc>
                <a:spcPct val="150000"/>
              </a:lnSpc>
              <a:spcBef>
                <a:spcPct val="50000"/>
              </a:spcBef>
              <a:defRPr/>
            </a:pPr>
            <a:r>
              <a:rPr lang="en-US" altLang="zh-CN" sz="2300" b="1" dirty="0" smtClean="0">
                <a:latin typeface="黑体" panose="02010609060101010101" pitchFamily="49" charset="-122"/>
                <a:ea typeface="黑体" panose="02010609060101010101" pitchFamily="49" charset="-122"/>
              </a:rPr>
              <a:t>《</a:t>
            </a:r>
            <a:r>
              <a:rPr lang="zh-CN" altLang="en-US" sz="2300" b="1" dirty="0" smtClean="0">
                <a:latin typeface="黑体" panose="02010609060101010101" pitchFamily="49" charset="-122"/>
                <a:ea typeface="黑体" panose="02010609060101010101" pitchFamily="49" charset="-122"/>
              </a:rPr>
              <a:t>南京市马群单元和南湾营单元控制性详细规划</a:t>
            </a:r>
            <a:r>
              <a:rPr lang="en-US" altLang="zh-CN" sz="2300" b="1" dirty="0" smtClean="0">
                <a:latin typeface="黑体" panose="02010609060101010101" pitchFamily="49" charset="-122"/>
                <a:ea typeface="黑体" panose="02010609060101010101" pitchFamily="49" charset="-122"/>
              </a:rPr>
              <a:t>》</a:t>
            </a:r>
            <a:r>
              <a:rPr lang="en-US" altLang="zh-CN" sz="2300" b="1" dirty="0">
                <a:latin typeface="黑体" panose="02010609060101010101" pitchFamily="49" charset="-122"/>
                <a:ea typeface="黑体" panose="02010609060101010101" pitchFamily="49" charset="-122"/>
              </a:rPr>
              <a:t>NJZCeO1O-03</a:t>
            </a:r>
            <a:r>
              <a:rPr lang="zh-CN" altLang="en-US" sz="2300" b="1" dirty="0">
                <a:latin typeface="黑体" panose="02010609060101010101" pitchFamily="49" charset="-122"/>
                <a:ea typeface="黑体" panose="02010609060101010101" pitchFamily="49" charset="-122"/>
              </a:rPr>
              <a:t>、</a:t>
            </a:r>
            <a:r>
              <a:rPr lang="en-US" altLang="zh-CN" sz="2300" b="1" dirty="0" smtClean="0">
                <a:latin typeface="黑体" panose="02010609060101010101" pitchFamily="49" charset="-122"/>
                <a:ea typeface="黑体" panose="02010609060101010101" pitchFamily="49" charset="-122"/>
              </a:rPr>
              <a:t>NJNBaO10-17</a:t>
            </a:r>
            <a:r>
              <a:rPr lang="zh-CN" altLang="en-US" sz="2300" b="1" dirty="0">
                <a:latin typeface="黑体" panose="02010609060101010101" pitchFamily="49" charset="-122"/>
                <a:ea typeface="黑体" panose="02010609060101010101" pitchFamily="49" charset="-122"/>
              </a:rPr>
              <a:t>规划管理单元图则</a:t>
            </a:r>
            <a:r>
              <a:rPr lang="zh-CN" altLang="en-US" sz="2300" b="1" dirty="0" smtClean="0">
                <a:latin typeface="黑体" panose="02010609060101010101" pitchFamily="49" charset="-122"/>
                <a:ea typeface="黑体" panose="02010609060101010101" pitchFamily="49" charset="-122"/>
              </a:rPr>
              <a:t>和南京煤矿机械厂</a:t>
            </a:r>
            <a:r>
              <a:rPr lang="zh-CN" altLang="en-US" sz="2300" b="1" dirty="0">
                <a:latin typeface="黑体" panose="02010609060101010101" pitchFamily="49" charset="-122"/>
                <a:ea typeface="黑体" panose="02010609060101010101" pitchFamily="49" charset="-122"/>
              </a:rPr>
              <a:t>一般历史地段保护规划图则修改</a:t>
            </a:r>
            <a:r>
              <a:rPr lang="zh-CN" altLang="en-US" sz="2300" b="1" dirty="0" smtClean="0">
                <a:latin typeface="黑体" panose="02010609060101010101" pitchFamily="49" charset="-122"/>
                <a:ea typeface="黑体" panose="02010609060101010101" pitchFamily="49" charset="-122"/>
              </a:rPr>
              <a:t>及相关城市设计</a:t>
            </a:r>
            <a:endParaRPr lang="zh-CN" altLang="en-US" sz="2300" b="1" dirty="0">
              <a:latin typeface="黑体" panose="02010609060101010101" pitchFamily="49" charset="-122"/>
              <a:ea typeface="黑体" panose="02010609060101010101" pitchFamily="49" charset="-122"/>
            </a:endParaRPr>
          </a:p>
        </p:txBody>
      </p:sp>
      <p:sp>
        <p:nvSpPr>
          <p:cNvPr id="2" name="Rectangle 122"/>
          <p:cNvSpPr>
            <a:spLocks noChangeArrowheads="1"/>
          </p:cNvSpPr>
          <p:nvPr/>
        </p:nvSpPr>
        <p:spPr bwMode="auto">
          <a:xfrm>
            <a:off x="316230" y="2036445"/>
            <a:ext cx="6993255" cy="836371"/>
          </a:xfrm>
          <a:prstGeom prst="rect">
            <a:avLst/>
          </a:prstGeom>
          <a:noFill/>
          <a:ln w="9525">
            <a:noFill/>
            <a:miter lim="800000"/>
          </a:ln>
        </p:spPr>
        <p:txBody>
          <a:bodyPr wrap="square" lIns="96762" tIns="48381" rIns="96762" bIns="48381">
            <a:spAutoFit/>
          </a:bodyPr>
          <a:lstStyle/>
          <a:p>
            <a:pPr indent="457200" eaLnBrk="1">
              <a:lnSpc>
                <a:spcPct val="150000"/>
              </a:lnSpc>
              <a:defRPr/>
            </a:pPr>
            <a:r>
              <a:rPr lang="zh-CN" altLang="en-US" sz="1600" dirty="0" smtClean="0">
                <a:latin typeface="+mn-ea"/>
                <a:ea typeface="+mn-ea"/>
              </a:rPr>
              <a:t>规划设计范围</a:t>
            </a:r>
            <a:r>
              <a:rPr sz="1600" dirty="0" err="1" smtClean="0">
                <a:latin typeface="+mn-ea"/>
                <a:ea typeface="+mn-ea"/>
              </a:rPr>
              <a:t>位于栖霞</a:t>
            </a:r>
            <a:r>
              <a:rPr lang="zh-CN" altLang="en-US" sz="1600" dirty="0">
                <a:latin typeface="+mn-ea"/>
                <a:ea typeface="+mn-ea"/>
              </a:rPr>
              <a:t>区马群片区</a:t>
            </a:r>
            <a:r>
              <a:rPr sz="1600" dirty="0">
                <a:latin typeface="+mn-ea"/>
                <a:ea typeface="+mn-ea"/>
              </a:rPr>
              <a:t>NJ</a:t>
            </a:r>
            <a:r>
              <a:rPr lang="en-US" sz="1600" dirty="0">
                <a:latin typeface="+mn-ea"/>
                <a:ea typeface="+mn-ea"/>
              </a:rPr>
              <a:t>ZC</a:t>
            </a:r>
            <a:r>
              <a:rPr lang="en-US" altLang="zh-CN" sz="1600" dirty="0">
                <a:latin typeface="+mn-ea"/>
                <a:ea typeface="+mn-ea"/>
              </a:rPr>
              <a:t>e</a:t>
            </a:r>
            <a:r>
              <a:rPr sz="1600" dirty="0">
                <a:latin typeface="+mn-ea"/>
                <a:ea typeface="+mn-ea"/>
              </a:rPr>
              <a:t>010-</a:t>
            </a:r>
            <a:r>
              <a:rPr lang="en-US" sz="1600" dirty="0" smtClean="0">
                <a:latin typeface="+mn-ea"/>
                <a:ea typeface="+mn-ea"/>
              </a:rPr>
              <a:t>03</a:t>
            </a:r>
            <a:r>
              <a:rPr lang="zh-CN" altLang="en-US" sz="1600" dirty="0">
                <a:latin typeface="+mn-ea"/>
                <a:ea typeface="+mn-ea"/>
              </a:rPr>
              <a:t>与</a:t>
            </a:r>
            <a:r>
              <a:rPr lang="en-US" altLang="zh-CN" sz="1600" dirty="0" smtClean="0">
                <a:latin typeface="+mn-ea"/>
                <a:ea typeface="+mn-ea"/>
              </a:rPr>
              <a:t>NJNBa010-17</a:t>
            </a:r>
            <a:r>
              <a:rPr sz="1600" dirty="0" smtClean="0">
                <a:latin typeface="+mn-ea"/>
                <a:ea typeface="+mn-ea"/>
              </a:rPr>
              <a:t>单元内</a:t>
            </a:r>
            <a:r>
              <a:rPr sz="1600" dirty="0">
                <a:latin typeface="+mn-ea"/>
                <a:ea typeface="+mn-ea"/>
              </a:rPr>
              <a:t>，</a:t>
            </a:r>
            <a:r>
              <a:rPr lang="zh-CN" altLang="en-US" sz="1600" dirty="0">
                <a:latin typeface="+mn-ea"/>
                <a:ea typeface="+mn-ea"/>
              </a:rPr>
              <a:t>北至宁杭公路、西至马群南路，东</a:t>
            </a:r>
            <a:r>
              <a:rPr lang="zh-CN" altLang="en-US" sz="1600" dirty="0" smtClean="0">
                <a:latin typeface="+mn-ea"/>
                <a:ea typeface="+mn-ea"/>
              </a:rPr>
              <a:t>至宁芜铁路。</a:t>
            </a:r>
            <a:r>
              <a:rPr lang="zh-CN" altLang="en-US" sz="1600" dirty="0">
                <a:latin typeface="+mn-ea"/>
                <a:ea typeface="+mn-ea"/>
              </a:rPr>
              <a:t>总用地面积</a:t>
            </a:r>
            <a:r>
              <a:rPr lang="zh-CN" altLang="en-US" sz="1600" dirty="0" smtClean="0">
                <a:latin typeface="+mn-ea"/>
                <a:ea typeface="+mn-ea"/>
              </a:rPr>
              <a:t>约</a:t>
            </a:r>
            <a:r>
              <a:rPr lang="en-US" altLang="zh-CN" sz="1600" dirty="0" smtClean="0">
                <a:latin typeface="+mn-ea"/>
                <a:ea typeface="+mn-ea"/>
              </a:rPr>
              <a:t>24.13</a:t>
            </a:r>
            <a:r>
              <a:rPr lang="zh-CN" altLang="en-US" sz="1600" dirty="0" smtClean="0">
                <a:latin typeface="+mn-ea"/>
                <a:ea typeface="+mn-ea"/>
              </a:rPr>
              <a:t>公顷</a:t>
            </a:r>
            <a:r>
              <a:rPr lang="zh-CN" altLang="en-US" sz="1600" dirty="0">
                <a:latin typeface="+mn-ea"/>
                <a:ea typeface="+mn-ea"/>
              </a:rPr>
              <a:t>。</a:t>
            </a:r>
            <a:endParaRPr sz="1600" dirty="0">
              <a:latin typeface="+mn-ea"/>
              <a:ea typeface="+mn-ea"/>
            </a:endParaRPr>
          </a:p>
        </p:txBody>
      </p:sp>
      <p:sp>
        <p:nvSpPr>
          <p:cNvPr id="5139" name="Rectangle 77"/>
          <p:cNvSpPr>
            <a:spLocks noChangeArrowheads="1"/>
          </p:cNvSpPr>
          <p:nvPr/>
        </p:nvSpPr>
        <p:spPr bwMode="auto">
          <a:xfrm>
            <a:off x="469983" y="1350864"/>
            <a:ext cx="4135437" cy="504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0">
            <a:spAutoFit/>
          </a:bodyPr>
          <a:lstStyle>
            <a:lvl1pPr>
              <a:defRPr kumimoji="1" sz="1400">
                <a:solidFill>
                  <a:schemeClr val="tx1"/>
                </a:solidFill>
                <a:latin typeface="Times New Roman" panose="02020603050405020304" pitchFamily="18" charset="0"/>
                <a:ea typeface="宋体" panose="02010600030101010101" pitchFamily="2" charset="-122"/>
              </a:defRPr>
            </a:lvl1pPr>
            <a:lvl2pPr marL="742950" indent="-285750">
              <a:defRPr kumimoji="1" sz="1400">
                <a:solidFill>
                  <a:schemeClr val="tx1"/>
                </a:solidFill>
                <a:latin typeface="Times New Roman" panose="02020603050405020304" pitchFamily="18" charset="0"/>
                <a:ea typeface="宋体" panose="02010600030101010101" pitchFamily="2" charset="-122"/>
              </a:defRPr>
            </a:lvl2pPr>
            <a:lvl3pPr marL="1143000" indent="-228600">
              <a:defRPr kumimoji="1" sz="1400">
                <a:solidFill>
                  <a:schemeClr val="tx1"/>
                </a:solidFill>
                <a:latin typeface="Times New Roman" panose="02020603050405020304" pitchFamily="18" charset="0"/>
                <a:ea typeface="宋体" panose="02010600030101010101" pitchFamily="2" charset="-122"/>
              </a:defRPr>
            </a:lvl3pPr>
            <a:lvl4pPr marL="1600200" indent="-228600">
              <a:defRPr kumimoji="1" sz="1400">
                <a:solidFill>
                  <a:schemeClr val="tx1"/>
                </a:solidFill>
                <a:latin typeface="Times New Roman" panose="02020603050405020304" pitchFamily="18" charset="0"/>
                <a:ea typeface="宋体" panose="02010600030101010101" pitchFamily="2" charset="-122"/>
              </a:defRPr>
            </a:lvl4pPr>
            <a:lvl5pPr marL="2057400" indent="-228600">
              <a:defRPr kumimoji="1" sz="1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9pPr>
          </a:lstStyle>
          <a:p>
            <a:pPr eaLnBrk="1" hangingPunct="1">
              <a:lnSpc>
                <a:spcPct val="200000"/>
              </a:lnSpc>
            </a:pPr>
            <a:r>
              <a:rPr lang="zh-CN" altLang="en-US" sz="2000" b="1" dirty="0">
                <a:latin typeface="黑体" panose="02010609060101010101" pitchFamily="49" charset="-122"/>
                <a:ea typeface="黑体" panose="02010609060101010101" pitchFamily="49" charset="-122"/>
              </a:rPr>
              <a:t>项目区位</a:t>
            </a:r>
          </a:p>
        </p:txBody>
      </p:sp>
      <p:cxnSp>
        <p:nvCxnSpPr>
          <p:cNvPr id="5140" name="直接连接符 34"/>
          <p:cNvCxnSpPr>
            <a:cxnSpLocks noChangeShapeType="1"/>
          </p:cNvCxnSpPr>
          <p:nvPr/>
        </p:nvCxnSpPr>
        <p:spPr bwMode="auto">
          <a:xfrm>
            <a:off x="0" y="857250"/>
            <a:ext cx="22098000" cy="0"/>
          </a:xfrm>
          <a:prstGeom prst="line">
            <a:avLst/>
          </a:prstGeom>
          <a:noFill/>
          <a:ln w="9525" algn="ctr">
            <a:solidFill>
              <a:schemeClr val="tx1"/>
            </a:solidFill>
            <a:round/>
          </a:ln>
          <a:extLst>
            <a:ext uri="{909E8E84-426E-40DD-AFC4-6F175D3DCCD1}">
              <a14:hiddenFill xmlns:a14="http://schemas.microsoft.com/office/drawing/2010/main">
                <a:noFill/>
              </a14:hiddenFill>
            </a:ext>
          </a:extLst>
        </p:spPr>
      </p:cxnSp>
      <p:cxnSp>
        <p:nvCxnSpPr>
          <p:cNvPr id="5141" name="直接连接符 36"/>
          <p:cNvCxnSpPr>
            <a:cxnSpLocks noChangeShapeType="1"/>
          </p:cNvCxnSpPr>
          <p:nvPr/>
        </p:nvCxnSpPr>
        <p:spPr bwMode="auto">
          <a:xfrm>
            <a:off x="0" y="0"/>
            <a:ext cx="0" cy="11060113"/>
          </a:xfrm>
          <a:prstGeom prst="line">
            <a:avLst/>
          </a:prstGeom>
          <a:noFill/>
          <a:ln w="9525" algn="ctr">
            <a:solidFill>
              <a:schemeClr val="tx1"/>
            </a:solidFill>
            <a:round/>
          </a:ln>
          <a:extLst>
            <a:ext uri="{909E8E84-426E-40DD-AFC4-6F175D3DCCD1}">
              <a14:hiddenFill xmlns:a14="http://schemas.microsoft.com/office/drawing/2010/main">
                <a:noFill/>
              </a14:hiddenFill>
            </a:ext>
          </a:extLst>
        </p:spPr>
      </p:cxnSp>
      <p:cxnSp>
        <p:nvCxnSpPr>
          <p:cNvPr id="5142" name="直接连接符 40"/>
          <p:cNvCxnSpPr>
            <a:cxnSpLocks noChangeShapeType="1"/>
          </p:cNvCxnSpPr>
          <p:nvPr/>
        </p:nvCxnSpPr>
        <p:spPr bwMode="auto">
          <a:xfrm>
            <a:off x="0" y="10895013"/>
            <a:ext cx="22098000" cy="0"/>
          </a:xfrm>
          <a:prstGeom prst="line">
            <a:avLst/>
          </a:prstGeom>
          <a:noFill/>
          <a:ln w="9525" algn="ctr">
            <a:solidFill>
              <a:schemeClr val="tx1"/>
            </a:solidFill>
            <a:round/>
          </a:ln>
          <a:extLst>
            <a:ext uri="{909E8E84-426E-40DD-AFC4-6F175D3DCCD1}">
              <a14:hiddenFill xmlns:a14="http://schemas.microsoft.com/office/drawing/2010/main">
                <a:noFill/>
              </a14:hiddenFill>
            </a:ext>
          </a:extLst>
        </p:spPr>
      </p:cxnSp>
      <p:cxnSp>
        <p:nvCxnSpPr>
          <p:cNvPr id="5143" name="直接连接符 41"/>
          <p:cNvCxnSpPr>
            <a:cxnSpLocks noChangeShapeType="1"/>
          </p:cNvCxnSpPr>
          <p:nvPr/>
        </p:nvCxnSpPr>
        <p:spPr bwMode="auto">
          <a:xfrm>
            <a:off x="22098000" y="0"/>
            <a:ext cx="0" cy="11072813"/>
          </a:xfrm>
          <a:prstGeom prst="line">
            <a:avLst/>
          </a:prstGeom>
          <a:noFill/>
          <a:ln w="9525" algn="ctr">
            <a:solidFill>
              <a:schemeClr val="tx1"/>
            </a:solidFill>
            <a:round/>
          </a:ln>
          <a:extLst>
            <a:ext uri="{909E8E84-426E-40DD-AFC4-6F175D3DCCD1}">
              <a14:hiddenFill xmlns:a14="http://schemas.microsoft.com/office/drawing/2010/main">
                <a:noFill/>
              </a14:hiddenFill>
            </a:ext>
          </a:extLst>
        </p:spPr>
      </p:cxnSp>
      <p:cxnSp>
        <p:nvCxnSpPr>
          <p:cNvPr id="5144" name="直接连接符 42"/>
          <p:cNvCxnSpPr>
            <a:cxnSpLocks noChangeShapeType="1"/>
          </p:cNvCxnSpPr>
          <p:nvPr/>
        </p:nvCxnSpPr>
        <p:spPr bwMode="auto">
          <a:xfrm>
            <a:off x="7304584" y="874713"/>
            <a:ext cx="0" cy="10020300"/>
          </a:xfrm>
          <a:prstGeom prst="line">
            <a:avLst/>
          </a:prstGeom>
          <a:noFill/>
          <a:ln w="9525" algn="ctr">
            <a:solidFill>
              <a:schemeClr val="tx1"/>
            </a:solidFill>
            <a:round/>
          </a:ln>
          <a:extLst>
            <a:ext uri="{909E8E84-426E-40DD-AFC4-6F175D3DCCD1}">
              <a14:hiddenFill xmlns:a14="http://schemas.microsoft.com/office/drawing/2010/main">
                <a:noFill/>
              </a14:hiddenFill>
            </a:ext>
          </a:extLst>
        </p:spPr>
      </p:cxnSp>
      <p:cxnSp>
        <p:nvCxnSpPr>
          <p:cNvPr id="5145" name="直接连接符 43"/>
          <p:cNvCxnSpPr>
            <a:cxnSpLocks noChangeShapeType="1"/>
          </p:cNvCxnSpPr>
          <p:nvPr/>
        </p:nvCxnSpPr>
        <p:spPr bwMode="auto">
          <a:xfrm>
            <a:off x="14721408" y="844550"/>
            <a:ext cx="0" cy="10020300"/>
          </a:xfrm>
          <a:prstGeom prst="line">
            <a:avLst/>
          </a:prstGeom>
          <a:noFill/>
          <a:ln w="9525" algn="ctr">
            <a:solidFill>
              <a:schemeClr val="tx1"/>
            </a:solidFill>
            <a:round/>
          </a:ln>
          <a:extLst>
            <a:ext uri="{909E8E84-426E-40DD-AFC4-6F175D3DCCD1}">
              <a14:hiddenFill xmlns:a14="http://schemas.microsoft.com/office/drawing/2010/main">
                <a:noFill/>
              </a14:hiddenFill>
            </a:ext>
          </a:extLst>
        </p:spPr>
      </p:cxnSp>
      <p:cxnSp>
        <p:nvCxnSpPr>
          <p:cNvPr id="5146" name="直接连接符 55"/>
          <p:cNvCxnSpPr>
            <a:cxnSpLocks noChangeShapeType="1"/>
          </p:cNvCxnSpPr>
          <p:nvPr/>
        </p:nvCxnSpPr>
        <p:spPr bwMode="auto">
          <a:xfrm>
            <a:off x="0" y="-6350"/>
            <a:ext cx="22098000" cy="0"/>
          </a:xfrm>
          <a:prstGeom prst="line">
            <a:avLst/>
          </a:prstGeom>
          <a:noFill/>
          <a:ln w="9525" algn="ctr">
            <a:solidFill>
              <a:schemeClr val="tx1"/>
            </a:solidFill>
            <a:round/>
          </a:ln>
          <a:extLst>
            <a:ext uri="{909E8E84-426E-40DD-AFC4-6F175D3DCCD1}">
              <a14:hiddenFill xmlns:a14="http://schemas.microsoft.com/office/drawing/2010/main">
                <a:noFill/>
              </a14:hiddenFill>
            </a:ext>
          </a:extLst>
        </p:spPr>
      </p:cxnSp>
      <p:cxnSp>
        <p:nvCxnSpPr>
          <p:cNvPr id="5147" name="直接连接符 56"/>
          <p:cNvCxnSpPr>
            <a:cxnSpLocks noChangeShapeType="1"/>
          </p:cNvCxnSpPr>
          <p:nvPr/>
        </p:nvCxnSpPr>
        <p:spPr bwMode="auto">
          <a:xfrm>
            <a:off x="0" y="11075988"/>
            <a:ext cx="22098000" cy="0"/>
          </a:xfrm>
          <a:prstGeom prst="line">
            <a:avLst/>
          </a:prstGeom>
          <a:noFill/>
          <a:ln w="9525" algn="ctr">
            <a:solidFill>
              <a:schemeClr val="tx1"/>
            </a:solidFill>
            <a:round/>
          </a:ln>
          <a:extLst>
            <a:ext uri="{909E8E84-426E-40DD-AFC4-6F175D3DCCD1}">
              <a14:hiddenFill xmlns:a14="http://schemas.microsoft.com/office/drawing/2010/main">
                <a:noFill/>
              </a14:hiddenFill>
            </a:ext>
          </a:extLst>
        </p:spPr>
      </p:cxnSp>
      <p:cxnSp>
        <p:nvCxnSpPr>
          <p:cNvPr id="5148" name="直接连接符 36"/>
          <p:cNvCxnSpPr>
            <a:cxnSpLocks noChangeShapeType="1"/>
          </p:cNvCxnSpPr>
          <p:nvPr/>
        </p:nvCxnSpPr>
        <p:spPr bwMode="auto">
          <a:xfrm>
            <a:off x="22098000" y="0"/>
            <a:ext cx="0" cy="11060113"/>
          </a:xfrm>
          <a:prstGeom prst="line">
            <a:avLst/>
          </a:prstGeom>
          <a:noFill/>
          <a:ln w="9525" algn="ctr">
            <a:solidFill>
              <a:schemeClr val="tx1"/>
            </a:solidFill>
            <a:round/>
          </a:ln>
          <a:extLst>
            <a:ext uri="{909E8E84-426E-40DD-AFC4-6F175D3DCCD1}">
              <a14:hiddenFill xmlns:a14="http://schemas.microsoft.com/office/drawing/2010/main">
                <a:noFill/>
              </a14:hiddenFill>
            </a:ext>
          </a:extLst>
        </p:spPr>
      </p:cxnSp>
      <p:sp>
        <p:nvSpPr>
          <p:cNvPr id="100" name="文本框 99"/>
          <p:cNvSpPr txBox="1"/>
          <p:nvPr/>
        </p:nvSpPr>
        <p:spPr>
          <a:xfrm>
            <a:off x="1474399" y="6364330"/>
            <a:ext cx="4528820" cy="337185"/>
          </a:xfrm>
          <a:prstGeom prst="rect">
            <a:avLst/>
          </a:prstGeom>
          <a:noFill/>
          <a:ln w="9525">
            <a:noFill/>
          </a:ln>
        </p:spPr>
        <p:txBody>
          <a:bodyPr wrap="square">
            <a:spAutoFit/>
          </a:bodyPr>
          <a:lstStyle/>
          <a:p>
            <a:pPr marL="0" indent="0" algn="ctr"/>
            <a:r>
              <a:rPr lang="zh-CN" altLang="en-US" sz="1600" dirty="0" smtClean="0">
                <a:latin typeface="黑体" panose="02010609060101010101" pitchFamily="49" charset="-122"/>
                <a:ea typeface="黑体" panose="02010609060101010101" pitchFamily="49" charset="-122"/>
              </a:rPr>
              <a:t>规划设计范围</a:t>
            </a:r>
            <a:r>
              <a:rPr lang="zh-CN" sz="1600" b="0" dirty="0" smtClean="0">
                <a:latin typeface="黑体" panose="02010609060101010101" pitchFamily="49" charset="-122"/>
                <a:ea typeface="黑体" panose="02010609060101010101" pitchFamily="49" charset="-122"/>
              </a:rPr>
              <a:t>在</a:t>
            </a:r>
            <a:r>
              <a:rPr lang="zh-CN" sz="1600" b="0" dirty="0">
                <a:latin typeface="黑体" panose="02010609060101010101" pitchFamily="49" charset="-122"/>
                <a:ea typeface="黑体" panose="02010609060101010101" pitchFamily="49" charset="-122"/>
              </a:rPr>
              <a:t>栖霞区区位</a:t>
            </a:r>
            <a:endParaRPr lang="zh-CN" altLang="en-US" dirty="0">
              <a:latin typeface="黑体" panose="02010609060101010101" pitchFamily="49" charset="-122"/>
              <a:ea typeface="黑体" panose="02010609060101010101" pitchFamily="49" charset="-122"/>
            </a:endParaRPr>
          </a:p>
        </p:txBody>
      </p:sp>
      <p:sp>
        <p:nvSpPr>
          <p:cNvPr id="5" name="文本框 4"/>
          <p:cNvSpPr txBox="1"/>
          <p:nvPr/>
        </p:nvSpPr>
        <p:spPr>
          <a:xfrm>
            <a:off x="1337660" y="9955545"/>
            <a:ext cx="4514850" cy="337185"/>
          </a:xfrm>
          <a:prstGeom prst="rect">
            <a:avLst/>
          </a:prstGeom>
          <a:noFill/>
          <a:ln w="9525">
            <a:noFill/>
          </a:ln>
        </p:spPr>
        <p:txBody>
          <a:bodyPr wrap="square">
            <a:spAutoFit/>
          </a:bodyPr>
          <a:lstStyle/>
          <a:p>
            <a:pPr marL="0" indent="0" algn="ctr"/>
            <a:r>
              <a:rPr lang="zh-CN" altLang="en-US" sz="1600" dirty="0" smtClean="0">
                <a:latin typeface="黑体" panose="02010609060101010101" pitchFamily="49" charset="-122"/>
                <a:ea typeface="黑体" panose="02010609060101010101" pitchFamily="49" charset="-122"/>
              </a:rPr>
              <a:t>规划设计范围</a:t>
            </a:r>
            <a:r>
              <a:rPr lang="zh-CN" sz="1600" b="0" dirty="0" smtClean="0">
                <a:latin typeface="黑体" panose="02010609060101010101" pitchFamily="49" charset="-122"/>
                <a:ea typeface="黑体" panose="02010609060101010101" pitchFamily="49" charset="-122"/>
              </a:rPr>
              <a:t>在</a:t>
            </a:r>
            <a:r>
              <a:rPr lang="zh-CN" altLang="en-US" sz="1600" dirty="0">
                <a:latin typeface="黑体" panose="02010609060101010101" pitchFamily="49" charset="-122"/>
                <a:ea typeface="黑体" panose="02010609060101010101" pitchFamily="49" charset="-122"/>
              </a:rPr>
              <a:t>马群</a:t>
            </a:r>
            <a:r>
              <a:rPr lang="zh-CN" sz="1600" b="0" dirty="0" smtClean="0">
                <a:latin typeface="黑体" panose="02010609060101010101" pitchFamily="49" charset="-122"/>
                <a:ea typeface="黑体" panose="02010609060101010101" pitchFamily="49" charset="-122"/>
              </a:rPr>
              <a:t>片</a:t>
            </a:r>
            <a:r>
              <a:rPr lang="zh-CN" sz="1600" b="0" dirty="0">
                <a:latin typeface="黑体" panose="02010609060101010101" pitchFamily="49" charset="-122"/>
                <a:ea typeface="黑体" panose="02010609060101010101" pitchFamily="49" charset="-122"/>
              </a:rPr>
              <a:t>区区位</a:t>
            </a:r>
            <a:endParaRPr lang="zh-CN" altLang="en-US" dirty="0">
              <a:latin typeface="黑体" panose="02010609060101010101" pitchFamily="49" charset="-122"/>
              <a:ea typeface="黑体" panose="02010609060101010101" pitchFamily="49" charset="-122"/>
            </a:endParaRPr>
          </a:p>
        </p:txBody>
      </p:sp>
      <p:pic>
        <p:nvPicPr>
          <p:cNvPr id="30" name="图片 29">
            <a:extLst>
              <a:ext uri="{FF2B5EF4-FFF2-40B4-BE49-F238E27FC236}">
                <a16:creationId xmlns:a16="http://schemas.microsoft.com/office/drawing/2014/main" xmlns="" id="{298D5DA8-B0A1-40C6-B528-A40BFC3C1DFD}"/>
              </a:ext>
            </a:extLst>
          </p:cNvPr>
          <p:cNvPicPr>
            <a:picLocks noChangeAspect="1" noChangeArrowheads="1"/>
          </p:cNvPicPr>
          <p:nvPr/>
        </p:nvPicPr>
        <p:blipFill>
          <a:blip r:embed="rId6" cstate="print"/>
          <a:srcRect/>
          <a:stretch>
            <a:fillRect/>
          </a:stretch>
        </p:blipFill>
        <p:spPr>
          <a:xfrm>
            <a:off x="1198650" y="3065389"/>
            <a:ext cx="5381226" cy="3298941"/>
          </a:xfrm>
          <a:prstGeom prst="rect">
            <a:avLst/>
          </a:prstGeom>
          <a:noFill/>
          <a:ln w="9525">
            <a:noFill/>
            <a:miter lim="800000"/>
            <a:headEnd/>
            <a:tailEnd/>
          </a:ln>
          <a:effectLst/>
        </p:spPr>
      </p:pic>
      <p:sp>
        <p:nvSpPr>
          <p:cNvPr id="26" name="Rectangle 122"/>
          <p:cNvSpPr>
            <a:spLocks noChangeArrowheads="1"/>
          </p:cNvSpPr>
          <p:nvPr/>
        </p:nvSpPr>
        <p:spPr bwMode="auto">
          <a:xfrm>
            <a:off x="7512591" y="2018549"/>
            <a:ext cx="6900804" cy="2313698"/>
          </a:xfrm>
          <a:prstGeom prst="rect">
            <a:avLst/>
          </a:prstGeom>
          <a:noFill/>
          <a:ln w="9525">
            <a:noFill/>
            <a:miter lim="800000"/>
            <a:headEnd/>
            <a:tailEnd/>
          </a:ln>
        </p:spPr>
        <p:txBody>
          <a:bodyPr wrap="square" lIns="96762" tIns="48381" rIns="96762" bIns="48381">
            <a:spAutoFit/>
          </a:bodyPr>
          <a:lstStyle/>
          <a:p>
            <a:pPr indent="457200" eaLnBrk="1">
              <a:lnSpc>
                <a:spcPct val="150000"/>
              </a:lnSpc>
              <a:defRPr/>
            </a:pPr>
            <a:r>
              <a:rPr lang="zh-CN" altLang="en-US" sz="1600" dirty="0" smtClean="0">
                <a:latin typeface="+mn-ea"/>
                <a:ea typeface="+mn-ea"/>
              </a:rPr>
              <a:t>城市设计通过</a:t>
            </a:r>
            <a:r>
              <a:rPr lang="zh-CN" altLang="en-US" sz="1600" dirty="0">
                <a:latin typeface="+mn-ea"/>
                <a:ea typeface="+mn-ea"/>
              </a:rPr>
              <a:t>对用地、功能及交通</a:t>
            </a:r>
            <a:r>
              <a:rPr lang="zh-CN" altLang="en-US" sz="1600" dirty="0" smtClean="0">
                <a:latin typeface="+mn-ea"/>
                <a:ea typeface="+mn-ea"/>
              </a:rPr>
              <a:t>等的</a:t>
            </a:r>
            <a:r>
              <a:rPr lang="zh-CN" altLang="en-US" sz="1600" dirty="0">
                <a:latin typeface="+mn-ea"/>
                <a:ea typeface="+mn-ea"/>
              </a:rPr>
              <a:t>规划与整合</a:t>
            </a:r>
            <a:r>
              <a:rPr lang="zh-CN" altLang="en-US" sz="1600" dirty="0" smtClean="0">
                <a:latin typeface="+mn-ea"/>
                <a:ea typeface="+mn-ea"/>
              </a:rPr>
              <a:t>，有效</a:t>
            </a:r>
            <a:r>
              <a:rPr lang="zh-CN" altLang="en-US" sz="1600" dirty="0">
                <a:latin typeface="+mn-ea"/>
                <a:ea typeface="+mn-ea"/>
              </a:rPr>
              <a:t>组织了</a:t>
            </a:r>
            <a:r>
              <a:rPr lang="zh-CN" altLang="en-US" sz="1600" dirty="0" smtClean="0">
                <a:latin typeface="+mn-ea"/>
                <a:ea typeface="+mn-ea"/>
              </a:rPr>
              <a:t>交通流线，</a:t>
            </a:r>
            <a:r>
              <a:rPr lang="zh-CN" altLang="en-US" sz="1600" dirty="0">
                <a:latin typeface="+mn-ea"/>
                <a:ea typeface="+mn-ea"/>
              </a:rPr>
              <a:t>利用厂区自身及周边优良的历史文化与景观资源，提升了园区形象及开放性</a:t>
            </a:r>
            <a:r>
              <a:rPr lang="zh-CN" altLang="en-US" sz="1600" dirty="0" smtClean="0">
                <a:latin typeface="+mn-ea"/>
                <a:ea typeface="+mn-ea"/>
              </a:rPr>
              <a:t>。</a:t>
            </a:r>
            <a:endParaRPr lang="en-US" altLang="zh-CN" sz="1600" dirty="0" smtClean="0">
              <a:latin typeface="+mn-ea"/>
              <a:ea typeface="+mn-ea"/>
            </a:endParaRPr>
          </a:p>
          <a:p>
            <a:pPr indent="457200" eaLnBrk="1">
              <a:lnSpc>
                <a:spcPct val="150000"/>
              </a:lnSpc>
              <a:defRPr/>
            </a:pPr>
            <a:r>
              <a:rPr lang="zh-CN" altLang="en-US" sz="1600" dirty="0">
                <a:latin typeface="+mn-ea"/>
                <a:ea typeface="+mn-ea"/>
              </a:rPr>
              <a:t>（一）方案布局。以保护和</a:t>
            </a:r>
            <a:r>
              <a:rPr lang="zh-CN" altLang="en-US" sz="1600" dirty="0" smtClean="0">
                <a:latin typeface="+mn-ea"/>
                <a:ea typeface="+mn-ea"/>
              </a:rPr>
              <a:t>利用南京煤矿机械</a:t>
            </a:r>
            <a:r>
              <a:rPr lang="zh-CN" altLang="en-US" sz="1600" dirty="0">
                <a:latin typeface="+mn-ea"/>
                <a:ea typeface="+mn-ea"/>
              </a:rPr>
              <a:t>厂区相关历史要素为导向，对一般历史地段保护范围内中轴线上的建筑进行了较为完整的保留。主要更新了闲置旧厂房区和沿规划道路马群街片区</a:t>
            </a:r>
            <a:r>
              <a:rPr lang="zh-CN" altLang="en-US" sz="1600" dirty="0" smtClean="0">
                <a:latin typeface="+mn-ea"/>
                <a:ea typeface="+mn-ea"/>
              </a:rPr>
              <a:t>。</a:t>
            </a:r>
            <a:endParaRPr lang="en-US" altLang="zh-CN" sz="1600" dirty="0" smtClean="0">
              <a:latin typeface="+mn-ea"/>
              <a:ea typeface="+mn-ea"/>
            </a:endParaRPr>
          </a:p>
        </p:txBody>
      </p:sp>
      <p:sp>
        <p:nvSpPr>
          <p:cNvPr id="27" name="Rectangle 77"/>
          <p:cNvSpPr>
            <a:spLocks noChangeArrowheads="1"/>
          </p:cNvSpPr>
          <p:nvPr/>
        </p:nvSpPr>
        <p:spPr bwMode="auto">
          <a:xfrm>
            <a:off x="7479220" y="1347267"/>
            <a:ext cx="1212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kumimoji="1" sz="1400">
                <a:solidFill>
                  <a:schemeClr val="tx1"/>
                </a:solidFill>
                <a:latin typeface="Times New Roman" panose="02020603050405020304" pitchFamily="18" charset="0"/>
                <a:ea typeface="宋体" panose="02010600030101010101" pitchFamily="2" charset="-122"/>
              </a:defRPr>
            </a:lvl1pPr>
            <a:lvl2pPr marL="742950" indent="-285750">
              <a:defRPr kumimoji="1" sz="1400">
                <a:solidFill>
                  <a:schemeClr val="tx1"/>
                </a:solidFill>
                <a:latin typeface="Times New Roman" panose="02020603050405020304" pitchFamily="18" charset="0"/>
                <a:ea typeface="宋体" panose="02010600030101010101" pitchFamily="2" charset="-122"/>
              </a:defRPr>
            </a:lvl2pPr>
            <a:lvl3pPr marL="1143000" indent="-228600">
              <a:defRPr kumimoji="1" sz="1400">
                <a:solidFill>
                  <a:schemeClr val="tx1"/>
                </a:solidFill>
                <a:latin typeface="Times New Roman" panose="02020603050405020304" pitchFamily="18" charset="0"/>
                <a:ea typeface="宋体" panose="02010600030101010101" pitchFamily="2" charset="-122"/>
              </a:defRPr>
            </a:lvl3pPr>
            <a:lvl4pPr marL="1600200" indent="-228600">
              <a:defRPr kumimoji="1" sz="1400">
                <a:solidFill>
                  <a:schemeClr val="tx1"/>
                </a:solidFill>
                <a:latin typeface="Times New Roman" panose="02020603050405020304" pitchFamily="18" charset="0"/>
                <a:ea typeface="宋体" panose="02010600030101010101" pitchFamily="2" charset="-122"/>
              </a:defRPr>
            </a:lvl4pPr>
            <a:lvl5pPr marL="2057400" indent="-228600">
              <a:defRPr kumimoji="1" sz="1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9pPr>
          </a:lstStyle>
          <a:p>
            <a:pPr eaLnBrk="1" hangingPunct="1">
              <a:lnSpc>
                <a:spcPct val="200000"/>
              </a:lnSpc>
            </a:pPr>
            <a:r>
              <a:rPr lang="zh-CN" altLang="en-US" sz="2000" b="1" dirty="0">
                <a:latin typeface="黑体" panose="02010609060101010101" pitchFamily="49" charset="-122"/>
                <a:ea typeface="黑体" panose="02010609060101010101" pitchFamily="49" charset="-122"/>
              </a:rPr>
              <a:t>城市设计</a:t>
            </a:r>
          </a:p>
        </p:txBody>
      </p:sp>
      <p:pic>
        <p:nvPicPr>
          <p:cNvPr id="32" name="图形 1"/>
          <p:cNvPicPr/>
          <p:nvPr/>
        </p:nvPicPr>
        <p:blipFill>
          <a:blip r:embed="rId7"/>
          <a:srcRect t="13560" b="17052"/>
          <a:stretch>
            <a:fillRect/>
          </a:stretch>
        </p:blipFill>
        <p:spPr bwMode="auto">
          <a:xfrm>
            <a:off x="7967442" y="4372866"/>
            <a:ext cx="4851137" cy="2384505"/>
          </a:xfrm>
          <a:prstGeom prst="rect">
            <a:avLst/>
          </a:prstGeom>
          <a:noFill/>
          <a:ln w="9525">
            <a:noFill/>
            <a:miter lim="800000"/>
            <a:headEnd/>
            <a:tailEnd/>
          </a:ln>
        </p:spPr>
      </p:pic>
      <p:sp>
        <p:nvSpPr>
          <p:cNvPr id="37" name="矩形 36"/>
          <p:cNvSpPr/>
          <p:nvPr/>
        </p:nvSpPr>
        <p:spPr>
          <a:xfrm>
            <a:off x="17691600" y="3371382"/>
            <a:ext cx="1005403" cy="338554"/>
          </a:xfrm>
          <a:prstGeom prst="rect">
            <a:avLst/>
          </a:prstGeom>
        </p:spPr>
        <p:txBody>
          <a:bodyPr wrap="none">
            <a:spAutoFit/>
          </a:bodyPr>
          <a:lstStyle/>
          <a:p>
            <a:pPr algn="l"/>
            <a:r>
              <a:rPr lang="zh-CN" altLang="en-US" sz="1600" dirty="0" smtClean="0">
                <a:latin typeface="黑体" panose="02010609060101010101" pitchFamily="49" charset="-122"/>
                <a:ea typeface="黑体" panose="02010609060101010101" pitchFamily="49" charset="-122"/>
              </a:rPr>
              <a:t>道路等级</a:t>
            </a:r>
            <a:endParaRPr lang="en-US" altLang="zh-CN" sz="1600" dirty="0">
              <a:latin typeface="黑体" panose="02010609060101010101" pitchFamily="49" charset="-122"/>
              <a:ea typeface="黑体" panose="02010609060101010101" pitchFamily="49" charset="-122"/>
            </a:endParaRPr>
          </a:p>
        </p:txBody>
      </p:sp>
      <p:sp>
        <p:nvSpPr>
          <p:cNvPr id="41" name="矩形 40"/>
          <p:cNvSpPr/>
          <p:nvPr/>
        </p:nvSpPr>
        <p:spPr>
          <a:xfrm>
            <a:off x="12818579" y="6425176"/>
            <a:ext cx="1210588" cy="338554"/>
          </a:xfrm>
          <a:prstGeom prst="rect">
            <a:avLst/>
          </a:prstGeom>
        </p:spPr>
        <p:txBody>
          <a:bodyPr wrap="none">
            <a:spAutoFit/>
          </a:bodyPr>
          <a:lstStyle/>
          <a:p>
            <a:pPr algn="l"/>
            <a:r>
              <a:rPr lang="zh-CN" altLang="en-US" sz="1600" dirty="0" smtClean="0">
                <a:latin typeface="黑体" panose="02010609060101010101" pitchFamily="49" charset="-122"/>
                <a:ea typeface="黑体" panose="02010609060101010101" pitchFamily="49" charset="-122"/>
              </a:rPr>
              <a:t>方案效果图</a:t>
            </a:r>
            <a:endParaRPr lang="en-US" altLang="zh-CN" sz="1600" dirty="0">
              <a:latin typeface="黑体" panose="02010609060101010101" pitchFamily="49" charset="-122"/>
              <a:ea typeface="黑体" panose="02010609060101010101" pitchFamily="49" charset="-122"/>
            </a:endParaRPr>
          </a:p>
        </p:txBody>
      </p:sp>
      <p:pic>
        <p:nvPicPr>
          <p:cNvPr id="35" name="图片 34"/>
          <p:cNvPicPr/>
          <p:nvPr/>
        </p:nvPicPr>
        <p:blipFill>
          <a:blip r:embed="rId8"/>
          <a:srcRect/>
          <a:stretch>
            <a:fillRect/>
          </a:stretch>
        </p:blipFill>
        <p:spPr bwMode="auto">
          <a:xfrm>
            <a:off x="19836232" y="2540735"/>
            <a:ext cx="750844" cy="819655"/>
          </a:xfrm>
          <a:prstGeom prst="rect">
            <a:avLst/>
          </a:prstGeom>
          <a:noFill/>
        </p:spPr>
      </p:pic>
      <p:sp>
        <p:nvSpPr>
          <p:cNvPr id="8" name="矩形 7"/>
          <p:cNvSpPr/>
          <p:nvPr/>
        </p:nvSpPr>
        <p:spPr>
          <a:xfrm>
            <a:off x="15044720" y="3710236"/>
            <a:ext cx="6666551" cy="3416320"/>
          </a:xfrm>
          <a:prstGeom prst="rect">
            <a:avLst/>
          </a:prstGeom>
        </p:spPr>
        <p:txBody>
          <a:bodyPr wrap="square">
            <a:spAutoFit/>
          </a:bodyPr>
          <a:lstStyle/>
          <a:p>
            <a:pPr lvl="0" indent="457200" algn="just" eaLnBrk="1">
              <a:lnSpc>
                <a:spcPct val="150000"/>
              </a:lnSpc>
              <a:defRPr/>
            </a:pPr>
            <a:r>
              <a:rPr lang="zh-CN" altLang="en-US" sz="1600" dirty="0">
                <a:solidFill>
                  <a:srgbClr val="000000"/>
                </a:solidFill>
                <a:latin typeface="宋体"/>
                <a:ea typeface="宋体"/>
              </a:rPr>
              <a:t>（二）交通组织。</a:t>
            </a:r>
            <a:r>
              <a:rPr lang="zh-CN" altLang="en-US" sz="1600">
                <a:solidFill>
                  <a:srgbClr val="000000"/>
                </a:solidFill>
                <a:latin typeface="宋体"/>
                <a:ea typeface="宋体"/>
              </a:rPr>
              <a:t>为了</a:t>
            </a:r>
            <a:r>
              <a:rPr lang="zh-CN" altLang="en-US" sz="1600" smtClean="0">
                <a:solidFill>
                  <a:srgbClr val="000000"/>
                </a:solidFill>
                <a:latin typeface="宋体"/>
                <a:ea typeface="宋体"/>
              </a:rPr>
              <a:t>保护南京煤矿机械</a:t>
            </a:r>
            <a:r>
              <a:rPr lang="zh-CN" altLang="en-US" sz="1600" dirty="0">
                <a:solidFill>
                  <a:srgbClr val="000000"/>
                </a:solidFill>
                <a:latin typeface="宋体"/>
                <a:ea typeface="宋体"/>
              </a:rPr>
              <a:t>厂区相关历史要素，规划城市道路绕开历史地段范围，利用现状林荫道形成</a:t>
            </a:r>
            <a:r>
              <a:rPr lang="zh-CN" altLang="en-US" sz="1600" dirty="0" smtClean="0">
                <a:solidFill>
                  <a:srgbClr val="000000"/>
                </a:solidFill>
                <a:latin typeface="宋体"/>
                <a:ea typeface="宋体"/>
              </a:rPr>
              <a:t>支路，并</a:t>
            </a:r>
            <a:r>
              <a:rPr lang="zh-CN" altLang="en-US" sz="1600" dirty="0">
                <a:solidFill>
                  <a:srgbClr val="000000"/>
                </a:solidFill>
                <a:latin typeface="宋体"/>
                <a:ea typeface="宋体"/>
              </a:rPr>
              <a:t>保证与历史建筑的安全距离</a:t>
            </a:r>
            <a:r>
              <a:rPr lang="zh-CN" altLang="en-US" sz="1600" dirty="0" smtClean="0">
                <a:solidFill>
                  <a:srgbClr val="000000"/>
                </a:solidFill>
                <a:latin typeface="宋体"/>
                <a:ea typeface="宋体"/>
              </a:rPr>
              <a:t>。同时通过</a:t>
            </a:r>
            <a:r>
              <a:rPr lang="zh-CN" altLang="en-US" sz="1600" dirty="0">
                <a:solidFill>
                  <a:srgbClr val="000000"/>
                </a:solidFill>
                <a:latin typeface="宋体"/>
                <a:ea typeface="宋体"/>
              </a:rPr>
              <a:t>近远期的考虑，提高园区开放性</a:t>
            </a:r>
            <a:r>
              <a:rPr lang="zh-CN" altLang="en-US" sz="1600" dirty="0" smtClean="0">
                <a:solidFill>
                  <a:srgbClr val="000000"/>
                </a:solidFill>
                <a:latin typeface="宋体"/>
                <a:ea typeface="宋体"/>
              </a:rPr>
              <a:t>。</a:t>
            </a:r>
            <a:endParaRPr lang="en-US" altLang="zh-CN" sz="1600" dirty="0" smtClean="0">
              <a:solidFill>
                <a:srgbClr val="000000"/>
              </a:solidFill>
              <a:latin typeface="宋体"/>
              <a:ea typeface="宋体"/>
            </a:endParaRPr>
          </a:p>
          <a:p>
            <a:pPr lvl="0" indent="457200" algn="just" eaLnBrk="1">
              <a:lnSpc>
                <a:spcPct val="150000"/>
              </a:lnSpc>
              <a:defRPr/>
            </a:pPr>
            <a:r>
              <a:rPr lang="zh-CN" altLang="en-US" sz="1600" dirty="0" smtClean="0">
                <a:solidFill>
                  <a:srgbClr val="000000"/>
                </a:solidFill>
                <a:latin typeface="宋体"/>
                <a:ea typeface="宋体"/>
              </a:rPr>
              <a:t>（</a:t>
            </a:r>
            <a:r>
              <a:rPr lang="zh-CN" altLang="en-US" sz="1600" dirty="0">
                <a:solidFill>
                  <a:srgbClr val="000000"/>
                </a:solidFill>
                <a:latin typeface="宋体"/>
                <a:ea typeface="宋体"/>
              </a:rPr>
              <a:t>三）功能配置。以研发办公为主，鼓励功能混合</a:t>
            </a:r>
            <a:r>
              <a:rPr lang="zh-CN" altLang="en-US" sz="1600" dirty="0" smtClean="0">
                <a:solidFill>
                  <a:srgbClr val="000000"/>
                </a:solidFill>
                <a:latin typeface="宋体"/>
                <a:ea typeface="宋体"/>
              </a:rPr>
              <a:t>。</a:t>
            </a:r>
            <a:endParaRPr lang="en-US" altLang="zh-CN" sz="1600" dirty="0">
              <a:solidFill>
                <a:srgbClr val="000000"/>
              </a:solidFill>
              <a:latin typeface="宋体"/>
              <a:ea typeface="宋体"/>
            </a:endParaRPr>
          </a:p>
          <a:p>
            <a:pPr lvl="0" indent="457200" algn="just" eaLnBrk="1">
              <a:lnSpc>
                <a:spcPct val="150000"/>
              </a:lnSpc>
              <a:defRPr/>
            </a:pPr>
            <a:r>
              <a:rPr lang="zh-CN" altLang="en-US" sz="1600" dirty="0" smtClean="0">
                <a:solidFill>
                  <a:srgbClr val="000000"/>
                </a:solidFill>
                <a:latin typeface="宋体"/>
                <a:ea typeface="宋体"/>
              </a:rPr>
              <a:t>（</a:t>
            </a:r>
            <a:r>
              <a:rPr lang="zh-CN" altLang="en-US" sz="1600" dirty="0">
                <a:solidFill>
                  <a:srgbClr val="000000"/>
                </a:solidFill>
                <a:latin typeface="宋体"/>
                <a:ea typeface="宋体"/>
              </a:rPr>
              <a:t>四）视线关系。该地段紧邻紫金山，受到紫金山周边控高影响</a:t>
            </a:r>
            <a:r>
              <a:rPr lang="zh-CN" altLang="en-US" sz="1600" dirty="0" smtClean="0">
                <a:solidFill>
                  <a:srgbClr val="000000"/>
                </a:solidFill>
                <a:latin typeface="宋体"/>
                <a:ea typeface="宋体"/>
              </a:rPr>
              <a:t>，建筑高度控制在</a:t>
            </a:r>
            <a:r>
              <a:rPr lang="en-US" altLang="zh-CN" sz="1600" dirty="0" smtClean="0">
                <a:solidFill>
                  <a:srgbClr val="000000"/>
                </a:solidFill>
                <a:latin typeface="宋体"/>
                <a:ea typeface="宋体"/>
              </a:rPr>
              <a:t>24</a:t>
            </a:r>
            <a:r>
              <a:rPr lang="zh-CN" altLang="en-US" sz="1600" dirty="0" smtClean="0">
                <a:solidFill>
                  <a:srgbClr val="000000"/>
                </a:solidFill>
                <a:latin typeface="宋体"/>
                <a:ea typeface="宋体"/>
              </a:rPr>
              <a:t>米以下。</a:t>
            </a:r>
            <a:endParaRPr lang="en-US" altLang="zh-CN" sz="1600" dirty="0" smtClean="0">
              <a:solidFill>
                <a:srgbClr val="000000"/>
              </a:solidFill>
              <a:latin typeface="宋体"/>
              <a:ea typeface="宋体"/>
            </a:endParaRPr>
          </a:p>
          <a:p>
            <a:pPr lvl="0" indent="457200" algn="just" eaLnBrk="1">
              <a:lnSpc>
                <a:spcPct val="150000"/>
              </a:lnSpc>
              <a:defRPr/>
            </a:pPr>
            <a:r>
              <a:rPr lang="zh-CN" altLang="en-US" sz="1600" dirty="0">
                <a:solidFill>
                  <a:srgbClr val="000000"/>
                </a:solidFill>
                <a:latin typeface="宋体"/>
                <a:ea typeface="宋体"/>
              </a:rPr>
              <a:t>（五）编制了城市设计地块图则，为未来园区开发建设提供技术引导。</a:t>
            </a:r>
          </a:p>
          <a:p>
            <a:pPr lvl="0" indent="457200" algn="just" eaLnBrk="1">
              <a:lnSpc>
                <a:spcPct val="150000"/>
              </a:lnSpc>
              <a:defRPr/>
            </a:pPr>
            <a:endParaRPr lang="en-US" altLang="zh-CN" sz="1600" dirty="0">
              <a:solidFill>
                <a:srgbClr val="000000"/>
              </a:solidFill>
              <a:latin typeface="宋体"/>
              <a:ea typeface="宋体"/>
            </a:endParaRPr>
          </a:p>
        </p:txBody>
      </p:sp>
      <p:pic>
        <p:nvPicPr>
          <p:cNvPr id="3"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801528" y="6662902"/>
            <a:ext cx="4785548" cy="3382713"/>
          </a:xfrm>
          <a:prstGeom prst="rect">
            <a:avLst/>
          </a:prstGeom>
        </p:spPr>
      </p:pic>
      <p:sp>
        <p:nvSpPr>
          <p:cNvPr id="36" name="矩形 35"/>
          <p:cNvSpPr/>
          <p:nvPr/>
        </p:nvSpPr>
        <p:spPr>
          <a:xfrm>
            <a:off x="17209335" y="10013951"/>
            <a:ext cx="1826141" cy="338554"/>
          </a:xfrm>
          <a:prstGeom prst="rect">
            <a:avLst/>
          </a:prstGeom>
        </p:spPr>
        <p:txBody>
          <a:bodyPr wrap="none">
            <a:spAutoFit/>
          </a:bodyPr>
          <a:lstStyle/>
          <a:p>
            <a:pPr algn="l"/>
            <a:r>
              <a:rPr lang="zh-CN" altLang="en-US" sz="1600" dirty="0" smtClean="0">
                <a:latin typeface="黑体" panose="02010609060101010101" pitchFamily="49" charset="-122"/>
                <a:ea typeface="黑体" panose="02010609060101010101" pitchFamily="49" charset="-122"/>
              </a:rPr>
              <a:t>地块城市设计图则</a:t>
            </a:r>
            <a:endParaRPr lang="en-US" altLang="zh-CN" sz="1600" dirty="0">
              <a:latin typeface="黑体" panose="02010609060101010101" pitchFamily="49" charset="-122"/>
              <a:ea typeface="黑体" panose="02010609060101010101" pitchFamily="49" charset="-122"/>
            </a:endParaRPr>
          </a:p>
        </p:txBody>
      </p:sp>
      <p:sp>
        <p:nvSpPr>
          <p:cNvPr id="78" name="矩形 77"/>
          <p:cNvSpPr/>
          <p:nvPr/>
        </p:nvSpPr>
        <p:spPr>
          <a:xfrm>
            <a:off x="12899176" y="10013951"/>
            <a:ext cx="1415772" cy="338554"/>
          </a:xfrm>
          <a:prstGeom prst="rect">
            <a:avLst/>
          </a:prstGeom>
        </p:spPr>
        <p:txBody>
          <a:bodyPr wrap="none">
            <a:spAutoFit/>
          </a:bodyPr>
          <a:lstStyle/>
          <a:p>
            <a:pPr algn="l"/>
            <a:r>
              <a:rPr lang="zh-CN" altLang="en-US" sz="1600" dirty="0" smtClean="0">
                <a:latin typeface="黑体" panose="02010609060101010101" pitchFamily="49" charset="-122"/>
                <a:ea typeface="黑体" panose="02010609060101010101" pitchFamily="49" charset="-122"/>
              </a:rPr>
              <a:t>方案总平面图</a:t>
            </a:r>
            <a:endParaRPr lang="en-US" altLang="zh-CN" sz="16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4">
            <a:extLst>
              <a:ext uri="{28A0092B-C50C-407E-A947-70E740481C1C}">
                <a14:useLocalDpi xmlns:a14="http://schemas.microsoft.com/office/drawing/2010/main" val="0"/>
              </a:ext>
            </a:extLst>
          </a:blip>
          <a:srcRect l="3057" t="2163" r="2149" b="2639"/>
          <a:stretch/>
        </p:blipFill>
        <p:spPr>
          <a:xfrm>
            <a:off x="14826638" y="5470862"/>
            <a:ext cx="4504728" cy="3196904"/>
          </a:xfrm>
          <a:prstGeom prst="rect">
            <a:avLst/>
          </a:prstGeom>
        </p:spPr>
      </p:pic>
      <p:pic>
        <p:nvPicPr>
          <p:cNvPr id="28" name="图片 27">
            <a:extLst>
              <a:ext uri="{FF2B5EF4-FFF2-40B4-BE49-F238E27FC236}">
                <a16:creationId xmlns:a16="http://schemas.microsoft.com/office/drawing/2014/main" xmlns="" id="{AD2C89F3-DFF8-408A-B451-8970A1CC5D28}"/>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a:xfrm>
            <a:off x="14858585" y="2986789"/>
            <a:ext cx="3336329" cy="2357686"/>
          </a:xfrm>
          <a:prstGeom prst="rect">
            <a:avLst/>
          </a:prstGeom>
          <a:noFill/>
          <a:ln w="9525">
            <a:noFill/>
            <a:miter lim="800000"/>
            <a:headEnd/>
            <a:tailEnd/>
          </a:ln>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b="4663"/>
          <a:stretch/>
        </p:blipFill>
        <p:spPr>
          <a:xfrm>
            <a:off x="18560667" y="4804632"/>
            <a:ext cx="3318192" cy="4476310"/>
          </a:xfrm>
          <a:prstGeom prst="rect">
            <a:avLst/>
          </a:prstGeom>
        </p:spPr>
      </p:pic>
      <p:sp>
        <p:nvSpPr>
          <p:cNvPr id="3099" name="Text Box 176"/>
          <p:cNvSpPr txBox="1">
            <a:spLocks noChangeArrowheads="1"/>
          </p:cNvSpPr>
          <p:nvPr/>
        </p:nvSpPr>
        <p:spPr bwMode="auto">
          <a:xfrm>
            <a:off x="20862925" y="34925"/>
            <a:ext cx="1222375" cy="900236"/>
          </a:xfrm>
          <a:prstGeom prst="rect">
            <a:avLst/>
          </a:prstGeom>
          <a:noFill/>
          <a:ln w="9525">
            <a:noFill/>
            <a:miter lim="800000"/>
          </a:ln>
        </p:spPr>
        <p:txBody>
          <a:bodyPr lIns="91431" tIns="45715" rIns="91431" bIns="45715">
            <a:spAutoFit/>
          </a:bodyPr>
          <a:lstStyle/>
          <a:p>
            <a:pPr algn="ctr" eaLnBrk="1" hangingPunct="1">
              <a:spcBef>
                <a:spcPts val="0"/>
              </a:spcBef>
              <a:defRPr/>
            </a:pPr>
            <a:r>
              <a:rPr lang="en-US" altLang="zh-CN" sz="700" b="1" dirty="0">
                <a:solidFill>
                  <a:schemeClr val="bg1"/>
                </a:solidFill>
                <a:latin typeface="+mn-ea"/>
                <a:ea typeface="宋体" panose="02010600030101010101" pitchFamily="2" charset="-122"/>
              </a:rPr>
              <a:t>《</a:t>
            </a:r>
            <a:r>
              <a:rPr lang="zh-CN" altLang="en-US" sz="700" b="1" dirty="0">
                <a:solidFill>
                  <a:schemeClr val="bg1"/>
                </a:solidFill>
                <a:latin typeface="+mn-ea"/>
                <a:ea typeface="宋体" panose="02010600030101010101" pitchFamily="2" charset="-122"/>
              </a:rPr>
              <a:t>南京新尧片区</a:t>
            </a:r>
            <a:r>
              <a:rPr lang="en-US" altLang="zh-CN" sz="700" b="1" dirty="0">
                <a:solidFill>
                  <a:schemeClr val="bg1"/>
                </a:solidFill>
                <a:latin typeface="+mn-ea"/>
                <a:ea typeface="宋体" panose="02010600030101010101" pitchFamily="2" charset="-122"/>
              </a:rPr>
              <a:t>(NJDBa021)</a:t>
            </a:r>
          </a:p>
          <a:p>
            <a:pPr algn="ctr" eaLnBrk="1" hangingPunct="1">
              <a:spcBef>
                <a:spcPts val="0"/>
              </a:spcBef>
              <a:defRPr/>
            </a:pPr>
            <a:r>
              <a:rPr lang="zh-CN" altLang="en-US" sz="700" b="1" dirty="0">
                <a:solidFill>
                  <a:schemeClr val="bg1"/>
                </a:solidFill>
                <a:latin typeface="+mn-ea"/>
                <a:ea typeface="宋体" panose="02010600030101010101" pitchFamily="2" charset="-122"/>
              </a:rPr>
              <a:t>单元控制性详细规划</a:t>
            </a:r>
            <a:r>
              <a:rPr lang="en-US" altLang="zh-CN" sz="700" b="1" dirty="0">
                <a:solidFill>
                  <a:schemeClr val="bg1"/>
                </a:solidFill>
                <a:latin typeface="+mn-ea"/>
                <a:ea typeface="宋体" panose="02010600030101010101" pitchFamily="2" charset="-122"/>
              </a:rPr>
              <a:t>》NJDBa021-11</a:t>
            </a:r>
            <a:r>
              <a:rPr lang="zh-CN" altLang="en-US" sz="700" b="1" dirty="0">
                <a:solidFill>
                  <a:schemeClr val="bg1"/>
                </a:solidFill>
                <a:latin typeface="+mn-ea"/>
                <a:ea typeface="宋体" panose="02010600030101010101" pitchFamily="2" charset="-122"/>
              </a:rPr>
              <a:t>规划管理单元图则修改</a:t>
            </a:r>
            <a:endParaRPr lang="en-US" altLang="zh-CN" sz="700" b="1" dirty="0">
              <a:solidFill>
                <a:schemeClr val="bg1"/>
              </a:solidFill>
              <a:latin typeface="+mn-ea"/>
              <a:ea typeface="宋体" panose="02010600030101010101" pitchFamily="2" charset="-122"/>
            </a:endParaRPr>
          </a:p>
          <a:p>
            <a:pPr algn="ctr" eaLnBrk="1" hangingPunct="1">
              <a:spcBef>
                <a:spcPts val="0"/>
              </a:spcBef>
              <a:defRPr/>
            </a:pPr>
            <a:endParaRPr lang="en-US" altLang="zh-CN" sz="700" b="1" dirty="0">
              <a:solidFill>
                <a:schemeClr val="bg1"/>
              </a:solidFill>
              <a:latin typeface="+mn-ea"/>
              <a:ea typeface="宋体" panose="02010600030101010101" pitchFamily="2" charset="-122"/>
            </a:endParaRPr>
          </a:p>
          <a:p>
            <a:pPr algn="ctr" eaLnBrk="1" hangingPunct="1">
              <a:spcBef>
                <a:spcPts val="0"/>
              </a:spcBef>
              <a:defRPr/>
            </a:pPr>
            <a:endParaRPr lang="en-US" altLang="zh-CN" sz="700" b="1" dirty="0">
              <a:solidFill>
                <a:schemeClr val="bg1"/>
              </a:solidFill>
              <a:latin typeface="+mn-ea"/>
              <a:ea typeface="宋体" panose="02010600030101010101" pitchFamily="2" charset="-122"/>
            </a:endParaRPr>
          </a:p>
          <a:p>
            <a:pPr eaLnBrk="1" hangingPunct="1">
              <a:spcBef>
                <a:spcPct val="50000"/>
              </a:spcBef>
              <a:defRPr/>
            </a:pPr>
            <a:endParaRPr lang="zh-CN" altLang="en-US" sz="700" b="1" dirty="0">
              <a:solidFill>
                <a:schemeClr val="bg1"/>
              </a:solidFill>
              <a:latin typeface="+mn-ea"/>
              <a:ea typeface="宋体" panose="02010600030101010101" pitchFamily="2" charset="-122"/>
            </a:endParaRPr>
          </a:p>
        </p:txBody>
      </p:sp>
      <p:cxnSp>
        <p:nvCxnSpPr>
          <p:cNvPr id="5140" name="直接连接符 34"/>
          <p:cNvCxnSpPr>
            <a:cxnSpLocks noChangeShapeType="1"/>
          </p:cNvCxnSpPr>
          <p:nvPr/>
        </p:nvCxnSpPr>
        <p:spPr bwMode="auto">
          <a:xfrm>
            <a:off x="0" y="857250"/>
            <a:ext cx="22098000" cy="0"/>
          </a:xfrm>
          <a:prstGeom prst="line">
            <a:avLst/>
          </a:prstGeom>
          <a:noFill/>
          <a:ln w="9525" algn="ctr">
            <a:solidFill>
              <a:schemeClr val="tx1"/>
            </a:solidFill>
            <a:round/>
          </a:ln>
          <a:extLst>
            <a:ext uri="{909E8E84-426E-40DD-AFC4-6F175D3DCCD1}">
              <a14:hiddenFill xmlns:a14="http://schemas.microsoft.com/office/drawing/2010/main">
                <a:noFill/>
              </a14:hiddenFill>
            </a:ext>
          </a:extLst>
        </p:spPr>
      </p:cxnSp>
      <p:cxnSp>
        <p:nvCxnSpPr>
          <p:cNvPr id="5141" name="直接连接符 36"/>
          <p:cNvCxnSpPr>
            <a:cxnSpLocks noChangeShapeType="1"/>
          </p:cNvCxnSpPr>
          <p:nvPr/>
        </p:nvCxnSpPr>
        <p:spPr bwMode="auto">
          <a:xfrm>
            <a:off x="0" y="0"/>
            <a:ext cx="0" cy="11060113"/>
          </a:xfrm>
          <a:prstGeom prst="line">
            <a:avLst/>
          </a:prstGeom>
          <a:noFill/>
          <a:ln w="9525" algn="ctr">
            <a:solidFill>
              <a:schemeClr val="tx1"/>
            </a:solidFill>
            <a:round/>
          </a:ln>
          <a:extLst>
            <a:ext uri="{909E8E84-426E-40DD-AFC4-6F175D3DCCD1}">
              <a14:hiddenFill xmlns:a14="http://schemas.microsoft.com/office/drawing/2010/main">
                <a:noFill/>
              </a14:hiddenFill>
            </a:ext>
          </a:extLst>
        </p:spPr>
      </p:cxnSp>
      <p:cxnSp>
        <p:nvCxnSpPr>
          <p:cNvPr id="5142" name="直接连接符 40"/>
          <p:cNvCxnSpPr>
            <a:cxnSpLocks noChangeShapeType="1"/>
          </p:cNvCxnSpPr>
          <p:nvPr/>
        </p:nvCxnSpPr>
        <p:spPr bwMode="auto">
          <a:xfrm>
            <a:off x="0" y="10895013"/>
            <a:ext cx="22098000" cy="0"/>
          </a:xfrm>
          <a:prstGeom prst="line">
            <a:avLst/>
          </a:prstGeom>
          <a:noFill/>
          <a:ln w="9525" algn="ctr">
            <a:solidFill>
              <a:schemeClr val="tx1"/>
            </a:solidFill>
            <a:round/>
          </a:ln>
          <a:extLst>
            <a:ext uri="{909E8E84-426E-40DD-AFC4-6F175D3DCCD1}">
              <a14:hiddenFill xmlns:a14="http://schemas.microsoft.com/office/drawing/2010/main">
                <a:noFill/>
              </a14:hiddenFill>
            </a:ext>
          </a:extLst>
        </p:spPr>
      </p:cxnSp>
      <p:cxnSp>
        <p:nvCxnSpPr>
          <p:cNvPr id="5143" name="直接连接符 41"/>
          <p:cNvCxnSpPr>
            <a:cxnSpLocks noChangeShapeType="1"/>
          </p:cNvCxnSpPr>
          <p:nvPr/>
        </p:nvCxnSpPr>
        <p:spPr bwMode="auto">
          <a:xfrm>
            <a:off x="22098000" y="0"/>
            <a:ext cx="0" cy="11072813"/>
          </a:xfrm>
          <a:prstGeom prst="line">
            <a:avLst/>
          </a:prstGeom>
          <a:noFill/>
          <a:ln w="9525" algn="ctr">
            <a:solidFill>
              <a:schemeClr val="tx1"/>
            </a:solidFill>
            <a:round/>
          </a:ln>
          <a:extLst>
            <a:ext uri="{909E8E84-426E-40DD-AFC4-6F175D3DCCD1}">
              <a14:hiddenFill xmlns:a14="http://schemas.microsoft.com/office/drawing/2010/main">
                <a:noFill/>
              </a14:hiddenFill>
            </a:ext>
          </a:extLst>
        </p:spPr>
      </p:cxnSp>
      <p:cxnSp>
        <p:nvCxnSpPr>
          <p:cNvPr id="5144" name="直接连接符 42"/>
          <p:cNvCxnSpPr>
            <a:cxnSpLocks noChangeShapeType="1"/>
          </p:cNvCxnSpPr>
          <p:nvPr/>
        </p:nvCxnSpPr>
        <p:spPr bwMode="auto">
          <a:xfrm>
            <a:off x="7304584" y="874713"/>
            <a:ext cx="0" cy="10020300"/>
          </a:xfrm>
          <a:prstGeom prst="line">
            <a:avLst/>
          </a:prstGeom>
          <a:noFill/>
          <a:ln w="9525" algn="ctr">
            <a:solidFill>
              <a:schemeClr val="tx1"/>
            </a:solidFill>
            <a:round/>
          </a:ln>
          <a:extLst>
            <a:ext uri="{909E8E84-426E-40DD-AFC4-6F175D3DCCD1}">
              <a14:hiddenFill xmlns:a14="http://schemas.microsoft.com/office/drawing/2010/main">
                <a:noFill/>
              </a14:hiddenFill>
            </a:ext>
          </a:extLst>
        </p:spPr>
      </p:cxnSp>
      <p:cxnSp>
        <p:nvCxnSpPr>
          <p:cNvPr id="5145" name="直接连接符 43"/>
          <p:cNvCxnSpPr>
            <a:cxnSpLocks noChangeShapeType="1"/>
          </p:cNvCxnSpPr>
          <p:nvPr/>
        </p:nvCxnSpPr>
        <p:spPr bwMode="auto">
          <a:xfrm>
            <a:off x="14721408" y="844550"/>
            <a:ext cx="0" cy="10020300"/>
          </a:xfrm>
          <a:prstGeom prst="line">
            <a:avLst/>
          </a:prstGeom>
          <a:noFill/>
          <a:ln w="9525" algn="ctr">
            <a:solidFill>
              <a:schemeClr val="tx1"/>
            </a:solidFill>
            <a:round/>
          </a:ln>
          <a:extLst>
            <a:ext uri="{909E8E84-426E-40DD-AFC4-6F175D3DCCD1}">
              <a14:hiddenFill xmlns:a14="http://schemas.microsoft.com/office/drawing/2010/main">
                <a:noFill/>
              </a14:hiddenFill>
            </a:ext>
          </a:extLst>
        </p:spPr>
      </p:cxnSp>
      <p:cxnSp>
        <p:nvCxnSpPr>
          <p:cNvPr id="5146" name="直接连接符 55"/>
          <p:cNvCxnSpPr>
            <a:cxnSpLocks noChangeShapeType="1"/>
          </p:cNvCxnSpPr>
          <p:nvPr/>
        </p:nvCxnSpPr>
        <p:spPr bwMode="auto">
          <a:xfrm>
            <a:off x="0" y="-6350"/>
            <a:ext cx="22098000" cy="0"/>
          </a:xfrm>
          <a:prstGeom prst="line">
            <a:avLst/>
          </a:prstGeom>
          <a:noFill/>
          <a:ln w="9525" algn="ctr">
            <a:solidFill>
              <a:schemeClr val="tx1"/>
            </a:solidFill>
            <a:round/>
          </a:ln>
          <a:extLst>
            <a:ext uri="{909E8E84-426E-40DD-AFC4-6F175D3DCCD1}">
              <a14:hiddenFill xmlns:a14="http://schemas.microsoft.com/office/drawing/2010/main">
                <a:noFill/>
              </a14:hiddenFill>
            </a:ext>
          </a:extLst>
        </p:spPr>
      </p:cxnSp>
      <p:cxnSp>
        <p:nvCxnSpPr>
          <p:cNvPr id="5147" name="直接连接符 56"/>
          <p:cNvCxnSpPr>
            <a:cxnSpLocks noChangeShapeType="1"/>
          </p:cNvCxnSpPr>
          <p:nvPr/>
        </p:nvCxnSpPr>
        <p:spPr bwMode="auto">
          <a:xfrm>
            <a:off x="0" y="11075988"/>
            <a:ext cx="22098000" cy="0"/>
          </a:xfrm>
          <a:prstGeom prst="line">
            <a:avLst/>
          </a:prstGeom>
          <a:noFill/>
          <a:ln w="9525" algn="ctr">
            <a:solidFill>
              <a:schemeClr val="tx1"/>
            </a:solidFill>
            <a:round/>
          </a:ln>
          <a:extLst>
            <a:ext uri="{909E8E84-426E-40DD-AFC4-6F175D3DCCD1}">
              <a14:hiddenFill xmlns:a14="http://schemas.microsoft.com/office/drawing/2010/main">
                <a:noFill/>
              </a14:hiddenFill>
            </a:ext>
          </a:extLst>
        </p:spPr>
      </p:cxnSp>
      <p:cxnSp>
        <p:nvCxnSpPr>
          <p:cNvPr id="5148" name="直接连接符 36"/>
          <p:cNvCxnSpPr>
            <a:cxnSpLocks noChangeShapeType="1"/>
          </p:cNvCxnSpPr>
          <p:nvPr/>
        </p:nvCxnSpPr>
        <p:spPr bwMode="auto">
          <a:xfrm>
            <a:off x="22098000" y="0"/>
            <a:ext cx="0" cy="11060113"/>
          </a:xfrm>
          <a:prstGeom prst="line">
            <a:avLst/>
          </a:prstGeom>
          <a:noFill/>
          <a:ln w="9525" algn="ctr">
            <a:solidFill>
              <a:schemeClr val="tx1"/>
            </a:solidFill>
            <a:round/>
          </a:ln>
          <a:extLst>
            <a:ext uri="{909E8E84-426E-40DD-AFC4-6F175D3DCCD1}">
              <a14:hiddenFill xmlns:a14="http://schemas.microsoft.com/office/drawing/2010/main">
                <a:noFill/>
              </a14:hiddenFill>
            </a:ext>
          </a:extLst>
        </p:spPr>
      </p:cxnSp>
      <p:graphicFrame>
        <p:nvGraphicFramePr>
          <p:cNvPr id="69" name="表格 68"/>
          <p:cNvGraphicFramePr>
            <a:graphicFrameLocks noGrp="1"/>
          </p:cNvGraphicFramePr>
          <p:nvPr>
            <p:custDataLst>
              <p:tags r:id="rId1"/>
            </p:custDataLst>
            <p:extLst>
              <p:ext uri="{D42A27DB-BD31-4B8C-83A1-F6EECF244321}">
                <p14:modId xmlns:p14="http://schemas.microsoft.com/office/powerpoint/2010/main" val="2833587765"/>
              </p:ext>
            </p:extLst>
          </p:nvPr>
        </p:nvGraphicFramePr>
        <p:xfrm>
          <a:off x="18722975" y="9123363"/>
          <a:ext cx="3333750" cy="1771649"/>
        </p:xfrm>
        <a:graphic>
          <a:graphicData uri="http://schemas.openxmlformats.org/drawingml/2006/table">
            <a:tbl>
              <a:tblPr firstRow="1" bandRow="1">
                <a:tableStyleId>{073A0DAA-6AF3-43AB-8588-CEC1D06C72B9}</a:tableStyleId>
              </a:tblPr>
              <a:tblGrid>
                <a:gridCol w="428635">
                  <a:extLst>
                    <a:ext uri="{9D8B030D-6E8A-4147-A177-3AD203B41FA5}">
                      <a16:colId xmlns:a16="http://schemas.microsoft.com/office/drawing/2014/main" xmlns="" val="20000"/>
                    </a:ext>
                  </a:extLst>
                </a:gridCol>
                <a:gridCol w="2905115">
                  <a:extLst>
                    <a:ext uri="{9D8B030D-6E8A-4147-A177-3AD203B41FA5}">
                      <a16:colId xmlns:a16="http://schemas.microsoft.com/office/drawing/2014/main" xmlns="" val="20001"/>
                    </a:ext>
                  </a:extLst>
                </a:gridCol>
              </a:tblGrid>
              <a:tr h="340726">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kern="1200" noProof="0" dirty="0">
                          <a:solidFill>
                            <a:schemeClr val="tx1"/>
                          </a:solidFill>
                          <a:latin typeface="华文细黑" panose="02010600040101010101" pitchFamily="2" charset="-122"/>
                          <a:ea typeface="华文细黑" panose="02010600040101010101" pitchFamily="2" charset="-122"/>
                          <a:cs typeface="+mn-cs"/>
                        </a:rPr>
                        <a:t>批准单位</a:t>
                      </a:r>
                    </a:p>
                  </a:txBody>
                  <a:tcPr marL="96767" marR="96767" marT="48399" marB="48399"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zh-CN" altLang="en-US" sz="1100" b="0" kern="1200" dirty="0">
                          <a:solidFill>
                            <a:schemeClr val="tx1"/>
                          </a:solidFill>
                          <a:latin typeface="华文细黑" panose="02010600040101010101" pitchFamily="2" charset="-122"/>
                          <a:ea typeface="华文细黑" panose="02010600040101010101" pitchFamily="2" charset="-122"/>
                          <a:cs typeface="+mn-cs"/>
                        </a:rPr>
                        <a:t>南京市人民政府</a:t>
                      </a:r>
                    </a:p>
                  </a:txBody>
                  <a:tcPr marL="96767" marR="96767" marT="48399" marB="48399" anchor="ctr" anchorCtr="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359338">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kern="1200" noProof="0" dirty="0">
                          <a:solidFill>
                            <a:schemeClr val="tx1"/>
                          </a:solidFill>
                          <a:latin typeface="华文细黑" panose="02010600040101010101" pitchFamily="2" charset="-122"/>
                          <a:ea typeface="华文细黑" panose="02010600040101010101" pitchFamily="2" charset="-122"/>
                          <a:cs typeface="+mn-cs"/>
                        </a:rPr>
                        <a:t>批准文号</a:t>
                      </a:r>
                    </a:p>
                  </a:txBody>
                  <a:tcPr marL="96767" marR="96767" marT="48399" marB="48399"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lnSpc>
                          <a:spcPct val="150000"/>
                        </a:lnSpc>
                        <a:spcBef>
                          <a:spcPct val="20000"/>
                        </a:spcBef>
                        <a:buClr>
                          <a:schemeClr val="accent2"/>
                        </a:buClr>
                        <a:buSzPct val="110000"/>
                      </a:pPr>
                      <a:r>
                        <a:rPr kumimoji="1" lang="zh-CN" altLang="en-US" sz="1000" b="0" kern="1200" dirty="0" smtClean="0">
                          <a:solidFill>
                            <a:schemeClr val="tx1"/>
                          </a:solidFill>
                          <a:latin typeface="Times New Roman" panose="02020603050405020304" pitchFamily="18" charset="0"/>
                          <a:ea typeface="华文细黑" panose="02010600040101010101" pitchFamily="2" charset="-122"/>
                          <a:cs typeface="Times New Roman" panose="02020603050405020304" pitchFamily="18" charset="0"/>
                        </a:rPr>
                        <a:t>宁政复</a:t>
                      </a:r>
                      <a:r>
                        <a:rPr kumimoji="1" lang="en-US" altLang="zh-CN" sz="1000" b="0" kern="1200" dirty="0" smtClean="0">
                          <a:solidFill>
                            <a:schemeClr val="tx1"/>
                          </a:solidFill>
                          <a:latin typeface="Times New Roman" panose="02020603050405020304" pitchFamily="18" charset="0"/>
                          <a:ea typeface="方正仿宋_GBK" panose="03000509000000000000" pitchFamily="65" charset="-122"/>
                          <a:cs typeface="Times New Roman" panose="02020603050405020304" pitchFamily="18" charset="0"/>
                        </a:rPr>
                        <a:t>〔2021〕</a:t>
                      </a:r>
                      <a:r>
                        <a:rPr kumimoji="1" lang="en-US" altLang="zh-CN" sz="1000" b="0" kern="1200" dirty="0" smtClean="0">
                          <a:solidFill>
                            <a:schemeClr val="tx1"/>
                          </a:solidFill>
                          <a:latin typeface="Times New Roman" panose="02020603050405020304" pitchFamily="18" charset="0"/>
                          <a:ea typeface="华文细黑" panose="02010600040101010101" pitchFamily="2" charset="-122"/>
                          <a:cs typeface="Times New Roman" panose="02020603050405020304" pitchFamily="18" charset="0"/>
                        </a:rPr>
                        <a:t>141</a:t>
                      </a:r>
                      <a:r>
                        <a:rPr kumimoji="1" lang="zh-CN" altLang="en-US" sz="1000" b="0" kern="1200" dirty="0" smtClean="0">
                          <a:solidFill>
                            <a:schemeClr val="tx1"/>
                          </a:solidFill>
                          <a:latin typeface="Times New Roman" panose="02020603050405020304" pitchFamily="18" charset="0"/>
                          <a:ea typeface="华文细黑" panose="02010600040101010101" pitchFamily="2" charset="-122"/>
                          <a:cs typeface="Times New Roman" panose="02020603050405020304" pitchFamily="18" charset="0"/>
                        </a:rPr>
                        <a:t>号</a:t>
                      </a:r>
                      <a:endParaRPr kumimoji="1" lang="zh-CN" altLang="en-US" sz="1000" b="0" kern="1200" dirty="0">
                        <a:solidFill>
                          <a:schemeClr val="tx1"/>
                        </a:solidFill>
                        <a:latin typeface="Times New Roman" panose="02020603050405020304" pitchFamily="18" charset="0"/>
                        <a:ea typeface="华文细黑" panose="02010600040101010101" pitchFamily="2" charset="-122"/>
                        <a:cs typeface="Times New Roman" panose="02020603050405020304" pitchFamily="18" charset="0"/>
                      </a:endParaRPr>
                    </a:p>
                  </a:txBody>
                  <a:tcPr marL="96767" marR="96767" marT="48399" marB="48399" anchor="ctr" anchorCtr="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391495">
                <a:tc rowSpan="3">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kern="1200" noProof="0" dirty="0">
                          <a:solidFill>
                            <a:schemeClr val="tx1"/>
                          </a:solidFill>
                          <a:latin typeface="华文细黑" panose="02010600040101010101" pitchFamily="2" charset="-122"/>
                          <a:ea typeface="华文细黑" panose="02010600040101010101" pitchFamily="2" charset="-122"/>
                          <a:cs typeface="+mn-cs"/>
                        </a:rPr>
                        <a:t>动</a:t>
                      </a:r>
                      <a:endParaRPr kumimoji="1" lang="en-US" altLang="zh-CN" sz="800" b="0" kern="1200" noProof="0" dirty="0">
                        <a:solidFill>
                          <a:schemeClr val="tx1"/>
                        </a:solidFill>
                        <a:latin typeface="华文细黑" panose="02010600040101010101" pitchFamily="2" charset="-122"/>
                        <a:ea typeface="华文细黑" panose="0201060004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kern="1200" noProof="0" dirty="0">
                          <a:solidFill>
                            <a:schemeClr val="tx1"/>
                          </a:solidFill>
                          <a:latin typeface="华文细黑" panose="02010600040101010101" pitchFamily="2" charset="-122"/>
                          <a:ea typeface="华文细黑" panose="02010600040101010101" pitchFamily="2" charset="-122"/>
                          <a:cs typeface="+mn-cs"/>
                        </a:rPr>
                        <a:t>态</a:t>
                      </a:r>
                      <a:endParaRPr kumimoji="1" lang="en-US" altLang="zh-CN" sz="800" b="0" kern="1200" noProof="0" dirty="0">
                        <a:solidFill>
                          <a:schemeClr val="tx1"/>
                        </a:solidFill>
                        <a:latin typeface="华文细黑" panose="02010600040101010101" pitchFamily="2" charset="-122"/>
                        <a:ea typeface="华文细黑" panose="0201060004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kern="1200" noProof="0" dirty="0">
                          <a:solidFill>
                            <a:schemeClr val="tx1"/>
                          </a:solidFill>
                          <a:latin typeface="华文细黑" panose="02010600040101010101" pitchFamily="2" charset="-122"/>
                          <a:ea typeface="华文细黑" panose="02010600040101010101" pitchFamily="2" charset="-122"/>
                          <a:cs typeface="+mn-cs"/>
                        </a:rPr>
                        <a:t>更</a:t>
                      </a:r>
                      <a:endParaRPr kumimoji="1" lang="en-US" altLang="zh-CN" sz="800" b="0" kern="1200" noProof="0" dirty="0">
                        <a:solidFill>
                          <a:schemeClr val="tx1"/>
                        </a:solidFill>
                        <a:latin typeface="华文细黑" panose="02010600040101010101" pitchFamily="2" charset="-122"/>
                        <a:ea typeface="华文细黑" panose="0201060004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kern="1200" noProof="0" dirty="0">
                          <a:solidFill>
                            <a:schemeClr val="tx1"/>
                          </a:solidFill>
                          <a:latin typeface="华文细黑" panose="02010600040101010101" pitchFamily="2" charset="-122"/>
                          <a:ea typeface="华文细黑" panose="02010600040101010101" pitchFamily="2" charset="-122"/>
                          <a:cs typeface="+mn-cs"/>
                        </a:rPr>
                        <a:t>新</a:t>
                      </a:r>
                      <a:endParaRPr kumimoji="1" lang="en-US" altLang="zh-CN" sz="800" b="0" kern="1200" noProof="0" dirty="0">
                        <a:solidFill>
                          <a:schemeClr val="tx1"/>
                        </a:solidFill>
                        <a:latin typeface="华文细黑" panose="02010600040101010101" pitchFamily="2" charset="-122"/>
                        <a:ea typeface="华文细黑" panose="0201060004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kern="1200" noProof="0" dirty="0">
                          <a:solidFill>
                            <a:schemeClr val="tx1"/>
                          </a:solidFill>
                          <a:latin typeface="华文细黑" panose="02010600040101010101" pitchFamily="2" charset="-122"/>
                          <a:ea typeface="华文细黑" panose="02010600040101010101" pitchFamily="2" charset="-122"/>
                          <a:cs typeface="+mn-cs"/>
                        </a:rPr>
                        <a:t>信</a:t>
                      </a:r>
                      <a:endParaRPr kumimoji="1" lang="en-US" altLang="zh-CN" sz="800" b="0" kern="1200" noProof="0" dirty="0">
                        <a:solidFill>
                          <a:schemeClr val="tx1"/>
                        </a:solidFill>
                        <a:latin typeface="华文细黑" panose="02010600040101010101" pitchFamily="2" charset="-122"/>
                        <a:ea typeface="华文细黑" panose="0201060004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kern="1200" noProof="0" dirty="0">
                          <a:solidFill>
                            <a:schemeClr val="tx1"/>
                          </a:solidFill>
                          <a:latin typeface="华文细黑" panose="02010600040101010101" pitchFamily="2" charset="-122"/>
                          <a:ea typeface="华文细黑" panose="02010600040101010101" pitchFamily="2" charset="-122"/>
                          <a:cs typeface="+mn-cs"/>
                        </a:rPr>
                        <a:t>息</a:t>
                      </a:r>
                      <a:endParaRPr kumimoji="1" lang="en-US" altLang="zh-CN" sz="800" b="0" kern="1200" noProof="0" dirty="0">
                        <a:solidFill>
                          <a:schemeClr val="tx1"/>
                        </a:solidFill>
                        <a:latin typeface="华文细黑" panose="02010600040101010101" pitchFamily="2" charset="-122"/>
                        <a:ea typeface="华文细黑" panose="0201060004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kern="1200" noProof="0" dirty="0">
                          <a:solidFill>
                            <a:schemeClr val="tx1"/>
                          </a:solidFill>
                          <a:latin typeface="华文细黑" panose="02010600040101010101" pitchFamily="2" charset="-122"/>
                          <a:ea typeface="华文细黑" panose="02010600040101010101" pitchFamily="2" charset="-122"/>
                          <a:cs typeface="+mn-cs"/>
                        </a:rPr>
                        <a:t>栏</a:t>
                      </a:r>
                    </a:p>
                  </a:txBody>
                  <a:tcPr marL="96767" marR="96767" marT="48399" marB="48399"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lnSpc>
                          <a:spcPct val="150000"/>
                        </a:lnSpc>
                        <a:spcBef>
                          <a:spcPct val="20000"/>
                        </a:spcBef>
                        <a:buClr>
                          <a:schemeClr val="accent2"/>
                        </a:buClr>
                        <a:buSzPct val="110000"/>
                      </a:pPr>
                      <a:endParaRPr kumimoji="1" lang="zh-CN" altLang="en-US" sz="800" b="0" kern="1200" dirty="0">
                        <a:solidFill>
                          <a:schemeClr val="tx1"/>
                        </a:solidFill>
                        <a:latin typeface="华文细黑" panose="02010600040101010101" pitchFamily="2" charset="-122"/>
                        <a:ea typeface="华文细黑" panose="02010600040101010101" pitchFamily="2" charset="-122"/>
                        <a:cs typeface="+mn-cs"/>
                      </a:endParaRPr>
                    </a:p>
                  </a:txBody>
                  <a:tcPr marL="96767" marR="96767" marT="48399" marB="48399" anchor="ctr" anchorCtr="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340045">
                <a:tc vMerge="1">
                  <a:txBody>
                    <a:bodyPr/>
                    <a:lstStyle/>
                    <a:p>
                      <a:endParaRPr lang="zh-CN"/>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endParaRPr lang="zh-CN" altLang="en-US" sz="600" b="0" dirty="0">
                        <a:latin typeface="黑体" panose="02010609060101010101" pitchFamily="49" charset="-122"/>
                        <a:ea typeface="黑体" panose="02010609060101010101" pitchFamily="49" charset="-122"/>
                      </a:endParaRPr>
                    </a:p>
                  </a:txBody>
                  <a:tcPr marL="96767" marR="96767" marT="48399" marB="48399"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340045">
                <a:tc vMerge="1">
                  <a:txBody>
                    <a:bodyPr/>
                    <a:lstStyle/>
                    <a:p>
                      <a:endParaRPr lang="zh-CN"/>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endParaRPr lang="zh-CN" altLang="en-US" sz="600" b="0" dirty="0">
                        <a:latin typeface="黑体" panose="02010609060101010101" pitchFamily="49" charset="-122"/>
                        <a:ea typeface="黑体" panose="02010609060101010101" pitchFamily="49" charset="-122"/>
                      </a:endParaRPr>
                    </a:p>
                  </a:txBody>
                  <a:tcPr marL="96767" marR="96767" marT="48399" marB="48399"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bl>
          </a:graphicData>
        </a:graphic>
      </p:graphicFrame>
      <p:sp>
        <p:nvSpPr>
          <p:cNvPr id="5170" name="Rectangle 41"/>
          <p:cNvSpPr>
            <a:spLocks noChangeArrowheads="1"/>
          </p:cNvSpPr>
          <p:nvPr/>
        </p:nvSpPr>
        <p:spPr bwMode="auto">
          <a:xfrm>
            <a:off x="7637488" y="1318102"/>
            <a:ext cx="177614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p>
            <a:pPr eaLnBrk="1" hangingPunct="1">
              <a:lnSpc>
                <a:spcPct val="200000"/>
              </a:lnSpc>
            </a:pPr>
            <a:r>
              <a:rPr lang="zh-CN" altLang="en-US" sz="2000" b="1" dirty="0" smtClean="0">
                <a:latin typeface="黑体" panose="02010609060101010101" pitchFamily="49" charset="-122"/>
                <a:ea typeface="黑体" panose="02010609060101010101" pitchFamily="49" charset="-122"/>
              </a:rPr>
              <a:t>控详修改内容</a:t>
            </a:r>
            <a:endParaRPr lang="zh-CN" altLang="en-US" sz="2000" b="1" dirty="0">
              <a:latin typeface="黑体" panose="02010609060101010101" pitchFamily="49" charset="-122"/>
              <a:ea typeface="黑体" panose="02010609060101010101" pitchFamily="49" charset="-122"/>
            </a:endParaRPr>
          </a:p>
        </p:txBody>
      </p:sp>
      <p:pic>
        <p:nvPicPr>
          <p:cNvPr id="31" name="图片 30">
            <a:extLst>
              <a:ext uri="{FF2B5EF4-FFF2-40B4-BE49-F238E27FC236}">
                <a16:creationId xmlns:a16="http://schemas.microsoft.com/office/drawing/2014/main" xmlns="" id="{AD2C89F3-DFF8-408A-B451-8970A1CC5D28}"/>
              </a:ext>
            </a:extLst>
          </p:cNvPr>
          <p:cNvPicPr>
            <a:picLocks noChangeAspect="1" noChangeArrowheads="1"/>
          </p:cNvPicPr>
          <p:nvPr/>
        </p:nvPicPr>
        <p:blipFill rotWithShape="1">
          <a:blip r:embed="rId7"/>
          <a:srcRect t="494" b="1"/>
          <a:stretch/>
        </p:blipFill>
        <p:spPr>
          <a:xfrm>
            <a:off x="18171650" y="3140410"/>
            <a:ext cx="3430893" cy="1934632"/>
          </a:xfrm>
          <a:prstGeom prst="rect">
            <a:avLst/>
          </a:prstGeom>
          <a:noFill/>
          <a:ln w="9525">
            <a:noFill/>
            <a:miter lim="800000"/>
            <a:headEnd/>
            <a:tailEnd/>
          </a:ln>
        </p:spPr>
      </p:pic>
      <p:pic>
        <p:nvPicPr>
          <p:cNvPr id="3" name="图片 2"/>
          <p:cNvPicPr>
            <a:picLocks noChangeAspect="1"/>
          </p:cNvPicPr>
          <p:nvPr/>
        </p:nvPicPr>
        <p:blipFill rotWithShape="1">
          <a:blip r:embed="rId8">
            <a:extLst>
              <a:ext uri="{28A0092B-C50C-407E-A947-70E740481C1C}">
                <a14:useLocalDpi xmlns:a14="http://schemas.microsoft.com/office/drawing/2010/main" val="0"/>
              </a:ext>
            </a:extLst>
          </a:blip>
          <a:srcRect l="1310" t="4726" r="2228" b="4788"/>
          <a:stretch/>
        </p:blipFill>
        <p:spPr>
          <a:xfrm>
            <a:off x="747220" y="5140613"/>
            <a:ext cx="5490564" cy="3640608"/>
          </a:xfrm>
          <a:prstGeom prst="rect">
            <a:avLst/>
          </a:prstGeom>
        </p:spPr>
      </p:pic>
      <p:sp>
        <p:nvSpPr>
          <p:cNvPr id="29" name="矩形 28"/>
          <p:cNvSpPr/>
          <p:nvPr/>
        </p:nvSpPr>
        <p:spPr>
          <a:xfrm>
            <a:off x="2289692" y="9166384"/>
            <a:ext cx="3262432" cy="338554"/>
          </a:xfrm>
          <a:prstGeom prst="rect">
            <a:avLst/>
          </a:prstGeom>
        </p:spPr>
        <p:txBody>
          <a:bodyPr wrap="none">
            <a:spAutoFit/>
          </a:bodyPr>
          <a:lstStyle/>
          <a:p>
            <a:pPr algn="l"/>
            <a:r>
              <a:rPr lang="zh-CN" altLang="en-US" sz="1600" dirty="0" smtClean="0">
                <a:latin typeface="黑体" panose="02010609060101010101" pitchFamily="49" charset="-122"/>
                <a:ea typeface="黑体" panose="02010609060101010101" pitchFamily="49" charset="-122"/>
              </a:rPr>
              <a:t>修改后一般历史地段保护规划图则</a:t>
            </a:r>
            <a:endParaRPr lang="en-US" altLang="zh-CN" sz="1600" dirty="0">
              <a:latin typeface="黑体" panose="02010609060101010101" pitchFamily="49" charset="-122"/>
              <a:ea typeface="黑体" panose="02010609060101010101" pitchFamily="49" charset="-122"/>
            </a:endParaRPr>
          </a:p>
        </p:txBody>
      </p:sp>
      <p:sp>
        <p:nvSpPr>
          <p:cNvPr id="37" name="矩形 36"/>
          <p:cNvSpPr/>
          <p:nvPr/>
        </p:nvSpPr>
        <p:spPr>
          <a:xfrm>
            <a:off x="-3664679" y="4236603"/>
            <a:ext cx="1620957" cy="338554"/>
          </a:xfrm>
          <a:prstGeom prst="rect">
            <a:avLst/>
          </a:prstGeom>
        </p:spPr>
        <p:txBody>
          <a:bodyPr wrap="none">
            <a:spAutoFit/>
          </a:bodyPr>
          <a:lstStyle/>
          <a:p>
            <a:pPr algn="l"/>
            <a:r>
              <a:rPr lang="zh-CN" altLang="en-US" sz="1600" dirty="0" smtClean="0">
                <a:latin typeface="黑体" panose="02010609060101010101" pitchFamily="49" charset="-122"/>
                <a:ea typeface="黑体" panose="02010609060101010101" pitchFamily="49" charset="-122"/>
              </a:rPr>
              <a:t>修改后道路等级</a:t>
            </a:r>
            <a:endParaRPr lang="en-US" altLang="zh-CN" sz="1600" dirty="0">
              <a:latin typeface="黑体" panose="02010609060101010101" pitchFamily="49" charset="-122"/>
              <a:ea typeface="黑体" panose="02010609060101010101" pitchFamily="49" charset="-122"/>
            </a:endParaRPr>
          </a:p>
        </p:txBody>
      </p:sp>
      <p:pic>
        <p:nvPicPr>
          <p:cNvPr id="38" name="图片 37"/>
          <p:cNvPicPr/>
          <p:nvPr/>
        </p:nvPicPr>
        <p:blipFill>
          <a:blip r:embed="rId9" cstate="print"/>
          <a:srcRect b="1817"/>
          <a:stretch>
            <a:fillRect/>
          </a:stretch>
        </p:blipFill>
        <p:spPr bwMode="auto">
          <a:xfrm>
            <a:off x="-6702099" y="2212132"/>
            <a:ext cx="2963291" cy="2049090"/>
          </a:xfrm>
          <a:prstGeom prst="rect">
            <a:avLst/>
          </a:prstGeom>
          <a:noFill/>
        </p:spPr>
      </p:pic>
      <p:sp>
        <p:nvSpPr>
          <p:cNvPr id="40" name="矩形 39"/>
          <p:cNvSpPr/>
          <p:nvPr/>
        </p:nvSpPr>
        <p:spPr>
          <a:xfrm>
            <a:off x="-6624305" y="4220208"/>
            <a:ext cx="1620957" cy="338554"/>
          </a:xfrm>
          <a:prstGeom prst="rect">
            <a:avLst/>
          </a:prstGeom>
        </p:spPr>
        <p:txBody>
          <a:bodyPr wrap="none">
            <a:spAutoFit/>
          </a:bodyPr>
          <a:lstStyle/>
          <a:p>
            <a:pPr algn="l"/>
            <a:r>
              <a:rPr lang="zh-CN" altLang="en-US" sz="1600" dirty="0" smtClean="0">
                <a:latin typeface="黑体" panose="02010609060101010101" pitchFamily="49" charset="-122"/>
                <a:ea typeface="黑体" panose="02010609060101010101" pitchFamily="49" charset="-122"/>
              </a:rPr>
              <a:t>原控详道路等级</a:t>
            </a:r>
            <a:endParaRPr lang="en-US" altLang="zh-CN" sz="1600" dirty="0">
              <a:latin typeface="黑体" panose="02010609060101010101" pitchFamily="49" charset="-122"/>
              <a:ea typeface="黑体" panose="02010609060101010101" pitchFamily="49" charset="-122"/>
            </a:endParaRPr>
          </a:p>
        </p:txBody>
      </p:sp>
      <p:sp>
        <p:nvSpPr>
          <p:cNvPr id="36" name="Rectangle 41"/>
          <p:cNvSpPr>
            <a:spLocks noChangeArrowheads="1"/>
          </p:cNvSpPr>
          <p:nvPr/>
        </p:nvSpPr>
        <p:spPr bwMode="auto">
          <a:xfrm>
            <a:off x="463824" y="1308547"/>
            <a:ext cx="619268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p>
            <a:pPr eaLnBrk="1" hangingPunct="1">
              <a:lnSpc>
                <a:spcPct val="200000"/>
              </a:lnSpc>
            </a:pPr>
            <a:r>
              <a:rPr lang="zh-CN" altLang="en-US" sz="2000" b="1" dirty="0" smtClean="0">
                <a:latin typeface="黑体" panose="02010609060101010101" pitchFamily="49" charset="-122"/>
                <a:ea typeface="黑体" panose="02010609060101010101" pitchFamily="49" charset="-122"/>
              </a:rPr>
              <a:t>一般历史地段保护规划图则修改内容</a:t>
            </a:r>
            <a:endParaRPr lang="zh-CN" altLang="en-US" sz="2000" b="1" dirty="0">
              <a:latin typeface="黑体" panose="02010609060101010101" pitchFamily="49" charset="-122"/>
              <a:ea typeface="黑体" panose="02010609060101010101" pitchFamily="49" charset="-122"/>
            </a:endParaRPr>
          </a:p>
        </p:txBody>
      </p:sp>
      <p:sp>
        <p:nvSpPr>
          <p:cNvPr id="42" name="Rectangle 41"/>
          <p:cNvSpPr>
            <a:spLocks noChangeArrowheads="1"/>
          </p:cNvSpPr>
          <p:nvPr/>
        </p:nvSpPr>
        <p:spPr bwMode="auto">
          <a:xfrm>
            <a:off x="474602" y="2125335"/>
            <a:ext cx="6380256" cy="1944366"/>
          </a:xfrm>
          <a:prstGeom prst="rect">
            <a:avLst/>
          </a:prstGeom>
          <a:noFill/>
          <a:ln w="9525">
            <a:noFill/>
            <a:miter lim="800000"/>
          </a:ln>
        </p:spPr>
        <p:txBody>
          <a:bodyPr wrap="square" lIns="96762" tIns="48381" rIns="96762" bIns="48381">
            <a:spAutoFit/>
          </a:bodyPr>
          <a:lstStyle/>
          <a:p>
            <a:pPr indent="457200" algn="just">
              <a:lnSpc>
                <a:spcPct val="150000"/>
              </a:lnSpc>
            </a:pPr>
            <a:r>
              <a:rPr lang="en-US" altLang="zh-CN" sz="1600" dirty="0" smtClean="0">
                <a:latin typeface="+mn-ea"/>
                <a:ea typeface="+mn-ea"/>
              </a:rPr>
              <a:t>1</a:t>
            </a:r>
            <a:r>
              <a:rPr lang="zh-CN" altLang="en-US" sz="1600" dirty="0" smtClean="0">
                <a:latin typeface="+mn-ea"/>
                <a:ea typeface="+mn-ea"/>
              </a:rPr>
              <a:t>、与</a:t>
            </a:r>
            <a:r>
              <a:rPr lang="zh-CN" altLang="en-US" sz="1600" dirty="0">
                <a:latin typeface="+mn-ea"/>
                <a:ea typeface="+mn-ea"/>
              </a:rPr>
              <a:t>最新</a:t>
            </a:r>
            <a:r>
              <a:rPr lang="zh-CN" altLang="en-US" sz="1600" dirty="0" smtClean="0">
                <a:latin typeface="+mn-ea"/>
                <a:ea typeface="+mn-ea"/>
              </a:rPr>
              <a:t>的历史建筑</a:t>
            </a:r>
            <a:r>
              <a:rPr lang="zh-CN" altLang="en-US" sz="1600" dirty="0">
                <a:latin typeface="+mn-ea"/>
                <a:ea typeface="+mn-ea"/>
              </a:rPr>
              <a:t>保护图则对接，核准了历史建筑实体轮廓</a:t>
            </a:r>
            <a:r>
              <a:rPr lang="zh-CN" altLang="en-US" sz="1600" dirty="0" smtClean="0">
                <a:latin typeface="+mn-ea"/>
                <a:ea typeface="+mn-ea"/>
              </a:rPr>
              <a:t>线；</a:t>
            </a:r>
            <a:endParaRPr lang="en-US" altLang="zh-CN" sz="1600" dirty="0" smtClean="0">
              <a:latin typeface="+mn-ea"/>
              <a:ea typeface="+mn-ea"/>
            </a:endParaRPr>
          </a:p>
          <a:p>
            <a:pPr indent="457200" algn="just">
              <a:lnSpc>
                <a:spcPct val="150000"/>
              </a:lnSpc>
            </a:pPr>
            <a:r>
              <a:rPr lang="en-US" altLang="zh-CN" sz="1600" dirty="0" smtClean="0">
                <a:latin typeface="+mn-ea"/>
                <a:ea typeface="+mn-ea"/>
              </a:rPr>
              <a:t>2</a:t>
            </a:r>
            <a:r>
              <a:rPr lang="zh-CN" altLang="en-US" sz="1600" dirty="0" smtClean="0">
                <a:latin typeface="+mn-ea"/>
                <a:ea typeface="+mn-ea"/>
              </a:rPr>
              <a:t>、大礼堂</a:t>
            </a:r>
            <a:r>
              <a:rPr lang="zh-CN" altLang="en-US" sz="1600" dirty="0">
                <a:latin typeface="+mn-ea"/>
                <a:ea typeface="+mn-ea"/>
              </a:rPr>
              <a:t>作为“规划控制建筑”进行管控</a:t>
            </a:r>
            <a:r>
              <a:rPr lang="zh-CN" altLang="en-US" sz="1600" dirty="0" smtClean="0">
                <a:latin typeface="+mn-ea"/>
                <a:ea typeface="+mn-ea"/>
              </a:rPr>
              <a:t>引导。</a:t>
            </a:r>
            <a:endParaRPr lang="en-US" altLang="zh-CN" sz="1600" dirty="0" smtClean="0">
              <a:latin typeface="+mn-ea"/>
              <a:ea typeface="+mn-ea"/>
            </a:endParaRPr>
          </a:p>
          <a:p>
            <a:pPr indent="457200" algn="just">
              <a:lnSpc>
                <a:spcPct val="150000"/>
              </a:lnSpc>
            </a:pPr>
            <a:r>
              <a:rPr lang="en-US" altLang="zh-CN" sz="1600" dirty="0" smtClean="0">
                <a:latin typeface="+mn-ea"/>
                <a:ea typeface="+mn-ea"/>
              </a:rPr>
              <a:t>3</a:t>
            </a:r>
            <a:r>
              <a:rPr lang="zh-CN" altLang="en-US" sz="1600" dirty="0" smtClean="0">
                <a:latin typeface="+mn-ea"/>
                <a:ea typeface="+mn-ea"/>
              </a:rPr>
              <a:t>、</a:t>
            </a:r>
            <a:r>
              <a:rPr lang="zh-CN" altLang="en-US" sz="1600" dirty="0">
                <a:latin typeface="+mn-ea"/>
              </a:rPr>
              <a:t>根据地形图核准了现状林荫道树木的位置，并在此基础上进行了城市支路选</a:t>
            </a:r>
            <a:r>
              <a:rPr lang="zh-CN" altLang="en-US" sz="1600" dirty="0" smtClean="0">
                <a:latin typeface="+mn-ea"/>
              </a:rPr>
              <a:t>位。</a:t>
            </a:r>
            <a:endParaRPr lang="zh-CN" altLang="en-US" sz="1600" dirty="0">
              <a:latin typeface="+mn-ea"/>
              <a:ea typeface="+mn-ea"/>
            </a:endParaRPr>
          </a:p>
        </p:txBody>
      </p:sp>
      <p:sp>
        <p:nvSpPr>
          <p:cNvPr id="43" name="矩形 42"/>
          <p:cNvSpPr/>
          <p:nvPr/>
        </p:nvSpPr>
        <p:spPr>
          <a:xfrm>
            <a:off x="18895786" y="5042943"/>
            <a:ext cx="2749471" cy="338554"/>
          </a:xfrm>
          <a:prstGeom prst="rect">
            <a:avLst/>
          </a:prstGeom>
        </p:spPr>
        <p:txBody>
          <a:bodyPr wrap="none">
            <a:spAutoFit/>
          </a:bodyPr>
          <a:lstStyle/>
          <a:p>
            <a:r>
              <a:rPr lang="en-US" altLang="zh-CN" sz="1600" dirty="0" smtClean="0">
                <a:latin typeface="黑体" panose="02010609060101010101" pitchFamily="49" charset="-122"/>
                <a:ea typeface="黑体" panose="02010609060101010101" pitchFamily="49" charset="-122"/>
              </a:rPr>
              <a:t>NJZCe010-03</a:t>
            </a:r>
            <a:r>
              <a:rPr lang="zh-CN" altLang="en-US" sz="1600" dirty="0" smtClean="0">
                <a:latin typeface="黑体" panose="02010609060101010101" pitchFamily="49" charset="-122"/>
                <a:ea typeface="黑体" panose="02010609060101010101" pitchFamily="49" charset="-122"/>
              </a:rPr>
              <a:t>单元图则修改后</a:t>
            </a:r>
            <a:endParaRPr lang="en-US" altLang="zh-CN" sz="1600" dirty="0">
              <a:latin typeface="黑体" panose="02010609060101010101" pitchFamily="49" charset="-122"/>
              <a:ea typeface="黑体" panose="02010609060101010101" pitchFamily="49" charset="-122"/>
            </a:endParaRPr>
          </a:p>
        </p:txBody>
      </p:sp>
      <p:sp>
        <p:nvSpPr>
          <p:cNvPr id="44" name="矩形 43"/>
          <p:cNvSpPr/>
          <p:nvPr/>
        </p:nvSpPr>
        <p:spPr>
          <a:xfrm>
            <a:off x="7535933" y="1880393"/>
            <a:ext cx="6913894" cy="8961672"/>
          </a:xfrm>
          <a:prstGeom prst="rect">
            <a:avLst/>
          </a:prstGeom>
          <a:noFill/>
          <a:ln w="9525">
            <a:noFill/>
            <a:miter lim="800000"/>
          </a:ln>
        </p:spPr>
        <p:txBody>
          <a:bodyPr wrap="square" lIns="96762" tIns="48381" rIns="96762" bIns="48381">
            <a:spAutoFit/>
          </a:bodyPr>
          <a:lstStyle/>
          <a:p>
            <a:pPr indent="457200" algn="just" eaLnBrk="1">
              <a:lnSpc>
                <a:spcPct val="150000"/>
              </a:lnSpc>
            </a:pPr>
            <a:r>
              <a:rPr lang="en-US" altLang="zh-CN" sz="1600" dirty="0">
                <a:latin typeface="+mn-ea"/>
                <a:ea typeface="+mn-ea"/>
              </a:rPr>
              <a:t>1</a:t>
            </a:r>
            <a:r>
              <a:rPr lang="zh-CN" altLang="en-US" sz="1600" dirty="0">
                <a:latin typeface="+mn-ea"/>
                <a:ea typeface="+mn-ea"/>
              </a:rPr>
              <a:t>、</a:t>
            </a:r>
            <a:r>
              <a:rPr lang="zh-CN" altLang="en-US" sz="1600" dirty="0" smtClean="0">
                <a:latin typeface="+mn-ea"/>
                <a:ea typeface="+mn-ea"/>
              </a:rPr>
              <a:t>马群街</a:t>
            </a:r>
            <a:r>
              <a:rPr lang="zh-CN" altLang="en-US" sz="1600" dirty="0">
                <a:latin typeface="+mn-ea"/>
                <a:ea typeface="+mn-ea"/>
              </a:rPr>
              <a:t>西侧两个街区（原</a:t>
            </a:r>
            <a:r>
              <a:rPr lang="en-US" altLang="zh-CN" sz="1600" dirty="0">
                <a:latin typeface="+mn-ea"/>
                <a:ea typeface="+mn-ea"/>
              </a:rPr>
              <a:t>03-006</a:t>
            </a:r>
            <a:r>
              <a:rPr lang="zh-CN" altLang="en-US" sz="1600" dirty="0">
                <a:latin typeface="+mn-ea"/>
                <a:ea typeface="+mn-ea"/>
              </a:rPr>
              <a:t>、</a:t>
            </a:r>
            <a:r>
              <a:rPr lang="en-US" altLang="zh-CN" sz="1600" dirty="0">
                <a:latin typeface="+mn-ea"/>
                <a:ea typeface="+mn-ea"/>
              </a:rPr>
              <a:t>03-009</a:t>
            </a:r>
            <a:r>
              <a:rPr lang="zh-CN" altLang="en-US" sz="1600" dirty="0">
                <a:latin typeface="+mn-ea"/>
                <a:ea typeface="+mn-ea"/>
              </a:rPr>
              <a:t>、</a:t>
            </a:r>
            <a:r>
              <a:rPr lang="en-US" altLang="zh-CN" sz="1600" dirty="0">
                <a:latin typeface="+mn-ea"/>
                <a:ea typeface="+mn-ea"/>
              </a:rPr>
              <a:t>03-014</a:t>
            </a:r>
            <a:r>
              <a:rPr lang="zh-CN" altLang="en-US" sz="1600" dirty="0">
                <a:latin typeface="+mn-ea"/>
                <a:ea typeface="+mn-ea"/>
              </a:rPr>
              <a:t>三个地块），结合一般历史地段保护规划</a:t>
            </a:r>
            <a:r>
              <a:rPr lang="zh-CN" altLang="en-US" sz="1600" dirty="0" smtClean="0">
                <a:latin typeface="+mn-ea"/>
                <a:ea typeface="+mn-ea"/>
              </a:rPr>
              <a:t>与南京煤矿机械</a:t>
            </a:r>
            <a:r>
              <a:rPr lang="zh-CN" altLang="en-US" sz="1600" dirty="0">
                <a:latin typeface="+mn-ea"/>
                <a:ea typeface="+mn-ea"/>
              </a:rPr>
              <a:t>厂区现状情况</a:t>
            </a:r>
            <a:r>
              <a:rPr lang="zh-CN" altLang="en-US" sz="1600" dirty="0" smtClean="0">
                <a:latin typeface="+mn-ea"/>
                <a:ea typeface="+mn-ea"/>
              </a:rPr>
              <a:t>，对用地布局、</a:t>
            </a:r>
            <a:r>
              <a:rPr lang="zh-CN" altLang="en-US" sz="1600" dirty="0">
                <a:latin typeface="+mn-ea"/>
                <a:ea typeface="+mn-ea"/>
              </a:rPr>
              <a:t>用地</a:t>
            </a:r>
            <a:r>
              <a:rPr lang="zh-CN" altLang="en-US" sz="1600" dirty="0" smtClean="0">
                <a:latin typeface="+mn-ea"/>
                <a:ea typeface="+mn-ea"/>
              </a:rPr>
              <a:t>性质、技术指标等进行调整。</a:t>
            </a:r>
            <a:endParaRPr lang="zh-CN" altLang="en-US" sz="1600" dirty="0">
              <a:latin typeface="+mn-ea"/>
              <a:ea typeface="+mn-ea"/>
            </a:endParaRPr>
          </a:p>
          <a:p>
            <a:pPr indent="457200" algn="just" eaLnBrk="1">
              <a:lnSpc>
                <a:spcPct val="150000"/>
              </a:lnSpc>
            </a:pPr>
            <a:r>
              <a:rPr lang="zh-CN" altLang="en-US" sz="1600" dirty="0" smtClean="0">
                <a:latin typeface="+mn-ea"/>
                <a:ea typeface="+mn-ea"/>
              </a:rPr>
              <a:t>修改内容</a:t>
            </a:r>
            <a:r>
              <a:rPr lang="zh-CN" altLang="en-US" sz="1600" dirty="0">
                <a:latin typeface="+mn-ea"/>
                <a:ea typeface="+mn-ea"/>
              </a:rPr>
              <a:t>：</a:t>
            </a:r>
          </a:p>
          <a:p>
            <a:pPr indent="457200" algn="just" eaLnBrk="1">
              <a:lnSpc>
                <a:spcPct val="150000"/>
              </a:lnSpc>
            </a:pPr>
            <a:r>
              <a:rPr lang="zh-CN" altLang="en-US" sz="1600" dirty="0">
                <a:latin typeface="+mn-ea"/>
                <a:ea typeface="+mn-ea"/>
              </a:rPr>
              <a:t>（</a:t>
            </a:r>
            <a:r>
              <a:rPr lang="en-US" altLang="zh-CN" sz="1600" dirty="0">
                <a:latin typeface="+mn-ea"/>
                <a:ea typeface="+mn-ea"/>
              </a:rPr>
              <a:t>1</a:t>
            </a:r>
            <a:r>
              <a:rPr lang="zh-CN" altLang="en-US" sz="1600" dirty="0">
                <a:latin typeface="+mn-ea"/>
                <a:ea typeface="+mn-ea"/>
              </a:rPr>
              <a:t>）核对现状地籍图和现状地形图，明确一般历史地段保护范围、历史建筑位置、现状林荫道位置、地块用地权属等。与原控详相比，将立力煤矿机械厂区用地调整为科研设计用地，兼容公共服务、租赁住宅、文化等</a:t>
            </a:r>
            <a:r>
              <a:rPr lang="zh-CN" altLang="en-US" sz="1600" dirty="0" smtClean="0">
                <a:latin typeface="+mn-ea"/>
                <a:ea typeface="+mn-ea"/>
              </a:rPr>
              <a:t>功能。</a:t>
            </a:r>
            <a:endParaRPr lang="en-US" altLang="zh-CN" sz="1600" dirty="0" smtClean="0">
              <a:latin typeface="+mn-ea"/>
              <a:ea typeface="+mn-ea"/>
            </a:endParaRPr>
          </a:p>
          <a:p>
            <a:pPr indent="457200" algn="just" eaLnBrk="1">
              <a:lnSpc>
                <a:spcPct val="150000"/>
              </a:lnSpc>
            </a:pPr>
            <a:r>
              <a:rPr lang="zh-CN" altLang="en-US" sz="1600" dirty="0" smtClean="0">
                <a:latin typeface="+mn-ea"/>
                <a:ea typeface="+mn-ea"/>
              </a:rPr>
              <a:t>（</a:t>
            </a:r>
            <a:r>
              <a:rPr lang="en-US" altLang="zh-CN" sz="1600" dirty="0">
                <a:latin typeface="+mn-ea"/>
                <a:ea typeface="+mn-ea"/>
              </a:rPr>
              <a:t>2</a:t>
            </a:r>
            <a:r>
              <a:rPr lang="zh-CN" altLang="en-US" sz="1600" dirty="0">
                <a:latin typeface="+mn-ea"/>
                <a:ea typeface="+mn-ea"/>
              </a:rPr>
              <a:t>）为了减少对历史厂区中轴线的影响，优化了加油站用</a:t>
            </a:r>
            <a:r>
              <a:rPr lang="zh-CN" altLang="en-US" sz="1600" dirty="0" smtClean="0">
                <a:latin typeface="+mn-ea"/>
                <a:ea typeface="+mn-ea"/>
              </a:rPr>
              <a:t>地</a:t>
            </a:r>
            <a:r>
              <a:rPr lang="zh-CN" altLang="en-US" sz="1600" dirty="0">
                <a:latin typeface="+mn-ea"/>
                <a:ea typeface="+mn-ea"/>
              </a:rPr>
              <a:t>形态</a:t>
            </a:r>
            <a:r>
              <a:rPr lang="zh-CN" altLang="en-US" sz="1600" dirty="0" smtClean="0">
                <a:latin typeface="+mn-ea"/>
                <a:ea typeface="+mn-ea"/>
              </a:rPr>
              <a:t>，</a:t>
            </a:r>
            <a:r>
              <a:rPr lang="zh-CN" altLang="en-US" sz="1600" dirty="0">
                <a:latin typeface="+mn-ea"/>
                <a:ea typeface="+mn-ea"/>
              </a:rPr>
              <a:t>用地</a:t>
            </a:r>
            <a:r>
              <a:rPr lang="zh-CN" altLang="en-US" sz="1600" dirty="0" smtClean="0">
                <a:latin typeface="+mn-ea"/>
                <a:ea typeface="+mn-ea"/>
              </a:rPr>
              <a:t>面积</a:t>
            </a:r>
            <a:r>
              <a:rPr lang="zh-CN" altLang="en-US" sz="1600" dirty="0">
                <a:latin typeface="+mn-ea"/>
                <a:ea typeface="+mn-ea"/>
              </a:rPr>
              <a:t>为</a:t>
            </a:r>
            <a:r>
              <a:rPr lang="en-US" altLang="zh-CN" sz="1600" dirty="0" smtClean="0">
                <a:latin typeface="+mn-ea"/>
                <a:ea typeface="+mn-ea"/>
              </a:rPr>
              <a:t>0.4</a:t>
            </a:r>
            <a:r>
              <a:rPr lang="zh-CN" altLang="en-US" sz="1600" dirty="0" smtClean="0">
                <a:latin typeface="+mn-ea"/>
                <a:ea typeface="+mn-ea"/>
              </a:rPr>
              <a:t>公顷</a:t>
            </a:r>
            <a:r>
              <a:rPr lang="en-US" altLang="zh-CN" sz="1600" dirty="0" smtClean="0">
                <a:latin typeface="+mn-ea"/>
                <a:ea typeface="+mn-ea"/>
              </a:rPr>
              <a:t>,</a:t>
            </a:r>
            <a:r>
              <a:rPr lang="zh-CN" altLang="en-US" sz="1600" dirty="0" smtClean="0">
                <a:latin typeface="+mn-ea"/>
                <a:ea typeface="+mn-ea"/>
              </a:rPr>
              <a:t>位置保持不变</a:t>
            </a:r>
            <a:r>
              <a:rPr lang="zh-CN" altLang="en-US" sz="1600" dirty="0">
                <a:latin typeface="+mn-ea"/>
                <a:ea typeface="+mn-ea"/>
              </a:rPr>
              <a:t>；</a:t>
            </a:r>
          </a:p>
          <a:p>
            <a:pPr indent="457200" algn="just" eaLnBrk="1">
              <a:lnSpc>
                <a:spcPct val="150000"/>
              </a:lnSpc>
            </a:pPr>
            <a:r>
              <a:rPr lang="zh-CN" altLang="en-US" sz="1600" dirty="0">
                <a:latin typeface="+mn-ea"/>
                <a:ea typeface="+mn-ea"/>
              </a:rPr>
              <a:t>（</a:t>
            </a:r>
            <a:r>
              <a:rPr lang="en-US" altLang="zh-CN" sz="1600" dirty="0">
                <a:latin typeface="+mn-ea"/>
                <a:ea typeface="+mn-ea"/>
              </a:rPr>
              <a:t>3</a:t>
            </a:r>
            <a:r>
              <a:rPr lang="zh-CN" altLang="en-US" sz="1600" dirty="0">
                <a:latin typeface="+mn-ea"/>
                <a:ea typeface="+mn-ea"/>
              </a:rPr>
              <a:t>）根据最新中山门大街改造方案调整沿街绿化带，保留工业构筑物遗存水塔；</a:t>
            </a:r>
          </a:p>
          <a:p>
            <a:pPr indent="457200" algn="just" eaLnBrk="1">
              <a:lnSpc>
                <a:spcPct val="150000"/>
              </a:lnSpc>
            </a:pPr>
            <a:r>
              <a:rPr lang="zh-CN" altLang="en-US" sz="1600" dirty="0">
                <a:latin typeface="+mn-ea"/>
                <a:ea typeface="+mn-ea"/>
              </a:rPr>
              <a:t>（</a:t>
            </a:r>
            <a:r>
              <a:rPr lang="en-US" altLang="zh-CN" sz="1600" dirty="0">
                <a:latin typeface="+mn-ea"/>
                <a:ea typeface="+mn-ea"/>
              </a:rPr>
              <a:t>4</a:t>
            </a:r>
            <a:r>
              <a:rPr lang="zh-CN" altLang="en-US" sz="1600" dirty="0">
                <a:latin typeface="+mn-ea"/>
                <a:ea typeface="+mn-ea"/>
              </a:rPr>
              <a:t>）</a:t>
            </a:r>
            <a:r>
              <a:rPr lang="en-US" altLang="zh-CN" sz="1600" dirty="0">
                <a:latin typeface="+mn-ea"/>
                <a:ea typeface="+mn-ea"/>
              </a:rPr>
              <a:t>03-009</a:t>
            </a:r>
            <a:r>
              <a:rPr lang="zh-CN" altLang="en-US" sz="1600" dirty="0">
                <a:latin typeface="+mn-ea"/>
                <a:ea typeface="+mn-ea"/>
              </a:rPr>
              <a:t>地块用地性质调整为</a:t>
            </a:r>
            <a:r>
              <a:rPr lang="en-US" altLang="zh-CN" sz="1600" dirty="0">
                <a:latin typeface="+mn-ea"/>
                <a:ea typeface="+mn-ea"/>
              </a:rPr>
              <a:t>R2</a:t>
            </a:r>
            <a:r>
              <a:rPr lang="zh-CN" altLang="en-US" sz="1600" dirty="0">
                <a:latin typeface="+mn-ea"/>
                <a:ea typeface="+mn-ea"/>
              </a:rPr>
              <a:t>二类居住用地，用地面积调整为</a:t>
            </a:r>
            <a:r>
              <a:rPr lang="en-US" altLang="zh-CN" sz="1600" dirty="0">
                <a:latin typeface="+mn-ea"/>
                <a:ea typeface="+mn-ea"/>
              </a:rPr>
              <a:t>2.25</a:t>
            </a:r>
            <a:r>
              <a:rPr lang="zh-CN" altLang="en-US" sz="1600" dirty="0">
                <a:latin typeface="+mn-ea"/>
                <a:ea typeface="+mn-ea"/>
              </a:rPr>
              <a:t>公顷，建筑密度调整为≤</a:t>
            </a:r>
            <a:r>
              <a:rPr lang="en-US" altLang="zh-CN" sz="1600" dirty="0">
                <a:latin typeface="+mn-ea"/>
                <a:ea typeface="+mn-ea"/>
              </a:rPr>
              <a:t>30%</a:t>
            </a:r>
            <a:r>
              <a:rPr lang="zh-CN" altLang="en-US" sz="1600" dirty="0">
                <a:latin typeface="+mn-ea"/>
                <a:ea typeface="+mn-ea"/>
              </a:rPr>
              <a:t>，其余指标保持不变。</a:t>
            </a:r>
          </a:p>
          <a:p>
            <a:pPr indent="457200" algn="just" eaLnBrk="1">
              <a:lnSpc>
                <a:spcPct val="150000"/>
              </a:lnSpc>
            </a:pPr>
            <a:r>
              <a:rPr lang="en-US" altLang="zh-CN" sz="1600" dirty="0">
                <a:latin typeface="+mn-ea"/>
                <a:ea typeface="+mn-ea"/>
              </a:rPr>
              <a:t>2</a:t>
            </a:r>
            <a:r>
              <a:rPr lang="zh-CN" altLang="en-US" sz="1600" dirty="0">
                <a:latin typeface="+mn-ea"/>
                <a:ea typeface="+mn-ea"/>
              </a:rPr>
              <a:t>、马群街东侧两个街区（原</a:t>
            </a:r>
            <a:r>
              <a:rPr lang="en-US" altLang="zh-CN" sz="1600" dirty="0">
                <a:latin typeface="+mn-ea"/>
                <a:ea typeface="+mn-ea"/>
              </a:rPr>
              <a:t>03-008</a:t>
            </a:r>
            <a:r>
              <a:rPr lang="zh-CN" altLang="en-US" sz="1600" dirty="0">
                <a:latin typeface="+mn-ea"/>
                <a:ea typeface="+mn-ea"/>
              </a:rPr>
              <a:t>、</a:t>
            </a:r>
            <a:r>
              <a:rPr lang="en-US" altLang="zh-CN" sz="1600" dirty="0">
                <a:latin typeface="+mn-ea"/>
                <a:ea typeface="+mn-ea"/>
              </a:rPr>
              <a:t>03-016</a:t>
            </a:r>
            <a:r>
              <a:rPr lang="zh-CN" altLang="en-US" sz="1600" dirty="0">
                <a:latin typeface="+mn-ea"/>
                <a:ea typeface="+mn-ea"/>
              </a:rPr>
              <a:t>、</a:t>
            </a:r>
            <a:r>
              <a:rPr lang="en-US" altLang="zh-CN" sz="1600" dirty="0">
                <a:latin typeface="+mn-ea"/>
                <a:ea typeface="+mn-ea"/>
              </a:rPr>
              <a:t>03-017</a:t>
            </a:r>
            <a:r>
              <a:rPr lang="zh-CN" altLang="en-US" sz="1600" dirty="0">
                <a:latin typeface="+mn-ea"/>
                <a:ea typeface="+mn-ea"/>
              </a:rPr>
              <a:t>、</a:t>
            </a:r>
            <a:r>
              <a:rPr lang="en-US" altLang="zh-CN" sz="1600" dirty="0">
                <a:latin typeface="+mn-ea"/>
                <a:ea typeface="+mn-ea"/>
              </a:rPr>
              <a:t>03-020</a:t>
            </a:r>
            <a:r>
              <a:rPr lang="zh-CN" altLang="en-US" sz="1600" dirty="0">
                <a:latin typeface="+mn-ea"/>
                <a:ea typeface="+mn-ea"/>
              </a:rPr>
              <a:t>、</a:t>
            </a:r>
            <a:r>
              <a:rPr lang="en-US" altLang="zh-CN" sz="1600" dirty="0">
                <a:latin typeface="+mn-ea"/>
                <a:ea typeface="+mn-ea"/>
              </a:rPr>
              <a:t>03-027</a:t>
            </a:r>
            <a:r>
              <a:rPr lang="zh-CN" altLang="en-US" sz="1600" dirty="0">
                <a:latin typeface="+mn-ea"/>
                <a:ea typeface="+mn-ea"/>
              </a:rPr>
              <a:t>五个地块），考虑轨交站点周边一体化要求</a:t>
            </a:r>
            <a:r>
              <a:rPr lang="zh-CN" altLang="en-US" sz="1600" dirty="0" smtClean="0">
                <a:latin typeface="+mn-ea"/>
                <a:ea typeface="+mn-ea"/>
              </a:rPr>
              <a:t>，对用</a:t>
            </a:r>
            <a:r>
              <a:rPr lang="zh-CN" altLang="en-US" sz="1600" dirty="0">
                <a:latin typeface="+mn-ea"/>
                <a:ea typeface="+mn-ea"/>
              </a:rPr>
              <a:t>地性质及</a:t>
            </a:r>
            <a:r>
              <a:rPr lang="zh-CN" altLang="en-US" sz="1600" dirty="0" smtClean="0">
                <a:latin typeface="+mn-ea"/>
                <a:ea typeface="+mn-ea"/>
              </a:rPr>
              <a:t>位置进行调整</a:t>
            </a:r>
            <a:r>
              <a:rPr lang="zh-CN" altLang="en-US" sz="1600" dirty="0">
                <a:latin typeface="+mn-ea"/>
                <a:ea typeface="+mn-ea"/>
              </a:rPr>
              <a:t>。</a:t>
            </a:r>
          </a:p>
          <a:p>
            <a:pPr indent="457200" algn="just" eaLnBrk="1">
              <a:lnSpc>
                <a:spcPct val="150000"/>
              </a:lnSpc>
            </a:pPr>
            <a:r>
              <a:rPr lang="zh-CN" altLang="en-US" sz="1600" dirty="0" smtClean="0">
                <a:latin typeface="+mn-ea"/>
                <a:ea typeface="+mn-ea"/>
              </a:rPr>
              <a:t>修改内容</a:t>
            </a:r>
            <a:r>
              <a:rPr lang="zh-CN" altLang="en-US" sz="1600" dirty="0">
                <a:latin typeface="+mn-ea"/>
                <a:ea typeface="+mn-ea"/>
              </a:rPr>
              <a:t>：</a:t>
            </a:r>
          </a:p>
          <a:p>
            <a:pPr indent="457200" algn="just" eaLnBrk="1">
              <a:lnSpc>
                <a:spcPct val="150000"/>
              </a:lnSpc>
            </a:pPr>
            <a:r>
              <a:rPr lang="zh-CN" altLang="en-US" sz="1600" dirty="0">
                <a:latin typeface="+mn-ea"/>
                <a:ea typeface="+mn-ea"/>
              </a:rPr>
              <a:t>（</a:t>
            </a:r>
            <a:r>
              <a:rPr lang="en-US" altLang="zh-CN" sz="1600" dirty="0">
                <a:latin typeface="+mn-ea"/>
                <a:ea typeface="+mn-ea"/>
              </a:rPr>
              <a:t>1</a:t>
            </a:r>
            <a:r>
              <a:rPr lang="zh-CN" altLang="en-US" sz="1600" dirty="0">
                <a:latin typeface="+mn-ea"/>
                <a:ea typeface="+mn-ea"/>
              </a:rPr>
              <a:t>）将</a:t>
            </a:r>
            <a:r>
              <a:rPr lang="en-US" altLang="zh-CN" sz="1600" dirty="0">
                <a:latin typeface="+mn-ea"/>
                <a:ea typeface="+mn-ea"/>
              </a:rPr>
              <a:t>03-008</a:t>
            </a:r>
            <a:r>
              <a:rPr lang="zh-CN" altLang="en-US" sz="1600" dirty="0">
                <a:latin typeface="+mn-ea"/>
                <a:ea typeface="+mn-ea"/>
              </a:rPr>
              <a:t>地块由商住混合用地调整为商办用地，用地面积调整为</a:t>
            </a:r>
            <a:r>
              <a:rPr lang="en-US" altLang="zh-CN" sz="1600" dirty="0">
                <a:latin typeface="+mn-ea"/>
                <a:ea typeface="+mn-ea"/>
              </a:rPr>
              <a:t>1.33</a:t>
            </a:r>
            <a:r>
              <a:rPr lang="zh-CN" altLang="en-US" sz="1600" dirty="0">
                <a:latin typeface="+mn-ea"/>
                <a:ea typeface="+mn-ea"/>
              </a:rPr>
              <a:t>公顷，容积率调整为≤</a:t>
            </a:r>
            <a:r>
              <a:rPr lang="en-US" altLang="zh-CN" sz="1600" dirty="0">
                <a:latin typeface="+mn-ea"/>
                <a:ea typeface="+mn-ea"/>
              </a:rPr>
              <a:t>2.5</a:t>
            </a:r>
            <a:r>
              <a:rPr lang="zh-CN" altLang="en-US" sz="1600" dirty="0">
                <a:latin typeface="+mn-ea"/>
                <a:ea typeface="+mn-ea"/>
              </a:rPr>
              <a:t>，建筑密度调整为≤</a:t>
            </a:r>
            <a:r>
              <a:rPr lang="en-US" altLang="zh-CN" sz="1600" dirty="0">
                <a:latin typeface="+mn-ea"/>
                <a:ea typeface="+mn-ea"/>
              </a:rPr>
              <a:t>55%</a:t>
            </a:r>
            <a:r>
              <a:rPr lang="zh-CN" altLang="en-US" sz="1600" dirty="0">
                <a:latin typeface="+mn-ea"/>
                <a:ea typeface="+mn-ea"/>
              </a:rPr>
              <a:t>，绿地率调整为</a:t>
            </a:r>
            <a:r>
              <a:rPr lang="zh-CN" altLang="en-US" sz="1600" dirty="0" smtClean="0">
                <a:latin typeface="+mn-ea"/>
                <a:ea typeface="+mn-ea"/>
              </a:rPr>
              <a:t>≥</a:t>
            </a:r>
            <a:r>
              <a:rPr lang="en-US" altLang="zh-CN" sz="1600" dirty="0" smtClean="0">
                <a:latin typeface="+mn-ea"/>
                <a:ea typeface="+mn-ea"/>
              </a:rPr>
              <a:t>25</a:t>
            </a:r>
            <a:r>
              <a:rPr lang="en-US" altLang="zh-CN" sz="1600" dirty="0">
                <a:latin typeface="+mn-ea"/>
                <a:ea typeface="+mn-ea"/>
              </a:rPr>
              <a:t>%</a:t>
            </a:r>
            <a:r>
              <a:rPr lang="zh-CN" altLang="en-US" sz="1600" dirty="0" smtClean="0">
                <a:latin typeface="+mn-ea"/>
                <a:ea typeface="+mn-ea"/>
              </a:rPr>
              <a:t>，</a:t>
            </a:r>
            <a:r>
              <a:rPr lang="zh-CN" altLang="en-US" sz="1600" dirty="0">
                <a:latin typeface="+mn-ea"/>
              </a:rPr>
              <a:t>其余指标保持不变</a:t>
            </a:r>
            <a:r>
              <a:rPr lang="zh-CN" altLang="en-US" sz="1600" dirty="0" smtClean="0">
                <a:latin typeface="+mn-ea"/>
                <a:ea typeface="+mn-ea"/>
              </a:rPr>
              <a:t>；</a:t>
            </a:r>
            <a:endParaRPr lang="zh-CN" altLang="en-US" sz="1600" dirty="0">
              <a:latin typeface="+mn-ea"/>
              <a:ea typeface="+mn-ea"/>
            </a:endParaRPr>
          </a:p>
          <a:p>
            <a:pPr indent="457200" algn="just" eaLnBrk="1">
              <a:lnSpc>
                <a:spcPct val="150000"/>
              </a:lnSpc>
            </a:pPr>
            <a:r>
              <a:rPr lang="zh-CN" altLang="en-US" sz="1600" dirty="0" smtClean="0">
                <a:latin typeface="+mn-ea"/>
                <a:ea typeface="+mn-ea"/>
              </a:rPr>
              <a:t>（</a:t>
            </a:r>
            <a:r>
              <a:rPr lang="en-US" altLang="zh-CN" sz="1600" dirty="0" smtClean="0">
                <a:latin typeface="+mn-ea"/>
                <a:ea typeface="+mn-ea"/>
              </a:rPr>
              <a:t>2</a:t>
            </a:r>
            <a:r>
              <a:rPr lang="zh-CN" altLang="en-US" sz="1600" dirty="0" smtClean="0">
                <a:latin typeface="+mn-ea"/>
                <a:ea typeface="+mn-ea"/>
              </a:rPr>
              <a:t>）将基层社区中心、社区公园绿地向轨交站点集中，有利于轨交站点周边一体化生活的打造，相关用地面积与指标均不变；</a:t>
            </a:r>
            <a:endParaRPr lang="en-US" altLang="zh-CN" sz="1600" dirty="0" smtClean="0">
              <a:latin typeface="+mn-ea"/>
              <a:ea typeface="+mn-ea"/>
            </a:endParaRPr>
          </a:p>
          <a:p>
            <a:pPr indent="457200" algn="just" eaLnBrk="1">
              <a:lnSpc>
                <a:spcPct val="150000"/>
              </a:lnSpc>
            </a:pPr>
            <a:endParaRPr lang="zh-CN" altLang="en-US" sz="1600" dirty="0">
              <a:latin typeface="+mn-ea"/>
              <a:ea typeface="+mn-ea"/>
            </a:endParaRPr>
          </a:p>
        </p:txBody>
      </p:sp>
      <p:sp>
        <p:nvSpPr>
          <p:cNvPr id="46" name="矩形 45"/>
          <p:cNvSpPr/>
          <p:nvPr/>
        </p:nvSpPr>
        <p:spPr>
          <a:xfrm>
            <a:off x="19030441" y="8773112"/>
            <a:ext cx="2749471" cy="338554"/>
          </a:xfrm>
          <a:prstGeom prst="rect">
            <a:avLst/>
          </a:prstGeom>
        </p:spPr>
        <p:txBody>
          <a:bodyPr wrap="none">
            <a:spAutoFit/>
          </a:bodyPr>
          <a:lstStyle/>
          <a:p>
            <a:r>
              <a:rPr lang="en-US" altLang="zh-CN" sz="1600" dirty="0" smtClean="0">
                <a:latin typeface="黑体" panose="02010609060101010101" pitchFamily="49" charset="-122"/>
                <a:ea typeface="黑体" panose="02010609060101010101" pitchFamily="49" charset="-122"/>
              </a:rPr>
              <a:t>NJNBa010-17</a:t>
            </a:r>
            <a:r>
              <a:rPr lang="zh-CN" altLang="en-US" sz="1600" dirty="0" smtClean="0">
                <a:latin typeface="黑体" panose="02010609060101010101" pitchFamily="49" charset="-122"/>
                <a:ea typeface="黑体" panose="02010609060101010101" pitchFamily="49" charset="-122"/>
              </a:rPr>
              <a:t>单元图则修改后</a:t>
            </a:r>
            <a:endParaRPr lang="en-US" altLang="zh-CN" sz="1600" dirty="0">
              <a:latin typeface="黑体" panose="02010609060101010101" pitchFamily="49" charset="-122"/>
              <a:ea typeface="黑体" panose="02010609060101010101" pitchFamily="49" charset="-122"/>
            </a:endParaRPr>
          </a:p>
        </p:txBody>
      </p:sp>
      <p:sp>
        <p:nvSpPr>
          <p:cNvPr id="30" name="Text Box 2"/>
          <p:cNvSpPr txBox="1">
            <a:spLocks noChangeArrowheads="1"/>
          </p:cNvSpPr>
          <p:nvPr/>
        </p:nvSpPr>
        <p:spPr bwMode="auto">
          <a:xfrm>
            <a:off x="-2357794" y="205621"/>
            <a:ext cx="26641574" cy="651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695" tIns="48344" rIns="96695" bIns="48344">
            <a:spAutoFit/>
          </a:bodyPr>
          <a:lstStyle>
            <a:lvl1pPr>
              <a:defRPr kumimoji="1" sz="1400">
                <a:solidFill>
                  <a:schemeClr val="tx1"/>
                </a:solidFill>
                <a:latin typeface="Times New Roman" panose="02020603050405020304" pitchFamily="18" charset="0"/>
                <a:ea typeface="宋体" panose="02010600030101010101" pitchFamily="2" charset="-122"/>
              </a:defRPr>
            </a:lvl1pPr>
            <a:lvl2pPr marL="742950" indent="-285750">
              <a:defRPr kumimoji="1" sz="1400">
                <a:solidFill>
                  <a:schemeClr val="tx1"/>
                </a:solidFill>
                <a:latin typeface="Times New Roman" panose="02020603050405020304" pitchFamily="18" charset="0"/>
                <a:ea typeface="宋体" panose="02010600030101010101" pitchFamily="2" charset="-122"/>
              </a:defRPr>
            </a:lvl2pPr>
            <a:lvl3pPr marL="1143000" indent="-228600">
              <a:defRPr kumimoji="1" sz="1400">
                <a:solidFill>
                  <a:schemeClr val="tx1"/>
                </a:solidFill>
                <a:latin typeface="Times New Roman" panose="02020603050405020304" pitchFamily="18" charset="0"/>
                <a:ea typeface="宋体" panose="02010600030101010101" pitchFamily="2" charset="-122"/>
              </a:defRPr>
            </a:lvl3pPr>
            <a:lvl4pPr marL="1600200" indent="-228600">
              <a:defRPr kumimoji="1" sz="1400">
                <a:solidFill>
                  <a:schemeClr val="tx1"/>
                </a:solidFill>
                <a:latin typeface="Times New Roman" panose="02020603050405020304" pitchFamily="18" charset="0"/>
                <a:ea typeface="宋体" panose="02010600030101010101" pitchFamily="2" charset="-122"/>
              </a:defRPr>
            </a:lvl4pPr>
            <a:lvl5pPr marL="2057400" indent="-228600">
              <a:defRPr kumimoji="1" sz="1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9pPr>
          </a:lstStyle>
          <a:p>
            <a:pPr algn="ctr" eaLnBrk="1" hangingPunct="1">
              <a:lnSpc>
                <a:spcPct val="150000"/>
              </a:lnSpc>
              <a:spcBef>
                <a:spcPct val="50000"/>
              </a:spcBef>
              <a:defRPr/>
            </a:pPr>
            <a:r>
              <a:rPr lang="en-US" altLang="zh-CN" sz="2300" b="1" dirty="0" smtClean="0">
                <a:latin typeface="黑体" panose="02010609060101010101" pitchFamily="49" charset="-122"/>
                <a:ea typeface="黑体" panose="02010609060101010101" pitchFamily="49" charset="-122"/>
              </a:rPr>
              <a:t>《</a:t>
            </a:r>
            <a:r>
              <a:rPr lang="zh-CN" altLang="en-US" sz="2300" b="1" dirty="0" smtClean="0">
                <a:latin typeface="黑体" panose="02010609060101010101" pitchFamily="49" charset="-122"/>
                <a:ea typeface="黑体" panose="02010609060101010101" pitchFamily="49" charset="-122"/>
              </a:rPr>
              <a:t>南京市马群单元和南湾营单元控制性详细规划</a:t>
            </a:r>
            <a:r>
              <a:rPr lang="en-US" altLang="zh-CN" sz="2300" b="1" dirty="0" smtClean="0">
                <a:latin typeface="黑体" panose="02010609060101010101" pitchFamily="49" charset="-122"/>
                <a:ea typeface="黑体" panose="02010609060101010101" pitchFamily="49" charset="-122"/>
              </a:rPr>
              <a:t>》</a:t>
            </a:r>
            <a:r>
              <a:rPr lang="en-US" altLang="zh-CN" sz="2300" b="1" dirty="0">
                <a:latin typeface="黑体" panose="02010609060101010101" pitchFamily="49" charset="-122"/>
                <a:ea typeface="黑体" panose="02010609060101010101" pitchFamily="49" charset="-122"/>
              </a:rPr>
              <a:t>NJZCeO1O-03</a:t>
            </a:r>
            <a:r>
              <a:rPr lang="zh-CN" altLang="en-US" sz="2300" b="1" dirty="0">
                <a:latin typeface="黑体" panose="02010609060101010101" pitchFamily="49" charset="-122"/>
                <a:ea typeface="黑体" panose="02010609060101010101" pitchFamily="49" charset="-122"/>
              </a:rPr>
              <a:t>、</a:t>
            </a:r>
            <a:r>
              <a:rPr lang="en-US" altLang="zh-CN" sz="2300" b="1" dirty="0" smtClean="0">
                <a:latin typeface="黑体" panose="02010609060101010101" pitchFamily="49" charset="-122"/>
                <a:ea typeface="黑体" panose="02010609060101010101" pitchFamily="49" charset="-122"/>
              </a:rPr>
              <a:t>NJNBaO10-17</a:t>
            </a:r>
            <a:r>
              <a:rPr lang="zh-CN" altLang="en-US" sz="2300" b="1" dirty="0">
                <a:latin typeface="黑体" panose="02010609060101010101" pitchFamily="49" charset="-122"/>
                <a:ea typeface="黑体" panose="02010609060101010101" pitchFamily="49" charset="-122"/>
              </a:rPr>
              <a:t>规划管理单元图则</a:t>
            </a:r>
            <a:r>
              <a:rPr lang="zh-CN" altLang="en-US" sz="2300" b="1" dirty="0" smtClean="0">
                <a:latin typeface="黑体" panose="02010609060101010101" pitchFamily="49" charset="-122"/>
                <a:ea typeface="黑体" panose="02010609060101010101" pitchFamily="49" charset="-122"/>
              </a:rPr>
              <a:t>和南京煤矿机械厂</a:t>
            </a:r>
            <a:r>
              <a:rPr lang="zh-CN" altLang="en-US" sz="2300" b="1" dirty="0">
                <a:latin typeface="黑体" panose="02010609060101010101" pitchFamily="49" charset="-122"/>
                <a:ea typeface="黑体" panose="02010609060101010101" pitchFamily="49" charset="-122"/>
              </a:rPr>
              <a:t>一般历史地段保护规划图则修改</a:t>
            </a:r>
            <a:r>
              <a:rPr lang="zh-CN" altLang="en-US" sz="2300" b="1" dirty="0" smtClean="0">
                <a:latin typeface="黑体" panose="02010609060101010101" pitchFamily="49" charset="-122"/>
                <a:ea typeface="黑体" panose="02010609060101010101" pitchFamily="49" charset="-122"/>
              </a:rPr>
              <a:t>及相关城市设计</a:t>
            </a:r>
            <a:endParaRPr lang="zh-CN" altLang="en-US" sz="2300" b="1" dirty="0">
              <a:latin typeface="黑体" panose="02010609060101010101" pitchFamily="49" charset="-122"/>
              <a:ea typeface="黑体" panose="02010609060101010101" pitchFamily="49" charset="-122"/>
            </a:endParaRPr>
          </a:p>
        </p:txBody>
      </p:sp>
      <p:sp>
        <p:nvSpPr>
          <p:cNvPr id="32" name="矩形 31"/>
          <p:cNvSpPr/>
          <p:nvPr/>
        </p:nvSpPr>
        <p:spPr>
          <a:xfrm>
            <a:off x="15347456" y="5091231"/>
            <a:ext cx="2749471" cy="338554"/>
          </a:xfrm>
          <a:prstGeom prst="rect">
            <a:avLst/>
          </a:prstGeom>
        </p:spPr>
        <p:txBody>
          <a:bodyPr wrap="none">
            <a:spAutoFit/>
          </a:bodyPr>
          <a:lstStyle/>
          <a:p>
            <a:r>
              <a:rPr lang="en-US" altLang="zh-CN" sz="1600" dirty="0" smtClean="0">
                <a:latin typeface="黑体" panose="02010609060101010101" pitchFamily="49" charset="-122"/>
                <a:ea typeface="黑体" panose="02010609060101010101" pitchFamily="49" charset="-122"/>
              </a:rPr>
              <a:t>NJZCe010-03</a:t>
            </a:r>
            <a:r>
              <a:rPr lang="zh-CN" altLang="en-US" sz="1600" dirty="0" smtClean="0">
                <a:latin typeface="黑体" panose="02010609060101010101" pitchFamily="49" charset="-122"/>
                <a:ea typeface="黑体" panose="02010609060101010101" pitchFamily="49" charset="-122"/>
              </a:rPr>
              <a:t>单元图则修改前</a:t>
            </a:r>
            <a:endParaRPr lang="en-US" altLang="zh-CN" sz="1600" dirty="0">
              <a:latin typeface="黑体" panose="02010609060101010101" pitchFamily="49" charset="-122"/>
              <a:ea typeface="黑体" panose="02010609060101010101" pitchFamily="49" charset="-122"/>
            </a:endParaRPr>
          </a:p>
        </p:txBody>
      </p:sp>
      <p:sp>
        <p:nvSpPr>
          <p:cNvPr id="34" name="矩形 33"/>
          <p:cNvSpPr/>
          <p:nvPr/>
        </p:nvSpPr>
        <p:spPr>
          <a:xfrm>
            <a:off x="15347456" y="8757131"/>
            <a:ext cx="2749471" cy="338554"/>
          </a:xfrm>
          <a:prstGeom prst="rect">
            <a:avLst/>
          </a:prstGeom>
        </p:spPr>
        <p:txBody>
          <a:bodyPr wrap="none">
            <a:spAutoFit/>
          </a:bodyPr>
          <a:lstStyle/>
          <a:p>
            <a:r>
              <a:rPr lang="en-US" altLang="zh-CN" sz="1600" dirty="0" smtClean="0">
                <a:latin typeface="黑体" panose="02010609060101010101" pitchFamily="49" charset="-122"/>
                <a:ea typeface="黑体" panose="02010609060101010101" pitchFamily="49" charset="-122"/>
              </a:rPr>
              <a:t>NJNBa010-17</a:t>
            </a:r>
            <a:r>
              <a:rPr lang="zh-CN" altLang="en-US" sz="1600" dirty="0" smtClean="0">
                <a:latin typeface="黑体" panose="02010609060101010101" pitchFamily="49" charset="-122"/>
                <a:ea typeface="黑体" panose="02010609060101010101" pitchFamily="49" charset="-122"/>
              </a:rPr>
              <a:t>单元图则修改前</a:t>
            </a:r>
            <a:endParaRPr lang="en-US" altLang="zh-CN" sz="1600" dirty="0">
              <a:latin typeface="黑体" panose="02010609060101010101" pitchFamily="49" charset="-122"/>
              <a:ea typeface="黑体" panose="02010609060101010101" pitchFamily="49" charset="-122"/>
            </a:endParaRPr>
          </a:p>
        </p:txBody>
      </p:sp>
      <p:sp>
        <p:nvSpPr>
          <p:cNvPr id="35" name="矩形 34"/>
          <p:cNvSpPr/>
          <p:nvPr/>
        </p:nvSpPr>
        <p:spPr>
          <a:xfrm>
            <a:off x="-8316567" y="5903199"/>
            <a:ext cx="6527090" cy="3052362"/>
          </a:xfrm>
          <a:prstGeom prst="rect">
            <a:avLst/>
          </a:prstGeom>
          <a:noFill/>
          <a:ln w="9525">
            <a:noFill/>
            <a:miter lim="800000"/>
          </a:ln>
        </p:spPr>
        <p:txBody>
          <a:bodyPr wrap="square" lIns="96762" tIns="48381" rIns="96762" bIns="48381">
            <a:spAutoFit/>
          </a:bodyPr>
          <a:lstStyle/>
          <a:p>
            <a:pPr indent="457200" algn="just" eaLnBrk="1">
              <a:lnSpc>
                <a:spcPct val="150000"/>
              </a:lnSpc>
            </a:pPr>
            <a:r>
              <a:rPr lang="zh-CN" altLang="en-US" sz="1600" dirty="0" smtClean="0">
                <a:latin typeface="+mn-ea"/>
                <a:ea typeface="+mn-ea"/>
              </a:rPr>
              <a:t>一</a:t>
            </a:r>
            <a:r>
              <a:rPr lang="zh-CN" altLang="en-US" sz="1600" dirty="0">
                <a:latin typeface="+mn-ea"/>
                <a:ea typeface="+mn-ea"/>
              </a:rPr>
              <a:t>是结合片区交通现状及历史建筑保护要求，梳理片区道路交通组织，优化马群换乘中心南侧东西向道路线型（东至府军卫路，西至马群南路），避让历史建筑，增加该片区东西向贯通的可行性</a:t>
            </a:r>
            <a:r>
              <a:rPr lang="zh-CN" altLang="en-US" sz="1600" dirty="0" smtClean="0">
                <a:latin typeface="+mn-ea"/>
                <a:ea typeface="+mn-ea"/>
              </a:rPr>
              <a:t>；</a:t>
            </a:r>
            <a:endParaRPr lang="en-US" altLang="zh-CN" sz="1600" dirty="0">
              <a:latin typeface="+mn-ea"/>
              <a:ea typeface="+mn-ea"/>
            </a:endParaRPr>
          </a:p>
          <a:p>
            <a:pPr indent="457200" algn="just" eaLnBrk="1">
              <a:lnSpc>
                <a:spcPct val="150000"/>
              </a:lnSpc>
            </a:pPr>
            <a:r>
              <a:rPr lang="zh-CN" altLang="en-US" sz="1600" dirty="0">
                <a:latin typeface="+mn-ea"/>
                <a:ea typeface="+mn-ea"/>
              </a:rPr>
              <a:t>二是进一步细化用地功能</a:t>
            </a:r>
            <a:r>
              <a:rPr lang="zh-CN" altLang="en-US" sz="1600" dirty="0" smtClean="0">
                <a:latin typeface="+mn-ea"/>
                <a:ea typeface="+mn-ea"/>
              </a:rPr>
              <a:t>，将</a:t>
            </a:r>
            <a:r>
              <a:rPr lang="zh-CN" altLang="en-US" sz="1600" dirty="0" smtClean="0">
                <a:latin typeface="+mn-ea"/>
              </a:rPr>
              <a:t>煤矿厂区范围内的</a:t>
            </a:r>
            <a:r>
              <a:rPr lang="zh-CN" altLang="en-US" sz="1600" dirty="0" smtClean="0">
                <a:latin typeface="+mn-ea"/>
                <a:ea typeface="+mn-ea"/>
              </a:rPr>
              <a:t>二</a:t>
            </a:r>
            <a:r>
              <a:rPr lang="zh-CN" altLang="en-US" sz="1600" dirty="0">
                <a:latin typeface="+mn-ea"/>
                <a:ea typeface="+mn-ea"/>
              </a:rPr>
              <a:t>类住宅、商住混合用地调整为科研设计用地</a:t>
            </a:r>
            <a:r>
              <a:rPr lang="zh-CN" altLang="en-US" sz="1600" dirty="0" smtClean="0">
                <a:latin typeface="+mn-ea"/>
                <a:ea typeface="+mn-ea"/>
              </a:rPr>
              <a:t>，优化相关用</a:t>
            </a:r>
            <a:r>
              <a:rPr lang="zh-CN" altLang="en-US" sz="1600" dirty="0">
                <a:latin typeface="+mn-ea"/>
                <a:ea typeface="+mn-ea"/>
              </a:rPr>
              <a:t>地性质及规划</a:t>
            </a:r>
            <a:r>
              <a:rPr lang="zh-CN" altLang="en-US" sz="1600" dirty="0" smtClean="0">
                <a:latin typeface="+mn-ea"/>
                <a:ea typeface="+mn-ea"/>
              </a:rPr>
              <a:t>指标；</a:t>
            </a:r>
            <a:endParaRPr lang="en-US" altLang="zh-CN" sz="1600" dirty="0" smtClean="0">
              <a:latin typeface="+mn-ea"/>
              <a:ea typeface="+mn-ea"/>
            </a:endParaRPr>
          </a:p>
          <a:p>
            <a:pPr indent="457200" algn="just" eaLnBrk="1">
              <a:lnSpc>
                <a:spcPct val="150000"/>
              </a:lnSpc>
            </a:pPr>
            <a:r>
              <a:rPr lang="zh-CN" altLang="en-US" sz="1600" dirty="0" smtClean="0">
                <a:latin typeface="+mn-ea"/>
                <a:ea typeface="+mn-ea"/>
              </a:rPr>
              <a:t>三</a:t>
            </a:r>
            <a:r>
              <a:rPr lang="zh-CN" altLang="en-US" sz="1600" dirty="0">
                <a:latin typeface="+mn-ea"/>
                <a:ea typeface="+mn-ea"/>
              </a:rPr>
              <a:t>是将基层社区中心、社区公园绿地向轨交站点集中，用地面积与规划指标均不变</a:t>
            </a:r>
            <a:r>
              <a:rPr lang="zh-CN" altLang="en-US" sz="1600" dirty="0" smtClean="0">
                <a:latin typeface="+mn-ea"/>
                <a:ea typeface="+mn-ea"/>
              </a:rPr>
              <a:t>，调整环卫</a:t>
            </a:r>
            <a:r>
              <a:rPr lang="zh-CN" altLang="en-US" sz="1600" dirty="0">
                <a:latin typeface="+mn-ea"/>
                <a:ea typeface="+mn-ea"/>
              </a:rPr>
              <a:t>用地的</a:t>
            </a:r>
            <a:r>
              <a:rPr lang="zh-CN" altLang="en-US" sz="1600" dirty="0" smtClean="0">
                <a:latin typeface="+mn-ea"/>
                <a:ea typeface="+mn-ea"/>
              </a:rPr>
              <a:t>位置至</a:t>
            </a:r>
            <a:r>
              <a:rPr lang="en-US" altLang="zh-CN" sz="1600" dirty="0">
                <a:latin typeface="+mn-ea"/>
              </a:rPr>
              <a:t>NJNBa010-17</a:t>
            </a:r>
            <a:r>
              <a:rPr lang="zh-CN" altLang="en-US" sz="1600" dirty="0">
                <a:latin typeface="+mn-ea"/>
              </a:rPr>
              <a:t>单元</a:t>
            </a:r>
            <a:r>
              <a:rPr lang="zh-CN" altLang="en-US" sz="1600" dirty="0" smtClean="0">
                <a:latin typeface="+mn-ea"/>
                <a:ea typeface="+mn-ea"/>
              </a:rPr>
              <a:t>，</a:t>
            </a:r>
            <a:r>
              <a:rPr lang="zh-CN" altLang="en-US" sz="1600" dirty="0">
                <a:latin typeface="+mn-ea"/>
                <a:ea typeface="+mn-ea"/>
              </a:rPr>
              <a:t>优化加油站用地的</a:t>
            </a:r>
            <a:r>
              <a:rPr lang="zh-CN" altLang="en-US" sz="1600" dirty="0" smtClean="0">
                <a:latin typeface="+mn-ea"/>
                <a:ea typeface="+mn-ea"/>
              </a:rPr>
              <a:t>形态，</a:t>
            </a:r>
            <a:r>
              <a:rPr lang="zh-CN" altLang="en-US" sz="1600" dirty="0">
                <a:latin typeface="+mn-ea"/>
                <a:ea typeface="+mn-ea"/>
              </a:rPr>
              <a:t>其余指标保持不变</a:t>
            </a:r>
            <a:r>
              <a:rPr lang="zh-CN" altLang="en-US" sz="1600" dirty="0" smtClean="0">
                <a:latin typeface="+mn-ea"/>
                <a:ea typeface="+mn-ea"/>
              </a:rPr>
              <a:t>。</a:t>
            </a:r>
            <a:endParaRPr lang="en-US" altLang="zh-CN" sz="1600" dirty="0" smtClean="0">
              <a:latin typeface="+mn-ea"/>
              <a:ea typeface="+mn-ea"/>
            </a:endParaRPr>
          </a:p>
        </p:txBody>
      </p:sp>
      <p:sp>
        <p:nvSpPr>
          <p:cNvPr id="2" name="矩形 1"/>
          <p:cNvSpPr/>
          <p:nvPr/>
        </p:nvSpPr>
        <p:spPr>
          <a:xfrm>
            <a:off x="14981674" y="1524294"/>
            <a:ext cx="6531403" cy="1569660"/>
          </a:xfrm>
          <a:prstGeom prst="rect">
            <a:avLst/>
          </a:prstGeom>
        </p:spPr>
        <p:txBody>
          <a:bodyPr wrap="square">
            <a:spAutoFit/>
          </a:bodyPr>
          <a:lstStyle/>
          <a:p>
            <a:pPr indent="457200" algn="just" eaLnBrk="1">
              <a:lnSpc>
                <a:spcPct val="150000"/>
              </a:lnSpc>
            </a:pPr>
            <a:r>
              <a:rPr lang="zh-CN" altLang="en-US" sz="1600" dirty="0">
                <a:latin typeface="+mn-ea"/>
                <a:ea typeface="+mn-ea"/>
              </a:rPr>
              <a:t>（</a:t>
            </a:r>
            <a:r>
              <a:rPr lang="en-US" altLang="zh-CN" sz="1600" dirty="0">
                <a:latin typeface="+mn-ea"/>
                <a:ea typeface="+mn-ea"/>
              </a:rPr>
              <a:t>3</a:t>
            </a:r>
            <a:r>
              <a:rPr lang="zh-CN" altLang="en-US" sz="1600" dirty="0">
                <a:latin typeface="+mn-ea"/>
                <a:ea typeface="+mn-ea"/>
              </a:rPr>
              <a:t>）优化垃圾转运站用地的位置，规模不变，将其设置于</a:t>
            </a:r>
            <a:r>
              <a:rPr lang="en-US" altLang="zh-CN" sz="1600" dirty="0">
                <a:latin typeface="+mn-ea"/>
                <a:ea typeface="+mn-ea"/>
              </a:rPr>
              <a:t>NJNBa010-17</a:t>
            </a:r>
            <a:r>
              <a:rPr lang="zh-CN" altLang="en-US" sz="1600" dirty="0">
                <a:latin typeface="+mn-ea"/>
                <a:ea typeface="+mn-ea"/>
              </a:rPr>
              <a:t>控详分图则单元</a:t>
            </a:r>
            <a:r>
              <a:rPr lang="zh-CN" altLang="en-US" sz="1600" dirty="0" smtClean="0">
                <a:latin typeface="+mn-ea"/>
                <a:ea typeface="+mn-ea"/>
              </a:rPr>
              <a:t>；</a:t>
            </a:r>
          </a:p>
          <a:p>
            <a:pPr indent="457200" algn="just" eaLnBrk="1">
              <a:lnSpc>
                <a:spcPct val="150000"/>
              </a:lnSpc>
            </a:pPr>
            <a:r>
              <a:rPr lang="zh-CN" altLang="en-US" sz="1600" dirty="0" smtClean="0">
                <a:latin typeface="+mn-ea"/>
                <a:ea typeface="+mn-ea"/>
              </a:rPr>
              <a:t>（</a:t>
            </a:r>
            <a:r>
              <a:rPr lang="en-US" altLang="zh-CN" sz="1600" dirty="0" smtClean="0">
                <a:latin typeface="+mn-ea"/>
                <a:ea typeface="+mn-ea"/>
              </a:rPr>
              <a:t>4</a:t>
            </a:r>
            <a:r>
              <a:rPr lang="zh-CN" altLang="en-US" sz="1600" dirty="0" smtClean="0">
                <a:latin typeface="+mn-ea"/>
                <a:ea typeface="+mn-ea"/>
              </a:rPr>
              <a:t>）</a:t>
            </a:r>
            <a:r>
              <a:rPr lang="en-US" altLang="zh-CN" sz="1600" dirty="0" smtClean="0">
                <a:latin typeface="+mn-ea"/>
                <a:ea typeface="+mn-ea"/>
              </a:rPr>
              <a:t>03-016</a:t>
            </a:r>
            <a:r>
              <a:rPr lang="zh-CN" altLang="en-US" sz="1600" dirty="0" smtClean="0">
                <a:latin typeface="+mn-ea"/>
                <a:ea typeface="+mn-ea"/>
              </a:rPr>
              <a:t>地块用地面积调整为</a:t>
            </a:r>
            <a:r>
              <a:rPr lang="en-US" altLang="zh-CN" sz="1600" dirty="0" smtClean="0">
                <a:latin typeface="+mn-ea"/>
                <a:ea typeface="+mn-ea"/>
              </a:rPr>
              <a:t>5.94</a:t>
            </a:r>
            <a:r>
              <a:rPr lang="zh-CN" altLang="en-US" sz="1600" dirty="0" smtClean="0">
                <a:latin typeface="+mn-ea"/>
                <a:ea typeface="+mn-ea"/>
              </a:rPr>
              <a:t>公顷，建筑高度控制由≤</a:t>
            </a:r>
            <a:r>
              <a:rPr lang="en-US" altLang="zh-CN" sz="1600" dirty="0" smtClean="0">
                <a:latin typeface="+mn-ea"/>
                <a:ea typeface="+mn-ea"/>
              </a:rPr>
              <a:t>24m</a:t>
            </a:r>
            <a:r>
              <a:rPr lang="zh-CN" altLang="en-US" sz="1600" dirty="0" smtClean="0">
                <a:latin typeface="+mn-ea"/>
                <a:ea typeface="+mn-ea"/>
              </a:rPr>
              <a:t>调整为≤</a:t>
            </a:r>
            <a:r>
              <a:rPr lang="en-US" altLang="zh-CN" sz="1600" dirty="0" smtClean="0">
                <a:latin typeface="+mn-ea"/>
                <a:ea typeface="+mn-ea"/>
              </a:rPr>
              <a:t>35m</a:t>
            </a:r>
            <a:r>
              <a:rPr lang="zh-CN" altLang="en-US" sz="1600" dirty="0" smtClean="0">
                <a:latin typeface="+mn-ea"/>
                <a:ea typeface="+mn-ea"/>
              </a:rPr>
              <a:t>，容积率由≤</a:t>
            </a:r>
            <a:r>
              <a:rPr lang="en-US" altLang="zh-CN" sz="1600" dirty="0" smtClean="0">
                <a:latin typeface="+mn-ea"/>
                <a:ea typeface="+mn-ea"/>
              </a:rPr>
              <a:t>1.5</a:t>
            </a:r>
            <a:r>
              <a:rPr lang="zh-CN" altLang="en-US" sz="1600" dirty="0" smtClean="0">
                <a:latin typeface="+mn-ea"/>
                <a:ea typeface="+mn-ea"/>
              </a:rPr>
              <a:t>调整为≤</a:t>
            </a:r>
            <a:r>
              <a:rPr lang="en-US" altLang="zh-CN" sz="1600" dirty="0" smtClean="0">
                <a:latin typeface="+mn-ea"/>
                <a:ea typeface="+mn-ea"/>
              </a:rPr>
              <a:t>1.8</a:t>
            </a:r>
            <a:r>
              <a:rPr lang="zh-CN" altLang="en-US" sz="1600" dirty="0" smtClean="0">
                <a:latin typeface="+mn-ea"/>
                <a:ea typeface="+mn-ea"/>
              </a:rPr>
              <a:t>，其余指标保持不变。</a:t>
            </a:r>
            <a:endParaRPr lang="zh-CN" altLang="en-US" sz="1600" dirty="0">
              <a:latin typeface="+mn-ea"/>
              <a:ea typeface="+mn-ea"/>
            </a:endParaRPr>
          </a:p>
        </p:txBody>
      </p:sp>
    </p:spTree>
    <p:extLst>
      <p:ext uri="{BB962C8B-B14F-4D97-AF65-F5344CB8AC3E}">
        <p14:creationId xmlns:p14="http://schemas.microsoft.com/office/powerpoint/2010/main" val="324736692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42fb40a0-92a1-444f-a27b-957f3d199be3}"/>
</p:tagLst>
</file>

<file path=ppt/theme/theme1.xml><?xml version="1.0" encoding="utf-8"?>
<a:theme xmlns:a="http://schemas.openxmlformats.org/drawingml/2006/main" name="默认设计模板">
  <a:themeElements>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默认设计模板">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zh-CN" altLang="en-US" sz="1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zh-CN" altLang="en-US" sz="1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lnDef>
  </a:objectDefaults>
  <a:extraClrSchemeLst>
    <a:extraClrScheme>
      <a:clrScheme name="默认设计模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545</TotalTime>
  <Words>1395</Words>
  <Application>Microsoft Office PowerPoint</Application>
  <PresentationFormat>自定义</PresentationFormat>
  <Paragraphs>81</Paragraphs>
  <Slides>3</Slides>
  <Notes>3</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3</vt:i4>
      </vt:variant>
    </vt:vector>
  </HeadingPairs>
  <TitlesOfParts>
    <vt:vector size="11" baseType="lpstr">
      <vt:lpstr>Arial Unicode MS</vt:lpstr>
      <vt:lpstr>方正仿宋_GBK</vt:lpstr>
      <vt:lpstr>黑体</vt:lpstr>
      <vt:lpstr>华文细黑</vt:lpstr>
      <vt:lpstr>宋体</vt:lpstr>
      <vt:lpstr>Calibri</vt:lpstr>
      <vt:lpstr>Times New Roman</vt:lpstr>
      <vt:lpstr>默认设计模板</vt:lpstr>
      <vt:lpstr>PowerPoint 演示文稿</vt:lpstr>
      <vt:lpstr>PowerPoint 演示文稿</vt:lpstr>
      <vt:lpstr>PowerPoint 演示文稿</vt:lpstr>
    </vt:vector>
  </TitlesOfParts>
  <Company>unit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zc</dc:creator>
  <cp:lastModifiedBy>NTKO</cp:lastModifiedBy>
  <cp:revision>572</cp:revision>
  <cp:lastPrinted>2019-11-27T12:51:00Z</cp:lastPrinted>
  <dcterms:created xsi:type="dcterms:W3CDTF">2003-11-12T09:06:00Z</dcterms:created>
  <dcterms:modified xsi:type="dcterms:W3CDTF">2021-12-20T07:08:03Z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AD27F4664078412890508AB5A4A62B34</vt:lpwstr>
  </property>
  <property fmtid="{D5CDD505-2E9C-101B-9397-08002B2CF9AE}" pid="3" name="KSOProductBuildVer">
    <vt:lpwstr>2052-11.1.0.10700</vt:lpwstr>
  </property>
</Properties>
</file>