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0" r:id="rId3"/>
  </p:sldIdLst>
  <p:sldSz cx="20104100" cy="10058400"/>
  <p:notesSz cx="14295438" cy="9866313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 userDrawn="1">
          <p15:clr>
            <a:srgbClr val="A4A3A4"/>
          </p15:clr>
        </p15:guide>
        <p15:guide id="2" pos="2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6253" autoAdjust="0"/>
  </p:normalViewPr>
  <p:slideViewPr>
    <p:cSldViewPr showGuides="1">
      <p:cViewPr varScale="1">
        <p:scale>
          <a:sx n="48" d="100"/>
          <a:sy n="48" d="100"/>
        </p:scale>
        <p:origin x="444" y="42"/>
      </p:cViewPr>
      <p:guideLst>
        <p:guide orient="horz" pos="2881"/>
        <p:guide pos="21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/>
          <a:lstStyle>
            <a:lvl1pPr algn="l">
              <a:defRPr sz="1000"/>
            </a:lvl1pPr>
          </a:lstStyle>
          <a:p>
            <a:pPr defTabSz="73215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097061" y="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/>
          <a:lstStyle>
            <a:lvl1pPr algn="r">
              <a:defRPr sz="1000"/>
            </a:lvl1pPr>
          </a:lstStyle>
          <a:p>
            <a:pPr defTabSz="732155">
              <a:defRPr/>
            </a:pPr>
            <a:fld id="{C1DB716A-964D-4EB2-8D0E-86C29F8A49E2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1113" y="1233488"/>
            <a:ext cx="6653212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233" tIns="36618" rIns="73233" bIns="36618" rtlCol="0" anchor="ctr"/>
          <a:lstStyle/>
          <a:p>
            <a:pPr marL="0" marR="0" lvl="0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29093" y="4747854"/>
            <a:ext cx="11437253" cy="3885172"/>
          </a:xfrm>
          <a:prstGeom prst="rect">
            <a:avLst/>
          </a:prstGeom>
        </p:spPr>
        <p:txBody>
          <a:bodyPr vert="horz" lIns="73233" tIns="36618" rIns="73233" bIns="36618" rtlCol="0"/>
          <a:lstStyle/>
          <a:p>
            <a:pPr marL="0" marR="0" lvl="0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6395" marR="0" lvl="1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2155" marR="0" lvl="2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098550" marR="0" lvl="3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64945" marR="0" lvl="4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37113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 anchor="b"/>
          <a:lstStyle>
            <a:lvl1pPr algn="l">
              <a:defRPr sz="1000"/>
            </a:lvl1pPr>
          </a:lstStyle>
          <a:p>
            <a:pPr defTabSz="73215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097061" y="9371131"/>
            <a:ext cx="6194991" cy="495184"/>
          </a:xfrm>
          <a:prstGeom prst="rect">
            <a:avLst/>
          </a:prstGeom>
        </p:spPr>
        <p:txBody>
          <a:bodyPr vert="horz" wrap="square" lIns="73233" tIns="36618" rIns="73233" bIns="36618" numCol="1" anchor="b" anchorCtr="0" compatLnSpc="1"/>
          <a:lstStyle>
            <a:lvl1pPr algn="r">
              <a:defRPr sz="1000"/>
            </a:lvl1pPr>
          </a:lstStyle>
          <a:p>
            <a:pPr defTabSz="73215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8286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75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3" y="4747854"/>
            <a:ext cx="11437253" cy="3885172"/>
          </a:xfrm>
          <a:noFill/>
          <a:ln>
            <a:noFill/>
          </a:ln>
        </p:spPr>
        <p:txBody>
          <a:bodyPr wrap="square" lIns="73233" tIns="36618" rIns="73233" bIns="36618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1" y="9371131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 noChangeArrowheads="1"/>
          </p:cNvSpPr>
          <p:nvPr/>
        </p:nvSpPr>
        <p:spPr bwMode="auto">
          <a:xfrm>
            <a:off x="0" y="0"/>
            <a:ext cx="20104100" cy="100520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6/2/2023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8.jpe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7.jpe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6.jpe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5.jpe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80" y="0"/>
            <a:ext cx="20338779" cy="10058400"/>
          </a:xfrm>
          <a:prstGeom prst="rect">
            <a:avLst/>
          </a:prstGeom>
        </p:spPr>
      </p:pic>
      <p:sp>
        <p:nvSpPr>
          <p:cNvPr id="8197" name="object 5"/>
          <p:cNvSpPr txBox="1"/>
          <p:nvPr/>
        </p:nvSpPr>
        <p:spPr>
          <a:xfrm>
            <a:off x="10963570" y="2006096"/>
            <a:ext cx="4211344" cy="9848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200000"/>
              </a:lnSpc>
            </a:pP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马群地区控制性详细规划</a:t>
            </a: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》</a:t>
            </a:r>
          </a:p>
          <a:p>
            <a:pPr marL="11430" algn="ctr" eaLnBrk="1" hangingPunct="1">
              <a:lnSpc>
                <a:spcPct val="200000"/>
              </a:lnSpc>
            </a:pP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NJDBd011-04</a:t>
            </a: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修改</a:t>
            </a:r>
            <a:endParaRPr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8198" name="object 6"/>
          <p:cNvSpPr txBox="1"/>
          <p:nvPr/>
        </p:nvSpPr>
        <p:spPr>
          <a:xfrm>
            <a:off x="15867063" y="800100"/>
            <a:ext cx="349250" cy="1873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590838" y="1355725"/>
            <a:ext cx="3985962" cy="153888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200025" eaLnBrk="1" hangingPunct="1">
              <a:lnSpc>
                <a:spcPts val="1975"/>
              </a:lnSpc>
            </a:pPr>
            <a:r>
              <a:rPr sz="800" dirty="0" err="1">
                <a:latin typeface="宋体" panose="02010600030101010101" pitchFamily="2" charset="-122"/>
              </a:rPr>
              <a:t>为推</a:t>
            </a:r>
            <a:r>
              <a:rPr lang="zh-CN" altLang="en-US" sz="800" dirty="0">
                <a:latin typeface="宋体" panose="02010600030101010101" pitchFamily="2" charset="-122"/>
              </a:rPr>
              <a:t>动</a:t>
            </a:r>
            <a:r>
              <a:rPr sz="800" dirty="0" err="1">
                <a:latin typeface="宋体" panose="02010600030101010101" pitchFamily="2" charset="-122"/>
              </a:rPr>
              <a:t>产业高质量发展，提高土地利用</a:t>
            </a:r>
            <a:r>
              <a:rPr lang="zh-CN" altLang="en-US" sz="800" dirty="0">
                <a:latin typeface="宋体" panose="02010600030101010101" pitchFamily="2" charset="-122"/>
              </a:rPr>
              <a:t>效率</a:t>
            </a:r>
            <a:r>
              <a:rPr sz="800" dirty="0">
                <a:latin typeface="宋体" panose="02010600030101010101" pitchFamily="2" charset="-122"/>
              </a:rPr>
              <a:t>，</a:t>
            </a:r>
            <a:r>
              <a:rPr sz="800" dirty="0" err="1">
                <a:latin typeface="宋体" panose="02010600030101010101" pitchFamily="2" charset="-122"/>
              </a:rPr>
              <a:t>保障产业发展空间</a:t>
            </a:r>
            <a:r>
              <a:rPr sz="800" dirty="0" err="1" smtClean="0">
                <a:latin typeface="宋体" panose="02010600030101010101" pitchFamily="2" charset="-122"/>
              </a:rPr>
              <a:t>，我局会同栖霞</a:t>
            </a:r>
            <a:r>
              <a:rPr lang="zh-CN" altLang="en-US" sz="800" dirty="0">
                <a:latin typeface="宋体" panose="02010600030101010101" pitchFamily="2" charset="-122"/>
              </a:rPr>
              <a:t>区政府</a:t>
            </a:r>
            <a:r>
              <a:rPr sz="800" dirty="0">
                <a:latin typeface="宋体" panose="02010600030101010101" pitchFamily="2" charset="-122"/>
              </a:rPr>
              <a:t>开展了《马群地区控制性详细规划》N</a:t>
            </a:r>
            <a:r>
              <a:rPr lang="en-US" sz="800" dirty="0">
                <a:latin typeface="宋体" panose="02010600030101010101" pitchFamily="2" charset="-122"/>
              </a:rPr>
              <a:t>J</a:t>
            </a:r>
            <a:r>
              <a:rPr sz="800" dirty="0">
                <a:latin typeface="宋体" panose="02010600030101010101" pitchFamily="2" charset="-122"/>
              </a:rPr>
              <a:t>DBd011-04 </a:t>
            </a:r>
            <a:r>
              <a:rPr sz="800" dirty="0" err="1">
                <a:latin typeface="宋体" panose="02010600030101010101" pitchFamily="2" charset="-122"/>
              </a:rPr>
              <a:t>规划管理单元图则修改工作</a:t>
            </a:r>
            <a:r>
              <a:rPr sz="800" dirty="0">
                <a:latin typeface="宋体" panose="02010600030101010101" pitchFamily="2" charset="-122"/>
              </a:rPr>
              <a:t>。</a:t>
            </a:r>
            <a:r>
              <a:rPr lang="zh-CN" altLang="en-US" sz="800" dirty="0">
                <a:latin typeface="宋体" panose="02010600030101010101" pitchFamily="2" charset="-122"/>
              </a:rPr>
              <a:t>结合片区发展需求、产业发展、土地权属等情况，对地块用地性质、技术指标、交通组织等方面进行深入研究，形成了本次规划修改成果。</a:t>
            </a:r>
          </a:p>
          <a:p>
            <a:pPr marL="12700" indent="200025" algn="l" eaLnBrk="1" hangingPunct="1">
              <a:lnSpc>
                <a:spcPts val="1975"/>
              </a:lnSpc>
            </a:pPr>
            <a:r>
              <a:rPr lang="zh-CN" altLang="en-US" sz="800" dirty="0">
                <a:latin typeface="宋体" panose="02010600030101010101" pitchFamily="2" charset="-122"/>
              </a:rPr>
              <a:t>根据《中华人民共和国城乡规划法》，现将经市政府批复的</a:t>
            </a:r>
            <a:r>
              <a:rPr lang="zh-CN" altLang="en-US" sz="800" dirty="0">
                <a:latin typeface="宋体" panose="02010600030101010101" pitchFamily="2" charset="-122"/>
                <a:sym typeface="+mn-ea"/>
              </a:rPr>
              <a:t>《马群地区控制性详细规划》NJDBd011-04规划管理单元图则修改</a:t>
            </a:r>
            <a:r>
              <a:rPr lang="zh-CN" altLang="en-US" sz="800" dirty="0">
                <a:latin typeface="宋体" panose="02010600030101010101" pitchFamily="2" charset="-122"/>
              </a:rPr>
              <a:t>成果向社会予以公布。</a:t>
            </a:r>
          </a:p>
        </p:txBody>
      </p:sp>
      <p:pic>
        <p:nvPicPr>
          <p:cNvPr id="8205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6650" y="533400"/>
            <a:ext cx="2286000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object 11"/>
          <p:cNvSpPr txBox="1"/>
          <p:nvPr/>
        </p:nvSpPr>
        <p:spPr>
          <a:xfrm>
            <a:off x="15832138" y="6381750"/>
            <a:ext cx="349250" cy="1873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590838" y="6657729"/>
            <a:ext cx="3854450" cy="24025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19075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1、本材料是为方便公众了解城市规划而制作的参考性文件。</a:t>
            </a:r>
          </a:p>
          <a:p>
            <a:pPr marL="219075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2、本次管理单元图则修改是城市发展的控制与引导性文件，不代表具体的项目实施计划和实施方案。一旦有建设行为，应依据批准的具体项目建设方案实施。</a:t>
            </a:r>
          </a:p>
          <a:p>
            <a:pPr marL="219075" algn="just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3、城市规划是不断优化更新的过程，规划内容以南京市规划和自然资源局存档备查的最新版本为准，同一地区同内容深度规划若有更新，南京市规划和自然资源局将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800" dirty="0">
                <a:latin typeface="宋体" panose="02010600030101010101" pitchFamily="2" charset="-122"/>
              </a:rPr>
              <a:t>依法及</a:t>
            </a:r>
            <a:r>
              <a:rPr lang="en-US" altLang="zh-CN" sz="800" dirty="0">
                <a:latin typeface="宋体" panose="02010600030101010101" pitchFamily="2" charset="-122"/>
              </a:rPr>
              <a:t>时在网站上公布，本材料自动作废。</a:t>
            </a:r>
          </a:p>
          <a:p>
            <a:pPr marL="219075" algn="just" eaLnBrk="1" hangingPunct="1">
              <a:lnSpc>
                <a:spcPct val="250000"/>
              </a:lnSpc>
            </a:pPr>
            <a:r>
              <a:rPr kumimoji="0" lang="en-US" altLang="zh-CN" sz="800" kern="1200" cap="none" spc="1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4</a:t>
            </a:r>
            <a:r>
              <a:rPr kumimoji="0" lang="zh-CN" altLang="en-US" sz="800" kern="1200" cap="none" spc="2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、</a:t>
            </a:r>
            <a:r>
              <a:rPr kumimoji="0" lang="zh-CN" altLang="en-US" sz="800" kern="1200" cap="none" spc="2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本材料版权及解释权归南京市规划和自然资源局所</a:t>
            </a:r>
            <a:r>
              <a:rPr kumimoji="0" lang="zh-CN" altLang="en-US" sz="800" kern="1200" cap="none" spc="3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有</a:t>
            </a:r>
            <a:r>
              <a:rPr kumimoji="0" lang="zh-CN" altLang="en-US" sz="800" kern="1200" cap="none" spc="2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，</a:t>
            </a:r>
            <a:r>
              <a:rPr kumimoji="0" lang="zh-CN" altLang="en-US" sz="800" kern="1200" cap="none" spc="2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未取得版权人</a:t>
            </a:r>
            <a:r>
              <a:rPr kumimoji="0" lang="zh-CN" altLang="en-US" sz="800" kern="1200" cap="none" spc="1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的书面授权，谢绝改变、分发、发布或使用本材料图文资料。</a:t>
            </a:r>
            <a:endParaRPr kumimoji="0" lang="zh-CN" altLang="en-US" sz="800" kern="120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15"/>
          <p:cNvSpPr/>
          <p:nvPr>
            <p:custDataLst>
              <p:tags r:id="rId2"/>
            </p:custDataLst>
          </p:nvPr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object 16"/>
          <p:cNvSpPr txBox="1"/>
          <p:nvPr>
            <p:custDataLst>
              <p:tags r:id="rId3"/>
            </p:custDataLst>
          </p:nvPr>
        </p:nvSpPr>
        <p:spPr>
          <a:xfrm>
            <a:off x="5434013" y="8855075"/>
            <a:ext cx="2689225" cy="9271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地 址：南京市鼓楼区</a:t>
            </a:r>
            <a:r>
              <a:rPr lang="en-US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中山路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171号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邮 编：210005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网 </a:t>
            </a:r>
            <a:r>
              <a:rPr lang="en-US" altLang="zh-CN" sz="1100" dirty="0" err="1">
                <a:latin typeface="黑体" panose="02010609060101010101" pitchFamily="49" charset="-122"/>
                <a:ea typeface="黑体" panose="02010609060101010101" pitchFamily="49" charset="-122"/>
              </a:rPr>
              <a:t>址：http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://ghj.nanjing.gov.cn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 err="1">
                <a:latin typeface="黑体" panose="02010609060101010101" pitchFamily="49" charset="-122"/>
                <a:ea typeface="黑体" panose="02010609060101010101" pitchFamily="49" charset="-122"/>
              </a:rPr>
              <a:t> 咨询电话：</a:t>
            </a:r>
            <a:r>
              <a:rPr lang="en-US" altLang="zh-CN" sz="1100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025-52790350</a:t>
            </a:r>
            <a:endParaRPr lang="en-US" altLang="zh-CN" sz="1100" dirty="0" err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50414" y="5514546"/>
            <a:ext cx="5524500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9650414" y="5514963"/>
            <a:ext cx="5524500" cy="42757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object 4"/>
          <p:cNvSpPr txBox="1"/>
          <p:nvPr/>
        </p:nvSpPr>
        <p:spPr>
          <a:xfrm>
            <a:off x="11747500" y="8702675"/>
            <a:ext cx="1809658" cy="56502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smtClean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C:\Users\Administrator\Desktop\NJDBd011-04(1)修改前-Model.jpgNJDBd011-04(1)修改前-Model"/>
          <p:cNvPicPr>
            <a:picLocks noChangeAspect="1"/>
          </p:cNvPicPr>
          <p:nvPr/>
        </p:nvPicPr>
        <p:blipFill>
          <a:blip r:embed="rId23"/>
          <a:srcRect l="4706" t="4140" r="4718" b="3890"/>
          <a:stretch>
            <a:fillRect/>
          </a:stretch>
        </p:blipFill>
        <p:spPr>
          <a:xfrm>
            <a:off x="13613765" y="1191895"/>
            <a:ext cx="5045075" cy="3618230"/>
          </a:xfrm>
          <a:prstGeom prst="rect">
            <a:avLst/>
          </a:prstGeom>
        </p:spPr>
      </p:pic>
      <p:pic>
        <p:nvPicPr>
          <p:cNvPr id="3" name="图片 2" descr="C:\Users\Administrator\Desktop\NJDBd011-04(1)修改后-Model.jpgNJDBd011-04(1)修改后-Model"/>
          <p:cNvPicPr>
            <a:picLocks noChangeAspect="1"/>
          </p:cNvPicPr>
          <p:nvPr/>
        </p:nvPicPr>
        <p:blipFill>
          <a:blip r:embed="rId24"/>
          <a:srcRect l="4706" t="4073" r="4729" b="4006"/>
          <a:stretch>
            <a:fillRect/>
          </a:stretch>
        </p:blipFill>
        <p:spPr>
          <a:xfrm>
            <a:off x="13572490" y="5141595"/>
            <a:ext cx="5102225" cy="365950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1536" b="3694"/>
          <a:stretch>
            <a:fillRect/>
          </a:stretch>
        </p:blipFill>
        <p:spPr>
          <a:xfrm>
            <a:off x="299720" y="2951480"/>
            <a:ext cx="4264025" cy="2488565"/>
          </a:xfrm>
          <a:prstGeom prst="rect">
            <a:avLst/>
          </a:prstGeom>
        </p:spPr>
      </p:pic>
      <p:sp>
        <p:nvSpPr>
          <p:cNvPr id="9222" name="object 7"/>
          <p:cNvSpPr txBox="1"/>
          <p:nvPr/>
        </p:nvSpPr>
        <p:spPr>
          <a:xfrm>
            <a:off x="398463" y="10096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r>
              <a:rPr lang="en-US" altLang="en-US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及范围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0" y="9912350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4911725" y="100965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单元图则修改内容</a:t>
            </a:r>
          </a:p>
        </p:txBody>
      </p:sp>
      <p:sp>
        <p:nvSpPr>
          <p:cNvPr id="9228" name="object 7"/>
          <p:cNvSpPr txBox="1"/>
          <p:nvPr/>
        </p:nvSpPr>
        <p:spPr>
          <a:xfrm>
            <a:off x="12441238" y="1009650"/>
            <a:ext cx="2176462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zh-CN" altLang="zh-CN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修改前后对比</a:t>
            </a:r>
          </a:p>
        </p:txBody>
      </p:sp>
      <p:sp>
        <p:nvSpPr>
          <p:cNvPr id="9230" name="object 14"/>
          <p:cNvSpPr/>
          <p:nvPr/>
        </p:nvSpPr>
        <p:spPr>
          <a:xfrm>
            <a:off x="12185650" y="830263"/>
            <a:ext cx="0" cy="9117012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177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45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3494723" y="152400"/>
            <a:ext cx="13184187" cy="57658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马群地区控制性详细规划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NJDBd011-04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规划管理单元图则修改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317500" y="1430338"/>
            <a:ext cx="4321175" cy="144272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1250" kern="100" dirty="0">
                <a:latin typeface="+mn-ea"/>
                <a:cs typeface="Times New Roman" panose="02020603050405020304" pitchFamily="18" charset="0"/>
                <a:sym typeface="+mn-ea"/>
              </a:rPr>
              <a:t>《</a:t>
            </a:r>
            <a:r>
              <a:rPr lang="zh-CN" altLang="en-US" sz="1250" kern="100" dirty="0">
                <a:latin typeface="+mn-ea"/>
                <a:cs typeface="Times New Roman" panose="02020603050405020304" pitchFamily="18" charset="0"/>
                <a:sym typeface="+mn-ea"/>
              </a:rPr>
              <a:t>马群地区控制性详细规划</a:t>
            </a:r>
            <a:r>
              <a:rPr lang="en-US" altLang="zh-CN" sz="1250" kern="100" dirty="0">
                <a:latin typeface="+mn-ea"/>
                <a:cs typeface="Times New Roman" panose="02020603050405020304" pitchFamily="18" charset="0"/>
                <a:sym typeface="+mn-ea"/>
              </a:rPr>
              <a:t>》NJDBd011-04</a:t>
            </a:r>
            <a:r>
              <a:rPr lang="zh-CN" altLang="en-US" sz="1250" kern="100" dirty="0">
                <a:latin typeface="+mn-ea"/>
                <a:cs typeface="Times New Roman" panose="02020603050405020304" pitchFamily="18" charset="0"/>
                <a:sym typeface="+mn-ea"/>
              </a:rPr>
              <a:t>规划管理单元图则位于栖霞区马群科技园内，东至宁芜铁路，西至仙林大道，南至金马路，北至青马路，用地面积约</a:t>
            </a:r>
            <a:r>
              <a:rPr lang="en-US" altLang="zh-CN" sz="1250" kern="100" dirty="0">
                <a:latin typeface="+mn-ea"/>
                <a:cs typeface="Times New Roman" panose="02020603050405020304" pitchFamily="18" charset="0"/>
                <a:sym typeface="+mn-ea"/>
              </a:rPr>
              <a:t>51.55</a:t>
            </a:r>
            <a:r>
              <a:rPr lang="zh-CN" altLang="en-US" sz="1250" kern="100" dirty="0">
                <a:latin typeface="+mn-ea"/>
                <a:cs typeface="Times New Roman" panose="02020603050405020304" pitchFamily="18" charset="0"/>
                <a:sym typeface="+mn-ea"/>
              </a:rPr>
              <a:t>公顷。</a:t>
            </a:r>
            <a:endParaRPr lang="en-US" sz="1250" spc="20" dirty="0">
              <a:latin typeface="宋体" panose="02010600030101010101" pitchFamily="2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1250" kern="100" smtClean="0">
                <a:latin typeface="+mn-ea"/>
                <a:cs typeface="Times New Roman" panose="02020603050405020304" pitchFamily="18" charset="0"/>
                <a:sym typeface="+mn-ea"/>
              </a:rPr>
              <a:t>修改</a:t>
            </a:r>
            <a:r>
              <a:rPr lang="zh-CN" altLang="en-US" sz="1250" kern="100" dirty="0">
                <a:latin typeface="+mn-ea"/>
                <a:cs typeface="Times New Roman" panose="02020603050405020304" pitchFamily="18" charset="0"/>
                <a:sym typeface="+mn-ea"/>
              </a:rPr>
              <a:t>地块范围东至天马路，西至神马路，南至青三路，北至青马路，用地面积约</a:t>
            </a:r>
            <a:r>
              <a:rPr lang="en-US" altLang="zh-CN" sz="1250" kern="100" dirty="0">
                <a:latin typeface="+mn-ea"/>
                <a:cs typeface="Times New Roman" panose="02020603050405020304" pitchFamily="18" charset="0"/>
                <a:sym typeface="+mn-ea"/>
              </a:rPr>
              <a:t>8.24</a:t>
            </a:r>
            <a:r>
              <a:rPr lang="zh-CN" altLang="en-US" sz="1250" kern="100" dirty="0">
                <a:latin typeface="+mn-ea"/>
                <a:cs typeface="Times New Roman" panose="02020603050405020304" pitchFamily="18" charset="0"/>
                <a:sym typeface="+mn-ea"/>
              </a:rPr>
              <a:t>公顷。</a:t>
            </a:r>
            <a:endParaRPr sz="1250" spc="20" dirty="0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65" name="TextBox 23"/>
          <p:cNvSpPr txBox="1"/>
          <p:nvPr/>
        </p:nvSpPr>
        <p:spPr>
          <a:xfrm>
            <a:off x="14548068" y="4805896"/>
            <a:ext cx="3352376" cy="275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eaLnBrk="1" hangingPunct="1">
              <a:buClrTx/>
              <a:buSzTx/>
              <a:buFontTx/>
            </a:pPr>
            <a:r>
              <a:rPr lang="zh-CN" altLang="en-US" sz="12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NJDBd011-04</a:t>
            </a:r>
            <a:r>
              <a:rPr lang="zh-CN" altLang="en-US" sz="12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规划管理单元图则修改前</a:t>
            </a:r>
          </a:p>
        </p:txBody>
      </p:sp>
      <p:graphicFrame>
        <p:nvGraphicFramePr>
          <p:cNvPr id="168" name="表格 16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767175" y="9144000"/>
          <a:ext cx="3333750" cy="7191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宁政复〔 2023〕 25 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9" name="TextBox 23"/>
          <p:cNvSpPr txBox="1"/>
          <p:nvPr/>
        </p:nvSpPr>
        <p:spPr>
          <a:xfrm>
            <a:off x="14620141" y="8815921"/>
            <a:ext cx="3352693" cy="275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eaLnBrk="1" hangingPunct="1"/>
            <a:r>
              <a:rPr lang="zh-CN" altLang="en-US" sz="12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NJDBd011-04</a:t>
            </a:r>
            <a:r>
              <a:rPr lang="zh-CN" altLang="en-US" sz="12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规划管理单元图则修改后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56052" y="7512051"/>
            <a:ext cx="996748" cy="1066800"/>
            <a:chOff x="14058616" y="3250285"/>
            <a:chExt cx="1835434" cy="1963065"/>
          </a:xfrm>
        </p:grpSpPr>
        <p:sp>
          <p:nvSpPr>
            <p:cNvPr id="5" name="任意多边形 4"/>
            <p:cNvSpPr/>
            <p:nvPr/>
          </p:nvSpPr>
          <p:spPr>
            <a:xfrm>
              <a:off x="14058616" y="3250285"/>
              <a:ext cx="1080696" cy="1119818"/>
            </a:xfrm>
            <a:custGeom>
              <a:avLst/>
              <a:gdLst>
                <a:gd name="connsiteX0" fmla="*/ 431850 w 1223042"/>
                <a:gd name="connsiteY0" fmla="*/ 39015 h 1126089"/>
                <a:gd name="connsiteX1" fmla="*/ 412800 w 1223042"/>
                <a:gd name="connsiteY1" fmla="*/ 293015 h 1126089"/>
                <a:gd name="connsiteX2" fmla="*/ 355650 w 1223042"/>
                <a:gd name="connsiteY2" fmla="*/ 540665 h 1126089"/>
                <a:gd name="connsiteX3" fmla="*/ 215950 w 1223042"/>
                <a:gd name="connsiteY3" fmla="*/ 851815 h 1126089"/>
                <a:gd name="connsiteX4" fmla="*/ 101650 w 1223042"/>
                <a:gd name="connsiteY4" fmla="*/ 1016915 h 1126089"/>
                <a:gd name="connsiteX5" fmla="*/ 76250 w 1223042"/>
                <a:gd name="connsiteY5" fmla="*/ 1124865 h 1126089"/>
                <a:gd name="connsiteX6" fmla="*/ 1149400 w 1223042"/>
                <a:gd name="connsiteY6" fmla="*/ 947065 h 1126089"/>
                <a:gd name="connsiteX7" fmla="*/ 1130350 w 1223042"/>
                <a:gd name="connsiteY7" fmla="*/ 674015 h 1126089"/>
                <a:gd name="connsiteX8" fmla="*/ 1143050 w 1223042"/>
                <a:gd name="connsiteY8" fmla="*/ 293015 h 1126089"/>
                <a:gd name="connsiteX9" fmla="*/ 1155750 w 1223042"/>
                <a:gd name="connsiteY9" fmla="*/ 153315 h 1126089"/>
                <a:gd name="connsiteX10" fmla="*/ 901750 w 1223042"/>
                <a:gd name="connsiteY10" fmla="*/ 140615 h 1126089"/>
                <a:gd name="connsiteX11" fmla="*/ 539800 w 1223042"/>
                <a:gd name="connsiteY11" fmla="*/ 13615 h 1126089"/>
                <a:gd name="connsiteX12" fmla="*/ 431850 w 1223042"/>
                <a:gd name="connsiteY12" fmla="*/ 39015 h 1126089"/>
                <a:gd name="connsiteX0-1" fmla="*/ 337615 w 1118029"/>
                <a:gd name="connsiteY0-2" fmla="*/ 39015 h 1119821"/>
                <a:gd name="connsiteX1-3" fmla="*/ 318565 w 1118029"/>
                <a:gd name="connsiteY1-4" fmla="*/ 293015 h 1119821"/>
                <a:gd name="connsiteX2-5" fmla="*/ 261415 w 1118029"/>
                <a:gd name="connsiteY2-6" fmla="*/ 540665 h 1119821"/>
                <a:gd name="connsiteX3-7" fmla="*/ 121715 w 1118029"/>
                <a:gd name="connsiteY3-8" fmla="*/ 851815 h 1119821"/>
                <a:gd name="connsiteX4-9" fmla="*/ 7415 w 1118029"/>
                <a:gd name="connsiteY4-10" fmla="*/ 1016915 h 1119821"/>
                <a:gd name="connsiteX5-11" fmla="*/ 128065 w 1118029"/>
                <a:gd name="connsiteY5-12" fmla="*/ 1118515 h 1119821"/>
                <a:gd name="connsiteX6-13" fmla="*/ 1055165 w 1118029"/>
                <a:gd name="connsiteY6-14" fmla="*/ 947065 h 1119821"/>
                <a:gd name="connsiteX7-15" fmla="*/ 1036115 w 1118029"/>
                <a:gd name="connsiteY7-16" fmla="*/ 674015 h 1119821"/>
                <a:gd name="connsiteX8-17" fmla="*/ 1048815 w 1118029"/>
                <a:gd name="connsiteY8-18" fmla="*/ 293015 h 1119821"/>
                <a:gd name="connsiteX9-19" fmla="*/ 1061515 w 1118029"/>
                <a:gd name="connsiteY9-20" fmla="*/ 153315 h 1119821"/>
                <a:gd name="connsiteX10-21" fmla="*/ 807515 w 1118029"/>
                <a:gd name="connsiteY10-22" fmla="*/ 140615 h 1119821"/>
                <a:gd name="connsiteX11-23" fmla="*/ 445565 w 1118029"/>
                <a:gd name="connsiteY11-24" fmla="*/ 13615 h 1119821"/>
                <a:gd name="connsiteX12-25" fmla="*/ 337615 w 1118029"/>
                <a:gd name="connsiteY12-26" fmla="*/ 39015 h 1119821"/>
                <a:gd name="connsiteX0-27" fmla="*/ 357507 w 1137921"/>
                <a:gd name="connsiteY0-28" fmla="*/ 39015 h 1122330"/>
                <a:gd name="connsiteX1-29" fmla="*/ 338457 w 1137921"/>
                <a:gd name="connsiteY1-30" fmla="*/ 293015 h 1122330"/>
                <a:gd name="connsiteX2-31" fmla="*/ 281307 w 1137921"/>
                <a:gd name="connsiteY2-32" fmla="*/ 540665 h 1122330"/>
                <a:gd name="connsiteX3-33" fmla="*/ 141607 w 1137921"/>
                <a:gd name="connsiteY3-34" fmla="*/ 851815 h 1122330"/>
                <a:gd name="connsiteX4-35" fmla="*/ 1907 w 1137921"/>
                <a:gd name="connsiteY4-36" fmla="*/ 1048665 h 1122330"/>
                <a:gd name="connsiteX5-37" fmla="*/ 147957 w 1137921"/>
                <a:gd name="connsiteY5-38" fmla="*/ 1118515 h 1122330"/>
                <a:gd name="connsiteX6-39" fmla="*/ 1075057 w 1137921"/>
                <a:gd name="connsiteY6-40" fmla="*/ 947065 h 1122330"/>
                <a:gd name="connsiteX7-41" fmla="*/ 1056007 w 1137921"/>
                <a:gd name="connsiteY7-42" fmla="*/ 674015 h 1122330"/>
                <a:gd name="connsiteX8-43" fmla="*/ 1068707 w 1137921"/>
                <a:gd name="connsiteY8-44" fmla="*/ 293015 h 1122330"/>
                <a:gd name="connsiteX9-45" fmla="*/ 1081407 w 1137921"/>
                <a:gd name="connsiteY9-46" fmla="*/ 153315 h 1122330"/>
                <a:gd name="connsiteX10-47" fmla="*/ 827407 w 1137921"/>
                <a:gd name="connsiteY10-48" fmla="*/ 140615 h 1122330"/>
                <a:gd name="connsiteX11-49" fmla="*/ 465457 w 1137921"/>
                <a:gd name="connsiteY11-50" fmla="*/ 13615 h 1122330"/>
                <a:gd name="connsiteX12-51" fmla="*/ 357507 w 1137921"/>
                <a:gd name="connsiteY12-52" fmla="*/ 39015 h 1122330"/>
                <a:gd name="connsiteX0-53" fmla="*/ 355884 w 1095595"/>
                <a:gd name="connsiteY0-54" fmla="*/ 39015 h 1120991"/>
                <a:gd name="connsiteX1-55" fmla="*/ 336834 w 1095595"/>
                <a:gd name="connsiteY1-56" fmla="*/ 293015 h 1120991"/>
                <a:gd name="connsiteX2-57" fmla="*/ 279684 w 1095595"/>
                <a:gd name="connsiteY2-58" fmla="*/ 540665 h 1120991"/>
                <a:gd name="connsiteX3-59" fmla="*/ 139984 w 1095595"/>
                <a:gd name="connsiteY3-60" fmla="*/ 851815 h 1120991"/>
                <a:gd name="connsiteX4-61" fmla="*/ 284 w 1095595"/>
                <a:gd name="connsiteY4-62" fmla="*/ 1048665 h 1120991"/>
                <a:gd name="connsiteX5-63" fmla="*/ 146334 w 1095595"/>
                <a:gd name="connsiteY5-64" fmla="*/ 1118515 h 1120991"/>
                <a:gd name="connsiteX6-65" fmla="*/ 990884 w 1095595"/>
                <a:gd name="connsiteY6-66" fmla="*/ 972465 h 1120991"/>
                <a:gd name="connsiteX7-67" fmla="*/ 1054384 w 1095595"/>
                <a:gd name="connsiteY7-68" fmla="*/ 674015 h 1120991"/>
                <a:gd name="connsiteX8-69" fmla="*/ 1067084 w 1095595"/>
                <a:gd name="connsiteY8-70" fmla="*/ 293015 h 1120991"/>
                <a:gd name="connsiteX9-71" fmla="*/ 1079784 w 1095595"/>
                <a:gd name="connsiteY9-72" fmla="*/ 153315 h 1120991"/>
                <a:gd name="connsiteX10-73" fmla="*/ 825784 w 1095595"/>
                <a:gd name="connsiteY10-74" fmla="*/ 140615 h 1120991"/>
                <a:gd name="connsiteX11-75" fmla="*/ 463834 w 1095595"/>
                <a:gd name="connsiteY11-76" fmla="*/ 13615 h 1120991"/>
                <a:gd name="connsiteX12-77" fmla="*/ 355884 w 1095595"/>
                <a:gd name="connsiteY12-78" fmla="*/ 39015 h 1120991"/>
                <a:gd name="connsiteX0-79" fmla="*/ 355884 w 1095595"/>
                <a:gd name="connsiteY0-80" fmla="*/ 39015 h 1119818"/>
                <a:gd name="connsiteX1-81" fmla="*/ 336834 w 1095595"/>
                <a:gd name="connsiteY1-82" fmla="*/ 293015 h 1119818"/>
                <a:gd name="connsiteX2-83" fmla="*/ 279684 w 1095595"/>
                <a:gd name="connsiteY2-84" fmla="*/ 540665 h 1119818"/>
                <a:gd name="connsiteX3-85" fmla="*/ 139984 w 1095595"/>
                <a:gd name="connsiteY3-86" fmla="*/ 851815 h 1119818"/>
                <a:gd name="connsiteX4-87" fmla="*/ 284 w 1095595"/>
                <a:gd name="connsiteY4-88" fmla="*/ 1048665 h 1119818"/>
                <a:gd name="connsiteX5-89" fmla="*/ 146334 w 1095595"/>
                <a:gd name="connsiteY5-90" fmla="*/ 1118515 h 1119818"/>
                <a:gd name="connsiteX6-91" fmla="*/ 990884 w 1095595"/>
                <a:gd name="connsiteY6-92" fmla="*/ 997865 h 1119818"/>
                <a:gd name="connsiteX7-93" fmla="*/ 1054384 w 1095595"/>
                <a:gd name="connsiteY7-94" fmla="*/ 674015 h 1119818"/>
                <a:gd name="connsiteX8-95" fmla="*/ 1067084 w 1095595"/>
                <a:gd name="connsiteY8-96" fmla="*/ 293015 h 1119818"/>
                <a:gd name="connsiteX9-97" fmla="*/ 1079784 w 1095595"/>
                <a:gd name="connsiteY9-98" fmla="*/ 153315 h 1119818"/>
                <a:gd name="connsiteX10-99" fmla="*/ 825784 w 1095595"/>
                <a:gd name="connsiteY10-100" fmla="*/ 140615 h 1119818"/>
                <a:gd name="connsiteX11-101" fmla="*/ 463834 w 1095595"/>
                <a:gd name="connsiteY11-102" fmla="*/ 13615 h 1119818"/>
                <a:gd name="connsiteX12-103" fmla="*/ 355884 w 1095595"/>
                <a:gd name="connsiteY12-104" fmla="*/ 39015 h 1119818"/>
                <a:gd name="connsiteX0-105" fmla="*/ 355884 w 1080696"/>
                <a:gd name="connsiteY0-106" fmla="*/ 39015 h 1119818"/>
                <a:gd name="connsiteX1-107" fmla="*/ 336834 w 1080696"/>
                <a:gd name="connsiteY1-108" fmla="*/ 293015 h 1119818"/>
                <a:gd name="connsiteX2-109" fmla="*/ 279684 w 1080696"/>
                <a:gd name="connsiteY2-110" fmla="*/ 540665 h 1119818"/>
                <a:gd name="connsiteX3-111" fmla="*/ 139984 w 1080696"/>
                <a:gd name="connsiteY3-112" fmla="*/ 851815 h 1119818"/>
                <a:gd name="connsiteX4-113" fmla="*/ 284 w 1080696"/>
                <a:gd name="connsiteY4-114" fmla="*/ 1048665 h 1119818"/>
                <a:gd name="connsiteX5-115" fmla="*/ 146334 w 1080696"/>
                <a:gd name="connsiteY5-116" fmla="*/ 1118515 h 1119818"/>
                <a:gd name="connsiteX6-117" fmla="*/ 990884 w 1080696"/>
                <a:gd name="connsiteY6-118" fmla="*/ 997865 h 1119818"/>
                <a:gd name="connsiteX7-119" fmla="*/ 1054384 w 1080696"/>
                <a:gd name="connsiteY7-120" fmla="*/ 674015 h 1119818"/>
                <a:gd name="connsiteX8-121" fmla="*/ 1067084 w 1080696"/>
                <a:gd name="connsiteY8-122" fmla="*/ 293015 h 1119818"/>
                <a:gd name="connsiteX9-123" fmla="*/ 1060734 w 1080696"/>
                <a:gd name="connsiteY9-124" fmla="*/ 153315 h 1119818"/>
                <a:gd name="connsiteX10-125" fmla="*/ 825784 w 1080696"/>
                <a:gd name="connsiteY10-126" fmla="*/ 140615 h 1119818"/>
                <a:gd name="connsiteX11-127" fmla="*/ 463834 w 1080696"/>
                <a:gd name="connsiteY11-128" fmla="*/ 13615 h 1119818"/>
                <a:gd name="connsiteX12-129" fmla="*/ 355884 w 1080696"/>
                <a:gd name="connsiteY12-130" fmla="*/ 39015 h 11198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1080696" h="1119818">
                  <a:moveTo>
                    <a:pt x="355884" y="39015"/>
                  </a:moveTo>
                  <a:cubicBezTo>
                    <a:pt x="334717" y="85582"/>
                    <a:pt x="349534" y="209407"/>
                    <a:pt x="336834" y="293015"/>
                  </a:cubicBezTo>
                  <a:cubicBezTo>
                    <a:pt x="324134" y="376623"/>
                    <a:pt x="312492" y="447532"/>
                    <a:pt x="279684" y="540665"/>
                  </a:cubicBezTo>
                  <a:cubicBezTo>
                    <a:pt x="246876" y="633798"/>
                    <a:pt x="186551" y="767148"/>
                    <a:pt x="139984" y="851815"/>
                  </a:cubicBezTo>
                  <a:cubicBezTo>
                    <a:pt x="93417" y="936482"/>
                    <a:pt x="-774" y="1004215"/>
                    <a:pt x="284" y="1048665"/>
                  </a:cubicBezTo>
                  <a:cubicBezTo>
                    <a:pt x="1342" y="1093115"/>
                    <a:pt x="-18766" y="1126982"/>
                    <a:pt x="146334" y="1118515"/>
                  </a:cubicBezTo>
                  <a:cubicBezTo>
                    <a:pt x="311434" y="1110048"/>
                    <a:pt x="839542" y="1071948"/>
                    <a:pt x="990884" y="997865"/>
                  </a:cubicBezTo>
                  <a:cubicBezTo>
                    <a:pt x="1142226" y="923782"/>
                    <a:pt x="1041684" y="791490"/>
                    <a:pt x="1054384" y="674015"/>
                  </a:cubicBezTo>
                  <a:cubicBezTo>
                    <a:pt x="1067084" y="556540"/>
                    <a:pt x="1066026" y="379798"/>
                    <a:pt x="1067084" y="293015"/>
                  </a:cubicBezTo>
                  <a:cubicBezTo>
                    <a:pt x="1068142" y="206232"/>
                    <a:pt x="1100951" y="178715"/>
                    <a:pt x="1060734" y="153315"/>
                  </a:cubicBezTo>
                  <a:cubicBezTo>
                    <a:pt x="1020517" y="127915"/>
                    <a:pt x="928442" y="163898"/>
                    <a:pt x="825784" y="140615"/>
                  </a:cubicBezTo>
                  <a:cubicBezTo>
                    <a:pt x="723126" y="117332"/>
                    <a:pt x="540034" y="34782"/>
                    <a:pt x="463834" y="13615"/>
                  </a:cubicBezTo>
                  <a:cubicBezTo>
                    <a:pt x="387634" y="-7552"/>
                    <a:pt x="377051" y="-7552"/>
                    <a:pt x="355884" y="39015"/>
                  </a:cubicBez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5170150" y="3384550"/>
              <a:ext cx="723900" cy="1828800"/>
            </a:xfrm>
            <a:custGeom>
              <a:avLst/>
              <a:gdLst>
                <a:gd name="connsiteX0" fmla="*/ 552450 w 723900"/>
                <a:gd name="connsiteY0" fmla="*/ 0 h 1828800"/>
                <a:gd name="connsiteX1" fmla="*/ 38100 w 723900"/>
                <a:gd name="connsiteY1" fmla="*/ 50800 h 1828800"/>
                <a:gd name="connsiteX2" fmla="*/ 0 w 723900"/>
                <a:gd name="connsiteY2" fmla="*/ 260350 h 1828800"/>
                <a:gd name="connsiteX3" fmla="*/ 0 w 723900"/>
                <a:gd name="connsiteY3" fmla="*/ 546100 h 1828800"/>
                <a:gd name="connsiteX4" fmla="*/ 44450 w 723900"/>
                <a:gd name="connsiteY4" fmla="*/ 793750 h 1828800"/>
                <a:gd name="connsiteX5" fmla="*/ 349250 w 723900"/>
                <a:gd name="connsiteY5" fmla="*/ 774700 h 1828800"/>
                <a:gd name="connsiteX6" fmla="*/ 412750 w 723900"/>
                <a:gd name="connsiteY6" fmla="*/ 1263650 h 1828800"/>
                <a:gd name="connsiteX7" fmla="*/ 469900 w 723900"/>
                <a:gd name="connsiteY7" fmla="*/ 1295400 h 1828800"/>
                <a:gd name="connsiteX8" fmla="*/ 482600 w 723900"/>
                <a:gd name="connsiteY8" fmla="*/ 1511300 h 1828800"/>
                <a:gd name="connsiteX9" fmla="*/ 438150 w 723900"/>
                <a:gd name="connsiteY9" fmla="*/ 1676400 h 1828800"/>
                <a:gd name="connsiteX10" fmla="*/ 361950 w 723900"/>
                <a:gd name="connsiteY10" fmla="*/ 1784350 h 1828800"/>
                <a:gd name="connsiteX11" fmla="*/ 628650 w 723900"/>
                <a:gd name="connsiteY11" fmla="*/ 1828800 h 1828800"/>
                <a:gd name="connsiteX12" fmla="*/ 723900 w 723900"/>
                <a:gd name="connsiteY12" fmla="*/ 1644650 h 1828800"/>
                <a:gd name="connsiteX13" fmla="*/ 717550 w 723900"/>
                <a:gd name="connsiteY13" fmla="*/ 1365250 h 1828800"/>
                <a:gd name="connsiteX14" fmla="*/ 552450 w 723900"/>
                <a:gd name="connsiteY1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900" h="1828800">
                  <a:moveTo>
                    <a:pt x="552450" y="0"/>
                  </a:moveTo>
                  <a:lnTo>
                    <a:pt x="38100" y="50800"/>
                  </a:lnTo>
                  <a:lnTo>
                    <a:pt x="0" y="260350"/>
                  </a:lnTo>
                  <a:lnTo>
                    <a:pt x="0" y="546100"/>
                  </a:lnTo>
                  <a:lnTo>
                    <a:pt x="44450" y="793750"/>
                  </a:lnTo>
                  <a:lnTo>
                    <a:pt x="349250" y="774700"/>
                  </a:lnTo>
                  <a:lnTo>
                    <a:pt x="412750" y="1263650"/>
                  </a:lnTo>
                  <a:lnTo>
                    <a:pt x="469900" y="1295400"/>
                  </a:lnTo>
                  <a:lnTo>
                    <a:pt x="482600" y="1511300"/>
                  </a:lnTo>
                  <a:lnTo>
                    <a:pt x="438150" y="1676400"/>
                  </a:lnTo>
                  <a:lnTo>
                    <a:pt x="361950" y="1784350"/>
                  </a:lnTo>
                  <a:lnTo>
                    <a:pt x="628650" y="1828800"/>
                  </a:lnTo>
                  <a:lnTo>
                    <a:pt x="723900" y="1644650"/>
                  </a:lnTo>
                  <a:lnTo>
                    <a:pt x="717550" y="1365250"/>
                  </a:lnTo>
                  <a:lnTo>
                    <a:pt x="552450" y="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17170" y="6132830"/>
            <a:ext cx="4757764" cy="2992755"/>
            <a:chOff x="11849" y="7324"/>
            <a:chExt cx="9497" cy="597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" t="6662" r="5084" b="6508"/>
            <a:stretch>
              <a:fillRect/>
            </a:stretch>
          </p:blipFill>
          <p:spPr>
            <a:xfrm>
              <a:off x="11931" y="7373"/>
              <a:ext cx="8688" cy="592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1849" y="9255"/>
              <a:ext cx="3132" cy="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修改</a:t>
              </a:r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地块范围</a:t>
              </a:r>
            </a:p>
          </p:txBody>
        </p:sp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>
              <a:off x="11931" y="9689"/>
              <a:ext cx="41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>
              <p:custDataLst>
                <p:tags r:id="rId9"/>
              </p:custDataLst>
            </p:nvPr>
          </p:nvSpPr>
          <p:spPr>
            <a:xfrm>
              <a:off x="16287" y="9476"/>
              <a:ext cx="764" cy="575"/>
            </a:xfrm>
            <a:prstGeom prst="rect">
              <a:avLst/>
            </a:prstGeom>
            <a:solidFill>
              <a:srgbClr val="FE0000"/>
            </a:solidFill>
            <a:ln w="28575">
              <a:noFill/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600" b="1" dirty="0">
                  <a:solidFill>
                    <a:schemeClr val="tx1"/>
                  </a:solidFill>
                </a:rPr>
                <a:t>04-10</a:t>
              </a:r>
            </a:p>
            <a:p>
              <a:pPr algn="ctr"/>
              <a:r>
                <a:rPr lang="en-US" altLang="zh-CN" sz="600" b="1" dirty="0">
                  <a:solidFill>
                    <a:schemeClr val="tx1"/>
                  </a:solidFill>
                </a:rPr>
                <a:t>B29</a:t>
              </a:r>
            </a:p>
          </p:txBody>
        </p:sp>
        <p:sp>
          <p:nvSpPr>
            <p:cNvPr id="15" name="矩形 14"/>
            <p:cNvSpPr/>
            <p:nvPr>
              <p:custDataLst>
                <p:tags r:id="rId10"/>
              </p:custDataLst>
            </p:nvPr>
          </p:nvSpPr>
          <p:spPr>
            <a:xfrm>
              <a:off x="17763" y="10000"/>
              <a:ext cx="1252" cy="390"/>
            </a:xfrm>
            <a:prstGeom prst="rect">
              <a:avLst/>
            </a:prstGeom>
            <a:solidFill>
              <a:srgbClr val="FE0000"/>
            </a:solidFill>
            <a:ln w="28575">
              <a:noFill/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600" b="1" dirty="0">
                  <a:solidFill>
                    <a:schemeClr val="tx1"/>
                  </a:solidFill>
                </a:rPr>
                <a:t>04-17</a:t>
              </a:r>
            </a:p>
            <a:p>
              <a:pPr algn="ctr"/>
              <a:r>
                <a:rPr lang="en-US" altLang="zh-CN" sz="600" b="1" dirty="0">
                  <a:solidFill>
                    <a:schemeClr val="tx1"/>
                  </a:solidFill>
                </a:rPr>
                <a:t>B29</a:t>
              </a: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>
              <a:off x="17635" y="8785"/>
              <a:ext cx="1312" cy="390"/>
            </a:xfrm>
            <a:prstGeom prst="rect">
              <a:avLst/>
            </a:prstGeom>
            <a:solidFill>
              <a:srgbClr val="DCA500"/>
            </a:solidFill>
            <a:ln w="28575">
              <a:noFill/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600" b="1" dirty="0">
                  <a:solidFill>
                    <a:schemeClr val="tx1"/>
                  </a:solidFill>
                </a:rPr>
                <a:t>04-16</a:t>
              </a:r>
            </a:p>
            <a:p>
              <a:pPr algn="ctr"/>
              <a:r>
                <a:rPr lang="en-US" altLang="zh-CN" sz="600" b="1" dirty="0" err="1">
                  <a:solidFill>
                    <a:schemeClr val="tx1"/>
                  </a:solidFill>
                </a:rPr>
                <a:t>Rac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 rot="21144539">
              <a:off x="15779" y="7385"/>
              <a:ext cx="825" cy="14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神马路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14704" y="8263"/>
              <a:ext cx="1472" cy="64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青马路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 rot="811069">
              <a:off x="13723" y="7324"/>
              <a:ext cx="825" cy="16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仙林大道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 rot="866297">
              <a:off x="13260" y="11764"/>
              <a:ext cx="1837" cy="64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金马路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18716" y="8643"/>
              <a:ext cx="825" cy="174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天马路</a:t>
              </a:r>
            </a:p>
          </p:txBody>
        </p:sp>
        <p:sp>
          <p:nvSpPr>
            <p:cNvPr id="38" name="文本框 37"/>
            <p:cNvSpPr txBox="1"/>
            <p:nvPr>
              <p:custDataLst>
                <p:tags r:id="rId17"/>
              </p:custDataLst>
            </p:nvPr>
          </p:nvSpPr>
          <p:spPr>
            <a:xfrm rot="2140257">
              <a:off x="14443" y="10517"/>
              <a:ext cx="1655" cy="64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青三路</a:t>
              </a:r>
            </a:p>
          </p:txBody>
        </p:sp>
        <p:sp>
          <p:nvSpPr>
            <p:cNvPr id="39" name="文本框 38"/>
            <p:cNvSpPr txBox="1"/>
            <p:nvPr>
              <p:custDataLst>
                <p:tags r:id="rId18"/>
              </p:custDataLst>
            </p:nvPr>
          </p:nvSpPr>
          <p:spPr>
            <a:xfrm>
              <a:off x="19617" y="10051"/>
              <a:ext cx="825" cy="16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宁芜铁路</a:t>
              </a:r>
            </a:p>
          </p:txBody>
        </p:sp>
        <p:sp>
          <p:nvSpPr>
            <p:cNvPr id="40" name="椭圆 39"/>
            <p:cNvSpPr/>
            <p:nvPr>
              <p:custDataLst>
                <p:tags r:id="rId19"/>
              </p:custDataLst>
            </p:nvPr>
          </p:nvSpPr>
          <p:spPr>
            <a:xfrm>
              <a:off x="20230" y="8408"/>
              <a:ext cx="356" cy="355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 dirty="0">
                <a:solidFill>
                  <a:srgbClr val="FF3F8C"/>
                </a:solidFill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0"/>
              </p:custDataLst>
            </p:nvPr>
          </p:nvSpPr>
          <p:spPr>
            <a:xfrm>
              <a:off x="19466" y="7916"/>
              <a:ext cx="1880" cy="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金马路站</a:t>
              </a:r>
            </a:p>
          </p:txBody>
        </p:sp>
      </p:grpSp>
      <p:sp>
        <p:nvSpPr>
          <p:cNvPr id="43" name="任意多边形 42"/>
          <p:cNvSpPr/>
          <p:nvPr/>
        </p:nvSpPr>
        <p:spPr>
          <a:xfrm>
            <a:off x="2302510" y="6762115"/>
            <a:ext cx="533400" cy="1167130"/>
          </a:xfrm>
          <a:custGeom>
            <a:avLst/>
            <a:gdLst>
              <a:gd name="connisteX0" fmla="*/ 171450 w 533400"/>
              <a:gd name="connsiteY0" fmla="*/ 81280 h 1167130"/>
              <a:gd name="connisteX1" fmla="*/ 518795 w 533400"/>
              <a:gd name="connsiteY1" fmla="*/ 0 h 1167130"/>
              <a:gd name="connisteX2" fmla="*/ 528320 w 533400"/>
              <a:gd name="connsiteY2" fmla="*/ 66675 h 1167130"/>
              <a:gd name="connisteX3" fmla="*/ 533400 w 533400"/>
              <a:gd name="connsiteY3" fmla="*/ 1024255 h 1167130"/>
              <a:gd name="connisteX4" fmla="*/ 523875 w 533400"/>
              <a:gd name="connsiteY4" fmla="*/ 1104900 h 1167130"/>
              <a:gd name="connisteX5" fmla="*/ 509270 w 533400"/>
              <a:gd name="connsiteY5" fmla="*/ 1138555 h 1167130"/>
              <a:gd name="connisteX6" fmla="*/ 390525 w 533400"/>
              <a:gd name="connsiteY6" fmla="*/ 1167130 h 1167130"/>
              <a:gd name="connisteX7" fmla="*/ 0 w 533400"/>
              <a:gd name="connsiteY7" fmla="*/ 857250 h 1167130"/>
              <a:gd name="connisteX8" fmla="*/ 128270 w 533400"/>
              <a:gd name="connsiteY8" fmla="*/ 376555 h 1167130"/>
              <a:gd name="connisteX9" fmla="*/ 166370 w 533400"/>
              <a:gd name="connsiteY9" fmla="*/ 205105 h 1167130"/>
              <a:gd name="connisteX10" fmla="*/ 171450 w 533400"/>
              <a:gd name="connsiteY10" fmla="*/ 81280 h 11671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533400" h="1167130">
                <a:moveTo>
                  <a:pt x="171450" y="81280"/>
                </a:moveTo>
                <a:lnTo>
                  <a:pt x="518795" y="0"/>
                </a:lnTo>
                <a:lnTo>
                  <a:pt x="528320" y="66675"/>
                </a:lnTo>
                <a:lnTo>
                  <a:pt x="533400" y="1024255"/>
                </a:lnTo>
                <a:lnTo>
                  <a:pt x="523875" y="1104900"/>
                </a:lnTo>
                <a:lnTo>
                  <a:pt x="509270" y="1138555"/>
                </a:lnTo>
                <a:lnTo>
                  <a:pt x="390525" y="1167130"/>
                </a:lnTo>
                <a:lnTo>
                  <a:pt x="0" y="857250"/>
                </a:lnTo>
                <a:lnTo>
                  <a:pt x="128270" y="376555"/>
                </a:lnTo>
                <a:lnTo>
                  <a:pt x="166370" y="205105"/>
                </a:lnTo>
                <a:lnTo>
                  <a:pt x="171450" y="81280"/>
                </a:lnTo>
                <a:close/>
              </a:path>
            </a:pathLst>
          </a:custGeom>
          <a:noFill/>
          <a:ln w="41275">
            <a:solidFill>
              <a:srgbClr val="3333FF"/>
            </a:solidFill>
            <a:prstDash val="sysDash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 dirty="0">
              <a:solidFill>
                <a:srgbClr val="FF3F8C"/>
              </a:solidFill>
              <a:sym typeface="+mn-ea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2878455" y="7247890"/>
            <a:ext cx="938530" cy="709930"/>
          </a:xfrm>
          <a:custGeom>
            <a:avLst/>
            <a:gdLst>
              <a:gd name="connsiteX0" fmla="*/ 128 w 1478"/>
              <a:gd name="connsiteY0" fmla="*/ 15 h 1118"/>
              <a:gd name="connsiteX1" fmla="*/ 1298 w 1478"/>
              <a:gd name="connsiteY1" fmla="*/ 8 h 1118"/>
              <a:gd name="connsiteX2" fmla="*/ 1463 w 1478"/>
              <a:gd name="connsiteY2" fmla="*/ 0 h 1118"/>
              <a:gd name="connsiteX3" fmla="*/ 1478 w 1478"/>
              <a:gd name="connsiteY3" fmla="*/ 300 h 1118"/>
              <a:gd name="connsiteX4" fmla="*/ 1455 w 1478"/>
              <a:gd name="connsiteY4" fmla="*/ 1050 h 1118"/>
              <a:gd name="connsiteX5" fmla="*/ 1418 w 1478"/>
              <a:gd name="connsiteY5" fmla="*/ 1103 h 1118"/>
              <a:gd name="connsiteX6" fmla="*/ 1365 w 1478"/>
              <a:gd name="connsiteY6" fmla="*/ 1118 h 1118"/>
              <a:gd name="connsiteX7" fmla="*/ 90 w 1478"/>
              <a:gd name="connsiteY7" fmla="*/ 1080 h 1118"/>
              <a:gd name="connsiteX8" fmla="*/ 15 w 1478"/>
              <a:gd name="connsiteY8" fmla="*/ 1035 h 1118"/>
              <a:gd name="connsiteX9" fmla="*/ 0 w 1478"/>
              <a:gd name="connsiteY9" fmla="*/ 968 h 1118"/>
              <a:gd name="connsiteX10" fmla="*/ 15 w 1478"/>
              <a:gd name="connsiteY10" fmla="*/ 8 h 1118"/>
              <a:gd name="connsiteX11" fmla="*/ 128 w 1478"/>
              <a:gd name="connsiteY11" fmla="*/ 15 h 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8" h="1118">
                <a:moveTo>
                  <a:pt x="128" y="15"/>
                </a:moveTo>
                <a:lnTo>
                  <a:pt x="1298" y="8"/>
                </a:lnTo>
                <a:lnTo>
                  <a:pt x="1463" y="0"/>
                </a:lnTo>
                <a:lnTo>
                  <a:pt x="1478" y="300"/>
                </a:lnTo>
                <a:lnTo>
                  <a:pt x="1455" y="1050"/>
                </a:lnTo>
                <a:lnTo>
                  <a:pt x="1418" y="1103"/>
                </a:lnTo>
                <a:lnTo>
                  <a:pt x="1365" y="1118"/>
                </a:lnTo>
                <a:lnTo>
                  <a:pt x="90" y="1080"/>
                </a:lnTo>
                <a:lnTo>
                  <a:pt x="15" y="1035"/>
                </a:lnTo>
                <a:lnTo>
                  <a:pt x="0" y="968"/>
                </a:lnTo>
                <a:lnTo>
                  <a:pt x="15" y="8"/>
                </a:lnTo>
                <a:lnTo>
                  <a:pt x="128" y="15"/>
                </a:lnTo>
                <a:close/>
              </a:path>
            </a:pathLst>
          </a:custGeom>
          <a:noFill/>
          <a:ln w="41275">
            <a:solidFill>
              <a:srgbClr val="3333FF"/>
            </a:solidFill>
            <a:prstDash val="sysDash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 b="1" dirty="0">
              <a:solidFill>
                <a:srgbClr val="FF3F8C"/>
              </a:solidFill>
              <a:sym typeface="+mn-ea"/>
            </a:endParaRPr>
          </a:p>
        </p:txBody>
      </p:sp>
      <p:sp>
        <p:nvSpPr>
          <p:cNvPr id="49" name="椭圆 48"/>
          <p:cNvSpPr/>
          <p:nvPr>
            <p:custDataLst>
              <p:tags r:id="rId3"/>
            </p:custDataLst>
          </p:nvPr>
        </p:nvSpPr>
        <p:spPr>
          <a:xfrm>
            <a:off x="1571625" y="4817110"/>
            <a:ext cx="116205" cy="11620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标注 31"/>
          <p:cNvSpPr/>
          <p:nvPr>
            <p:custDataLst>
              <p:tags r:id="rId4"/>
            </p:custDataLst>
          </p:nvPr>
        </p:nvSpPr>
        <p:spPr>
          <a:xfrm>
            <a:off x="1923899" y="4943145"/>
            <a:ext cx="1746547" cy="338116"/>
          </a:xfrm>
          <a:prstGeom prst="wedgeRectCallout">
            <a:avLst>
              <a:gd name="adj1" fmla="val -63546"/>
              <a:gd name="adj2" fmla="val -56736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88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NJDBd011-04规划管理单元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</a:p>
          <a:p>
            <a:pPr algn="ctr" defTabSz="12388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栖霞区的位置</a:t>
            </a:r>
          </a:p>
        </p:txBody>
      </p:sp>
      <p:sp>
        <p:nvSpPr>
          <p:cNvPr id="20" name="矩形标注 31"/>
          <p:cNvSpPr/>
          <p:nvPr>
            <p:custDataLst>
              <p:tags r:id="rId5"/>
            </p:custDataLst>
          </p:nvPr>
        </p:nvSpPr>
        <p:spPr>
          <a:xfrm>
            <a:off x="331328" y="8675902"/>
            <a:ext cx="1280421" cy="478999"/>
          </a:xfrm>
          <a:prstGeom prst="wedgeRectCallout">
            <a:avLst>
              <a:gd name="adj1" fmla="val 74293"/>
              <a:gd name="adj2" fmla="val -60718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388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NJDBd011-04规划管理单元范围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59FA28-7DC6-4B6F-A0C6-E1DE0711F834}"/>
              </a:ext>
            </a:extLst>
          </p:cNvPr>
          <p:cNvSpPr txBox="1"/>
          <p:nvPr/>
        </p:nvSpPr>
        <p:spPr>
          <a:xfrm>
            <a:off x="4847286" y="1396218"/>
            <a:ext cx="7141193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22580" eaLnBrk="1" fontAlgn="auto" hangingPunct="1">
              <a:lnSpc>
                <a:spcPct val="150000"/>
              </a:lnSpc>
              <a:defRPr/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200" checksum="3584266900"/>
                </a:ext>
              </a:extLst>
            </a:pP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（</a:t>
            </a:r>
            <a:r>
              <a:rPr lang="en-US" altLang="zh-CN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1</a:t>
            </a: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）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鼓励产业发展，保留片区产业制造功能，将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04-10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、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04-17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地块的用地性质由其他商务用地（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B29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）调整为一类工业用地（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M1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）。修改后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04-10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地块容积率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2.0-2.6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，建筑密度≤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50%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，绿地率≥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15%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，建筑高度不变。修改后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04-17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地块用地面积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4.47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公顷，容积率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2.0-2.6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，建筑密度≤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50%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，绿地率≥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15%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，建筑高度不变。</a:t>
            </a:r>
          </a:p>
          <a:p>
            <a:pPr lvl="0" indent="322580" eaLnBrk="1" fontAlgn="auto" hangingPunct="1">
              <a:lnSpc>
                <a:spcPct val="150000"/>
              </a:lnSpc>
              <a:defRPr/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200" checksum="3584266900"/>
                </a:ext>
              </a:extLst>
            </a:pP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（</a:t>
            </a:r>
            <a:r>
              <a:rPr lang="en-US" altLang="zh-CN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2</a:t>
            </a: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）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优化路网线型，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调整优化图则单元边界内青二路道路红线，红线宽度由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16m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调整至</a:t>
            </a:r>
            <a:r>
              <a:rPr lang="en-US" altLang="zh-CN" sz="1250" noProof="1">
                <a:solidFill>
                  <a:prstClr val="black"/>
                </a:solidFill>
                <a:latin typeface="+mn-ea"/>
                <a:ea typeface="+mn-ea"/>
              </a:rPr>
              <a:t>12m</a:t>
            </a:r>
            <a:r>
              <a:rPr lang="zh-CN" altLang="en-US" sz="1250" noProof="1">
                <a:solidFill>
                  <a:prstClr val="black"/>
                </a:solidFill>
                <a:latin typeface="+mn-ea"/>
                <a:ea typeface="+mn-ea"/>
              </a:rPr>
              <a:t>。</a:t>
            </a:r>
          </a:p>
          <a:p>
            <a:pPr lvl="0" indent="322580" eaLnBrk="1" fontAlgn="auto" hangingPunct="1">
              <a:lnSpc>
                <a:spcPct val="150000"/>
              </a:lnSpc>
              <a:defRPr/>
              <a:extLst>
                <a:ext uri="{35155182-B16C-46BC-9424-99874614C6A1}">
                  <wpsdc:indentchars xmlns:lc="http://schemas.openxmlformats.org/drawingml/2006/lockedCanvas" xmlns="" xmlns:wpsdc="http://www.wps.cn/officeDocument/2017/drawingmlCustomData" val="200" checksum="3584266900"/>
                </a:ext>
              </a:extLst>
            </a:pP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（</a:t>
            </a:r>
            <a:r>
              <a:rPr lang="en-US" altLang="zh-CN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3</a:t>
            </a:r>
            <a:r>
              <a:rPr lang="zh-CN" altLang="en-US" sz="1250" b="1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）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新增规划控制条文：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04-10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地块、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04-17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地块应配建地上总建筑面积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5%-15%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的行政办公、生活服务设施；海绵城市建设控制指标依据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《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南京市海绵城市专项规划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》(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宁政复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【2017】40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号）要求，新、改建区域年径流总量控制率按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80%-85%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控制，面源污染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(SS)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削减率按</a:t>
            </a:r>
            <a:r>
              <a:rPr lang="en-US" altLang="zh-CN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50%</a:t>
            </a:r>
            <a:r>
              <a:rPr lang="zh-CN" altLang="en-US" sz="1250" dirty="0">
                <a:solidFill>
                  <a:prstClr val="black"/>
                </a:solidFill>
                <a:latin typeface="+mn-ea"/>
                <a:ea typeface="+mn-ea"/>
                <a:sym typeface="+mn-ea"/>
              </a:rPr>
              <a:t>控制。</a:t>
            </a:r>
          </a:p>
          <a:p>
            <a:pPr>
              <a:lnSpc>
                <a:spcPct val="150000"/>
              </a:lnSpc>
            </a:pPr>
            <a:endParaRPr lang="zh-CN" altLang="en-US" sz="125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k3MThkMzMzMjY3ZGY4NzE5OTBiMGVkMWJhMmM3NzkifQ=="/>
  <p:tag name="KSO_WPP_MARK_KEY" val="4d7f3e1d-8e30-4d9a-b51e-49041a41209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840,&quot;width&quot;:32029.57322834645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ed2c3f-cab2-4583-baa1-efc06f1c695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560</Words>
  <Application>Microsoft Office PowerPoint</Application>
  <PresentationFormat>自定义</PresentationFormat>
  <Paragraphs>49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等线</vt:lpstr>
      <vt:lpstr>黑体</vt:lpstr>
      <vt:lpstr>华文细黑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范卫东</cp:lastModifiedBy>
  <cp:revision>301</cp:revision>
  <cp:lastPrinted>2022-05-11T07:39:00Z</cp:lastPrinted>
  <dcterms:created xsi:type="dcterms:W3CDTF">2019-11-04T11:42:00Z</dcterms:created>
  <dcterms:modified xsi:type="dcterms:W3CDTF">2023-06-02T06:01:13Z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2019-10-20T16:00:00Z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2019-11-15T16:00:00Z</vt:filetime>
  </property>
  <property fmtid="{D5CDD505-2E9C-101B-9397-08002B2CF9AE}" pid="5" name="ICV">
    <vt:lpwstr>5C7B2A01078944D8BA1D5DAED91B9CD7_13</vt:lpwstr>
  </property>
  <property fmtid="{D5CDD505-2E9C-101B-9397-08002B2CF9AE}" pid="6" name="KSOProductBuildVer">
    <vt:lpwstr>2052-11.1.0.14309</vt:lpwstr>
  </property>
</Properties>
</file>