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2" r:id="rId2"/>
    <p:sldId id="261" r:id="rId3"/>
  </p:sldIdLst>
  <p:sldSz cx="22098000" cy="11049000"/>
  <p:notesSz cx="9928225" cy="1435735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5pPr>
    <a:lvl6pPr marL="2286000" algn="l" defTabSz="914400" rtl="0" eaLnBrk="1" latinLnBrk="0" hangingPunct="1">
      <a:defRPr kumimoji="1" sz="1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6pPr>
    <a:lvl7pPr marL="2743200" algn="l" defTabSz="914400" rtl="0" eaLnBrk="1" latinLnBrk="0" hangingPunct="1">
      <a:defRPr kumimoji="1" sz="1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7pPr>
    <a:lvl8pPr marL="3200400" algn="l" defTabSz="914400" rtl="0" eaLnBrk="1" latinLnBrk="0" hangingPunct="1">
      <a:defRPr kumimoji="1" sz="1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8pPr>
    <a:lvl9pPr marL="3657600" algn="l" defTabSz="914400" rtl="0" eaLnBrk="1" latinLnBrk="0" hangingPunct="1">
      <a:defRPr kumimoji="1" sz="1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74">
          <p15:clr>
            <a:srgbClr val="A4A3A4"/>
          </p15:clr>
        </p15:guide>
        <p15:guide id="2" orient="horz" pos="3979">
          <p15:clr>
            <a:srgbClr val="A4A3A4"/>
          </p15:clr>
        </p15:guide>
        <p15:guide id="3" orient="horz" pos="532">
          <p15:clr>
            <a:srgbClr val="A4A3A4"/>
          </p15:clr>
        </p15:guide>
        <p15:guide id="4" orient="horz" pos="2288">
          <p15:clr>
            <a:srgbClr val="A4A3A4"/>
          </p15:clr>
        </p15:guide>
        <p15:guide id="5" pos="13628">
          <p15:clr>
            <a:srgbClr val="A4A3A4"/>
          </p15:clr>
        </p15:guide>
        <p15:guide id="7" pos="10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9500"/>
    <a:srgbClr val="FEFFF1"/>
    <a:srgbClr val="6D7072"/>
    <a:srgbClr val="AB907D"/>
    <a:srgbClr val="B9DCFF"/>
    <a:srgbClr val="FFF5EB"/>
    <a:srgbClr val="E9FFE9"/>
    <a:srgbClr val="BFFFBF"/>
    <a:srgbClr val="B7FFB7"/>
    <a:srgbClr val="D9F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3" autoAdjust="0"/>
    <p:restoredTop sz="99412" autoAdjust="0"/>
  </p:normalViewPr>
  <p:slideViewPr>
    <p:cSldViewPr>
      <p:cViewPr varScale="1">
        <p:scale>
          <a:sx n="69" d="100"/>
          <a:sy n="69" d="100"/>
        </p:scale>
        <p:origin x="132" y="54"/>
      </p:cViewPr>
      <p:guideLst>
        <p:guide orient="horz" pos="6474"/>
        <p:guide orient="horz" pos="3979"/>
        <p:guide orient="horz" pos="532"/>
        <p:guide orient="horz" pos="2288"/>
        <p:guide pos="13628"/>
        <p:guide pos="1018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67" tIns="69232" rIns="138467" bIns="69232" numCol="1" anchor="t" anchorCtr="0" compatLnSpc="1">
            <a:prstTxWarp prst="textNoShape">
              <a:avLst/>
            </a:prstTxWarp>
          </a:bodyPr>
          <a:lstStyle>
            <a:lvl1pPr defTabSz="1383746">
              <a:defRPr sz="1700">
                <a:latin typeface="Times New Roman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610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67" tIns="69232" rIns="138467" bIns="69232" numCol="1" anchor="t" anchorCtr="0" compatLnSpc="1">
            <a:prstTxWarp prst="textNoShape">
              <a:avLst/>
            </a:prstTxWarp>
          </a:bodyPr>
          <a:lstStyle>
            <a:lvl1pPr algn="r" defTabSz="1383746">
              <a:defRPr sz="1700">
                <a:latin typeface="Times New Roman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363821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67" tIns="69232" rIns="138467" bIns="69232" numCol="1" anchor="b" anchorCtr="0" compatLnSpc="1">
            <a:prstTxWarp prst="textNoShape">
              <a:avLst/>
            </a:prstTxWarp>
          </a:bodyPr>
          <a:lstStyle>
            <a:lvl1pPr defTabSz="1383746">
              <a:defRPr sz="1700">
                <a:latin typeface="Times New Roman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6100" y="1363821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67" tIns="69232" rIns="138467" bIns="69232" numCol="1" anchor="b" anchorCtr="0" compatLnSpc="1">
            <a:prstTxWarp prst="textNoShape">
              <a:avLst/>
            </a:prstTxWarp>
          </a:bodyPr>
          <a:lstStyle>
            <a:lvl1pPr algn="r" defTabSz="1383746">
              <a:defRPr sz="1700">
                <a:latin typeface="Times New Roman" charset="0"/>
                <a:ea typeface="宋体" pitchFamily="2" charset="-122"/>
              </a:defRPr>
            </a:lvl1pPr>
          </a:lstStyle>
          <a:p>
            <a:pPr>
              <a:defRPr/>
            </a:pPr>
            <a:fld id="{D7517165-80A1-4C48-9EB9-ED3007440E8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19563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717550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>
                <a:latin typeface="Times New Roman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4513" y="0"/>
            <a:ext cx="4302125" cy="717550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>
                <a:latin typeface="Times New Roman" charset="0"/>
                <a:ea typeface="宋体" pitchFamily="2" charset="-122"/>
              </a:defRPr>
            </a:lvl1pPr>
          </a:lstStyle>
          <a:p>
            <a:pPr>
              <a:defRPr/>
            </a:pPr>
            <a:fld id="{25FBB02D-DD54-477F-B943-9D09DDE66BC4}" type="datetimeFigureOut">
              <a:rPr lang="zh-CN" altLang="en-US"/>
              <a:pPr>
                <a:defRPr/>
              </a:pPr>
              <a:t>2022/9/27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-419100" y="1077913"/>
            <a:ext cx="10766425" cy="5383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3" tIns="45702" rIns="91403" bIns="45702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3775" y="6819900"/>
            <a:ext cx="7940675" cy="6459538"/>
          </a:xfrm>
          <a:prstGeom prst="rect">
            <a:avLst/>
          </a:prstGeom>
        </p:spPr>
        <p:txBody>
          <a:bodyPr vert="horz" lIns="91403" tIns="45702" rIns="91403" bIns="45702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3636625"/>
            <a:ext cx="4302125" cy="717550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>
                <a:latin typeface="Times New Roman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4513" y="13636625"/>
            <a:ext cx="4302125" cy="717550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>
                <a:latin typeface="Times New Roman" charset="0"/>
                <a:ea typeface="宋体" pitchFamily="2" charset="-122"/>
              </a:defRPr>
            </a:lvl1pPr>
          </a:lstStyle>
          <a:p>
            <a:pPr>
              <a:defRPr/>
            </a:pPr>
            <a:fld id="{079DEBCC-A2DF-4EB0-A638-C7CFFED0FDC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97209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2B4B6F-2550-4D6F-8B68-36013BC659CD}" type="slidenum">
              <a:rPr lang="zh-CN" altLang="en-US" smtClean="0">
                <a:latin typeface="Times New Roman" pitchFamily="18" charset="0"/>
                <a:ea typeface="宋体" charset="-122"/>
              </a:rPr>
              <a:pPr/>
              <a:t>2</a:t>
            </a:fld>
            <a:endParaRPr lang="zh-CN" altLang="en-US">
              <a:latin typeface="Times New Roman" pitchFamily="18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188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57350" y="3432175"/>
            <a:ext cx="18783300" cy="23685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314700" y="6261100"/>
            <a:ext cx="15468600" cy="28241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1C033-FF9D-45D6-A7D1-7C0ED0A7320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76CA2-B515-431B-B377-569EC5A5779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5744825" y="982663"/>
            <a:ext cx="4695825" cy="88392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657350" y="982663"/>
            <a:ext cx="13935075" cy="88392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0CC75-AC98-4F4A-A6C3-A469926D0BE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78116-E837-45F9-9259-7B28D72E8E4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46250" y="7099300"/>
            <a:ext cx="18783300" cy="21955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746250" y="4683125"/>
            <a:ext cx="18783300" cy="2416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62945-C402-44CE-9E21-B77614FA0A4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657350" y="3192463"/>
            <a:ext cx="9315450" cy="662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125200" y="3192463"/>
            <a:ext cx="9315450" cy="662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6288A-9BA3-4C4D-BE32-2264E1A23B8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04900" y="442913"/>
            <a:ext cx="19888200" cy="18415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04900" y="2473325"/>
            <a:ext cx="9763125" cy="10302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04900" y="3503613"/>
            <a:ext cx="9763125" cy="6365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1225213" y="2473325"/>
            <a:ext cx="9767887" cy="10302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1225213" y="3503613"/>
            <a:ext cx="9767887" cy="6365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76CA4-B10D-4909-8D8C-BAD33A89F23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15CB9-4957-4B48-A1A6-7D12BDF4387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FA8DE-853D-4DF5-8025-550EAEE4C0F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04900" y="439738"/>
            <a:ext cx="7270750" cy="18716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639175" y="439738"/>
            <a:ext cx="12353925" cy="9429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04900" y="2311400"/>
            <a:ext cx="7270750" cy="7558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E0939-84A9-4CC7-80CD-CA2408A7259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30700" y="7734300"/>
            <a:ext cx="13258800" cy="9128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30700" y="987425"/>
            <a:ext cx="13258800" cy="6629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330700" y="8647113"/>
            <a:ext cx="13258800" cy="12969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58103-0924-47CD-A769-B5A464C806B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57350" y="982663"/>
            <a:ext cx="187833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9409" tIns="94704" rIns="189409" bIns="94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57350" y="3192463"/>
            <a:ext cx="187833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9409" tIns="94704" rIns="189409" bIns="94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57350" y="10066338"/>
            <a:ext cx="460375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409" tIns="94704" rIns="189409" bIns="94704" numCol="1" anchor="t" anchorCtr="0" compatLnSpc="1">
            <a:prstTxWarp prst="textNoShape">
              <a:avLst/>
            </a:prstTxWarp>
          </a:bodyPr>
          <a:lstStyle>
            <a:lvl1pPr>
              <a:defRPr sz="2900">
                <a:latin typeface="Times New Roman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550150" y="10066338"/>
            <a:ext cx="69977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409" tIns="94704" rIns="189409" bIns="94704" numCol="1" anchor="t" anchorCtr="0" compatLnSpc="1">
            <a:prstTxWarp prst="textNoShape">
              <a:avLst/>
            </a:prstTxWarp>
          </a:bodyPr>
          <a:lstStyle>
            <a:lvl1pPr algn="ctr">
              <a:defRPr sz="2900">
                <a:latin typeface="Times New Roman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836900" y="10066338"/>
            <a:ext cx="460375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409" tIns="94704" rIns="189409" bIns="94704" numCol="1" anchor="t" anchorCtr="0" compatLnSpc="1">
            <a:prstTxWarp prst="textNoShape">
              <a:avLst/>
            </a:prstTxWarp>
          </a:bodyPr>
          <a:lstStyle>
            <a:lvl1pPr algn="r">
              <a:defRPr sz="2900">
                <a:latin typeface="Times New Roman" charset="0"/>
                <a:ea typeface="宋体" pitchFamily="2" charset="-122"/>
              </a:defRPr>
            </a:lvl1pPr>
          </a:lstStyle>
          <a:p>
            <a:pPr>
              <a:defRPr/>
            </a:pPr>
            <a:fld id="{1719451B-7EE1-4EBA-9854-E4CE00E7BCE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93888" rtl="0" eaLnBrk="0" fontAlgn="base" hangingPunct="0">
        <a:spcBef>
          <a:spcPct val="0"/>
        </a:spcBef>
        <a:spcAft>
          <a:spcPct val="0"/>
        </a:spcAft>
        <a:defRPr kumimoji="1" sz="9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893888" rtl="0" eaLnBrk="0" fontAlgn="base" hangingPunct="0">
        <a:spcBef>
          <a:spcPct val="0"/>
        </a:spcBef>
        <a:spcAft>
          <a:spcPct val="0"/>
        </a:spcAft>
        <a:defRPr kumimoji="1" sz="9100">
          <a:solidFill>
            <a:schemeClr val="tx2"/>
          </a:solidFill>
          <a:latin typeface="Times New Roman" charset="0"/>
          <a:ea typeface="宋体" pitchFamily="2" charset="-122"/>
        </a:defRPr>
      </a:lvl2pPr>
      <a:lvl3pPr algn="ctr" defTabSz="1893888" rtl="0" eaLnBrk="0" fontAlgn="base" hangingPunct="0">
        <a:spcBef>
          <a:spcPct val="0"/>
        </a:spcBef>
        <a:spcAft>
          <a:spcPct val="0"/>
        </a:spcAft>
        <a:defRPr kumimoji="1" sz="9100">
          <a:solidFill>
            <a:schemeClr val="tx2"/>
          </a:solidFill>
          <a:latin typeface="Times New Roman" charset="0"/>
          <a:ea typeface="宋体" pitchFamily="2" charset="-122"/>
        </a:defRPr>
      </a:lvl3pPr>
      <a:lvl4pPr algn="ctr" defTabSz="1893888" rtl="0" eaLnBrk="0" fontAlgn="base" hangingPunct="0">
        <a:spcBef>
          <a:spcPct val="0"/>
        </a:spcBef>
        <a:spcAft>
          <a:spcPct val="0"/>
        </a:spcAft>
        <a:defRPr kumimoji="1" sz="9100">
          <a:solidFill>
            <a:schemeClr val="tx2"/>
          </a:solidFill>
          <a:latin typeface="Times New Roman" charset="0"/>
          <a:ea typeface="宋体" pitchFamily="2" charset="-122"/>
        </a:defRPr>
      </a:lvl4pPr>
      <a:lvl5pPr algn="ctr" defTabSz="1893888" rtl="0" eaLnBrk="0" fontAlgn="base" hangingPunct="0">
        <a:spcBef>
          <a:spcPct val="0"/>
        </a:spcBef>
        <a:spcAft>
          <a:spcPct val="0"/>
        </a:spcAft>
        <a:defRPr kumimoji="1" sz="9100">
          <a:solidFill>
            <a:schemeClr val="tx2"/>
          </a:solidFill>
          <a:latin typeface="Times New Roman" charset="0"/>
          <a:ea typeface="宋体" pitchFamily="2" charset="-122"/>
        </a:defRPr>
      </a:lvl5pPr>
      <a:lvl6pPr marL="457200" algn="ctr" defTabSz="1893888" rtl="0" fontAlgn="base">
        <a:spcBef>
          <a:spcPct val="0"/>
        </a:spcBef>
        <a:spcAft>
          <a:spcPct val="0"/>
        </a:spcAft>
        <a:defRPr kumimoji="1" sz="9100">
          <a:solidFill>
            <a:schemeClr val="tx2"/>
          </a:solidFill>
          <a:latin typeface="Times New Roman" charset="0"/>
          <a:ea typeface="宋体" pitchFamily="2" charset="-122"/>
        </a:defRPr>
      </a:lvl6pPr>
      <a:lvl7pPr marL="914400" algn="ctr" defTabSz="1893888" rtl="0" fontAlgn="base">
        <a:spcBef>
          <a:spcPct val="0"/>
        </a:spcBef>
        <a:spcAft>
          <a:spcPct val="0"/>
        </a:spcAft>
        <a:defRPr kumimoji="1" sz="9100">
          <a:solidFill>
            <a:schemeClr val="tx2"/>
          </a:solidFill>
          <a:latin typeface="Times New Roman" charset="0"/>
          <a:ea typeface="宋体" pitchFamily="2" charset="-122"/>
        </a:defRPr>
      </a:lvl7pPr>
      <a:lvl8pPr marL="1371600" algn="ctr" defTabSz="1893888" rtl="0" fontAlgn="base">
        <a:spcBef>
          <a:spcPct val="0"/>
        </a:spcBef>
        <a:spcAft>
          <a:spcPct val="0"/>
        </a:spcAft>
        <a:defRPr kumimoji="1" sz="9100">
          <a:solidFill>
            <a:schemeClr val="tx2"/>
          </a:solidFill>
          <a:latin typeface="Times New Roman" charset="0"/>
          <a:ea typeface="宋体" pitchFamily="2" charset="-122"/>
        </a:defRPr>
      </a:lvl8pPr>
      <a:lvl9pPr marL="1828800" algn="ctr" defTabSz="1893888" rtl="0" fontAlgn="base">
        <a:spcBef>
          <a:spcPct val="0"/>
        </a:spcBef>
        <a:spcAft>
          <a:spcPct val="0"/>
        </a:spcAft>
        <a:defRPr kumimoji="1" sz="9100">
          <a:solidFill>
            <a:schemeClr val="tx2"/>
          </a:solidFill>
          <a:latin typeface="Times New Roman" charset="0"/>
          <a:ea typeface="宋体" pitchFamily="2" charset="-122"/>
        </a:defRPr>
      </a:lvl9pPr>
    </p:titleStyle>
    <p:bodyStyle>
      <a:lvl1pPr marL="709613" indent="-709613" algn="l" defTabSz="1893888" rtl="0" eaLnBrk="0" fontAlgn="base" hangingPunct="0">
        <a:spcBef>
          <a:spcPct val="20000"/>
        </a:spcBef>
        <a:spcAft>
          <a:spcPct val="0"/>
        </a:spcAft>
        <a:buChar char="•"/>
        <a:defRPr kumimoji="1" sz="6600">
          <a:solidFill>
            <a:schemeClr val="tx1"/>
          </a:solidFill>
          <a:latin typeface="+mn-lt"/>
          <a:ea typeface="+mn-ea"/>
          <a:cs typeface="+mn-cs"/>
        </a:defRPr>
      </a:lvl1pPr>
      <a:lvl2pPr marL="1538288" indent="-590550" algn="l" defTabSz="1893888" rtl="0" eaLnBrk="0" fontAlgn="base" hangingPunct="0">
        <a:spcBef>
          <a:spcPct val="20000"/>
        </a:spcBef>
        <a:spcAft>
          <a:spcPct val="0"/>
        </a:spcAft>
        <a:buChar char="–"/>
        <a:defRPr kumimoji="1" sz="5800">
          <a:solidFill>
            <a:schemeClr val="tx1"/>
          </a:solidFill>
          <a:latin typeface="+mn-lt"/>
          <a:ea typeface="+mn-ea"/>
        </a:defRPr>
      </a:lvl2pPr>
      <a:lvl3pPr marL="2366963" indent="-473075" algn="l" defTabSz="1893888" rtl="0" eaLnBrk="0" fontAlgn="base" hangingPunct="0">
        <a:spcBef>
          <a:spcPct val="20000"/>
        </a:spcBef>
        <a:spcAft>
          <a:spcPct val="0"/>
        </a:spcAft>
        <a:buChar char="•"/>
        <a:defRPr kumimoji="1" sz="5000">
          <a:solidFill>
            <a:schemeClr val="tx1"/>
          </a:solidFill>
          <a:latin typeface="+mn-lt"/>
          <a:ea typeface="+mn-ea"/>
        </a:defRPr>
      </a:lvl3pPr>
      <a:lvl4pPr marL="3314700" indent="-473075" algn="l" defTabSz="1893888" rtl="0" eaLnBrk="0" fontAlgn="base" hangingPunct="0">
        <a:spcBef>
          <a:spcPct val="20000"/>
        </a:spcBef>
        <a:spcAft>
          <a:spcPct val="0"/>
        </a:spcAft>
        <a:buChar char="–"/>
        <a:defRPr kumimoji="1" sz="4100">
          <a:solidFill>
            <a:schemeClr val="tx1"/>
          </a:solidFill>
          <a:latin typeface="+mn-lt"/>
          <a:ea typeface="+mn-ea"/>
        </a:defRPr>
      </a:lvl4pPr>
      <a:lvl5pPr marL="4262438" indent="-474663" algn="l" defTabSz="1893888" rtl="0" eaLnBrk="0" fontAlgn="base" hangingPunct="0">
        <a:spcBef>
          <a:spcPct val="20000"/>
        </a:spcBef>
        <a:spcAft>
          <a:spcPct val="0"/>
        </a:spcAft>
        <a:buChar char="»"/>
        <a:defRPr kumimoji="1" sz="4100">
          <a:solidFill>
            <a:schemeClr val="tx1"/>
          </a:solidFill>
          <a:latin typeface="+mn-lt"/>
          <a:ea typeface="+mn-ea"/>
        </a:defRPr>
      </a:lvl5pPr>
      <a:lvl6pPr marL="4719638" indent="-474663" algn="l" defTabSz="1893888" rtl="0" fontAlgn="base">
        <a:spcBef>
          <a:spcPct val="20000"/>
        </a:spcBef>
        <a:spcAft>
          <a:spcPct val="0"/>
        </a:spcAft>
        <a:buChar char="»"/>
        <a:defRPr kumimoji="1" sz="4100">
          <a:solidFill>
            <a:schemeClr val="tx1"/>
          </a:solidFill>
          <a:latin typeface="+mn-lt"/>
          <a:ea typeface="+mn-ea"/>
        </a:defRPr>
      </a:lvl6pPr>
      <a:lvl7pPr marL="5176838" indent="-474663" algn="l" defTabSz="1893888" rtl="0" fontAlgn="base">
        <a:spcBef>
          <a:spcPct val="20000"/>
        </a:spcBef>
        <a:spcAft>
          <a:spcPct val="0"/>
        </a:spcAft>
        <a:buChar char="»"/>
        <a:defRPr kumimoji="1" sz="4100">
          <a:solidFill>
            <a:schemeClr val="tx1"/>
          </a:solidFill>
          <a:latin typeface="+mn-lt"/>
          <a:ea typeface="+mn-ea"/>
        </a:defRPr>
      </a:lvl7pPr>
      <a:lvl8pPr marL="5634038" indent="-474663" algn="l" defTabSz="1893888" rtl="0" fontAlgn="base">
        <a:spcBef>
          <a:spcPct val="20000"/>
        </a:spcBef>
        <a:spcAft>
          <a:spcPct val="0"/>
        </a:spcAft>
        <a:buChar char="»"/>
        <a:defRPr kumimoji="1" sz="4100">
          <a:solidFill>
            <a:schemeClr val="tx1"/>
          </a:solidFill>
          <a:latin typeface="+mn-lt"/>
          <a:ea typeface="+mn-ea"/>
        </a:defRPr>
      </a:lvl8pPr>
      <a:lvl9pPr marL="6091238" indent="-474663" algn="l" defTabSz="1893888" rtl="0" fontAlgn="base">
        <a:spcBef>
          <a:spcPct val="20000"/>
        </a:spcBef>
        <a:spcAft>
          <a:spcPct val="0"/>
        </a:spcAft>
        <a:buChar char="»"/>
        <a:defRPr kumimoji="1" sz="4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8" y="-26389"/>
            <a:ext cx="22099915" cy="1110177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5FE028D-AA31-8991-E9E7-215673E14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9624" y="6764959"/>
            <a:ext cx="5526000" cy="4274125"/>
          </a:xfrm>
          <a:prstGeom prst="rect">
            <a:avLst/>
          </a:prstGeom>
        </p:spPr>
      </p:pic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1913096" y="2500409"/>
            <a:ext cx="5112567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b="1" dirty="0">
                <a:solidFill>
                  <a:schemeClr val="bg1"/>
                </a:solidFill>
                <a:latin typeface="+mn-ea"/>
                <a:ea typeface="+mn-ea"/>
              </a:rPr>
              <a:t>《</a:t>
            </a:r>
            <a:r>
              <a:rPr lang="zh-CN" altLang="en-US" b="1" dirty="0">
                <a:solidFill>
                  <a:schemeClr val="bg1"/>
                </a:solidFill>
                <a:latin typeface="+mn-ea"/>
                <a:ea typeface="+mn-ea"/>
              </a:rPr>
              <a:t>南京市马群单元和南湾营单元控制性详细规划</a:t>
            </a:r>
            <a:r>
              <a:rPr lang="en-US" altLang="zh-CN" b="1" dirty="0">
                <a:solidFill>
                  <a:schemeClr val="bg1"/>
                </a:solidFill>
                <a:latin typeface="+mn-ea"/>
                <a:ea typeface="+mn-ea"/>
              </a:rPr>
              <a:t>》</a:t>
            </a:r>
          </a:p>
          <a:p>
            <a:pPr algn="ctr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b="1" dirty="0">
                <a:solidFill>
                  <a:schemeClr val="bg1"/>
                </a:solidFill>
                <a:latin typeface="+mn-ea"/>
                <a:ea typeface="+mn-ea"/>
              </a:rPr>
              <a:t>NJNBa010-01</a:t>
            </a:r>
            <a:r>
              <a:rPr lang="zh-CN" altLang="en-US" b="1" dirty="0">
                <a:solidFill>
                  <a:schemeClr val="bg1"/>
                </a:solidFill>
                <a:latin typeface="+mn-ea"/>
                <a:ea typeface="+mn-ea"/>
              </a:rPr>
              <a:t>规划管理单元图则修改</a:t>
            </a:r>
          </a:p>
        </p:txBody>
      </p:sp>
      <p:sp>
        <p:nvSpPr>
          <p:cNvPr id="13" name="Rectangle 61"/>
          <p:cNvSpPr>
            <a:spLocks noChangeArrowheads="1"/>
          </p:cNvSpPr>
          <p:nvPr/>
        </p:nvSpPr>
        <p:spPr bwMode="auto">
          <a:xfrm>
            <a:off x="17241687" y="6908714"/>
            <a:ext cx="4032449" cy="37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250000"/>
              </a:lnSpc>
              <a:defRPr/>
            </a:pPr>
            <a:r>
              <a:rPr lang="zh-CN" altLang="en-US" dirty="0">
                <a:latin typeface="黑体" pitchFamily="2" charset="-122"/>
                <a:ea typeface="黑体" pitchFamily="2" charset="-122"/>
              </a:rPr>
              <a:t>说明</a:t>
            </a:r>
            <a:endParaRPr lang="en-US" altLang="zh-CN" sz="900" dirty="0">
              <a:latin typeface="宋体" charset="-122"/>
            </a:endParaRPr>
          </a:p>
          <a:p>
            <a:pPr>
              <a:lnSpc>
                <a:spcPct val="250000"/>
              </a:lnSpc>
              <a:defRPr/>
            </a:pPr>
            <a:r>
              <a:rPr lang="en-US" altLang="zh-CN" sz="900" dirty="0">
                <a:latin typeface="宋体" panose="02010600030101010101" pitchFamily="2" charset="-122"/>
              </a:rPr>
              <a:t>1</a:t>
            </a:r>
            <a:r>
              <a:rPr lang="zh-CN" altLang="en-US" sz="900" dirty="0">
                <a:latin typeface="宋体" panose="02010600030101010101" pitchFamily="2" charset="-122"/>
              </a:rPr>
              <a:t>、本材料是为方便公众了解城乡规划而制作的参考性文件。</a:t>
            </a:r>
          </a:p>
          <a:p>
            <a:pPr>
              <a:lnSpc>
                <a:spcPct val="250000"/>
              </a:lnSpc>
              <a:defRPr/>
            </a:pPr>
            <a:r>
              <a:rPr lang="en-US" altLang="zh-CN" sz="900" dirty="0">
                <a:latin typeface="宋体" panose="02010600030101010101" pitchFamily="2" charset="-122"/>
              </a:rPr>
              <a:t>2</a:t>
            </a:r>
            <a:r>
              <a:rPr lang="zh-CN" altLang="en-US" sz="900" dirty="0">
                <a:latin typeface="宋体" panose="02010600030101010101" pitchFamily="2" charset="-122"/>
              </a:rPr>
              <a:t>、控制性详细规划是城乡发展的控制与引导性文件，不代表具体的项目实施计划和实施方案。一旦有建设行为，应依据批准的具体项目建设方案实施。</a:t>
            </a:r>
          </a:p>
          <a:p>
            <a:pPr>
              <a:lnSpc>
                <a:spcPct val="250000"/>
              </a:lnSpc>
              <a:defRPr/>
            </a:pPr>
            <a:r>
              <a:rPr lang="en-US" altLang="zh-CN" sz="900" dirty="0">
                <a:latin typeface="宋体" panose="02010600030101010101" pitchFamily="2" charset="-122"/>
              </a:rPr>
              <a:t>3</a:t>
            </a:r>
            <a:r>
              <a:rPr lang="zh-CN" altLang="en-US" sz="900" dirty="0">
                <a:latin typeface="宋体" panose="02010600030101010101" pitchFamily="2" charset="-122"/>
              </a:rPr>
              <a:t>、城乡规划是不断优化更新的过程，规划内容以南京市规划和自然资源局存档备查的最新版本为准，同一地区同内容深度规划若有更新，南京市规划和自然资源局将依法在局网站上公布，本材料自动作废。</a:t>
            </a:r>
          </a:p>
          <a:p>
            <a:pPr>
              <a:lnSpc>
                <a:spcPct val="250000"/>
              </a:lnSpc>
              <a:defRPr/>
            </a:pPr>
            <a:r>
              <a:rPr lang="en-US" altLang="zh-CN" sz="900" dirty="0">
                <a:latin typeface="宋体" panose="02010600030101010101" pitchFamily="2" charset="-122"/>
              </a:rPr>
              <a:t>4</a:t>
            </a:r>
            <a:r>
              <a:rPr lang="zh-CN" altLang="en-US" sz="900" dirty="0">
                <a:latin typeface="宋体" panose="02010600030101010101" pitchFamily="2" charset="-122"/>
              </a:rPr>
              <a:t>、本材料版权及解释权归南京市规划和自然资源局所有，未取得版权人的书面授权，谢绝改变、分发、发布或使用本材料图文资料。</a:t>
            </a:r>
            <a:endParaRPr lang="en-US" altLang="zh-CN" sz="900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1000" dirty="0">
              <a:latin typeface="华文细黑" pitchFamily="2" charset="-122"/>
              <a:ea typeface="华文细黑" pitchFamily="2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1000" dirty="0">
              <a:latin typeface="宋体" charset="-122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1141075" y="9502775"/>
            <a:ext cx="55245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dirty="0">
                <a:latin typeface="黑体" pitchFamily="2" charset="-122"/>
                <a:ea typeface="黑体" pitchFamily="2" charset="-122"/>
              </a:rPr>
              <a:t>南京市规划和自然资源局</a:t>
            </a:r>
            <a:endParaRPr lang="en-US" altLang="zh-CN" dirty="0">
              <a:latin typeface="黑体" pitchFamily="2" charset="-122"/>
              <a:ea typeface="黑体" pitchFamily="2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二</a:t>
            </a:r>
            <a:r>
              <a:rPr lang="en-US" altLang="zh-CN" dirty="0">
                <a:latin typeface="黑体" panose="02010609060101010101" pitchFamily="2" charset="-122"/>
                <a:ea typeface="黑体" panose="02010609060101010101" pitchFamily="2" charset="-122"/>
              </a:rPr>
              <a:t>O</a:t>
            </a:r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二二年九月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878712" y="9787261"/>
            <a:ext cx="2794024" cy="1015663"/>
          </a:xfrm>
          <a:prstGeom prst="rect">
            <a:avLst/>
          </a:prstGeom>
          <a:solidFill>
            <a:srgbClr val="FEFFF1"/>
          </a:solidFill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       址：南京市鼓楼区中山路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171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       编：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210005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       址：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ghj.nanjing.gov.cn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咨询电话：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025-85800875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object 15"/>
          <p:cNvSpPr>
            <a:spLocks noChangeArrowheads="1"/>
          </p:cNvSpPr>
          <p:nvPr/>
        </p:nvSpPr>
        <p:spPr bwMode="auto">
          <a:xfrm>
            <a:off x="5707742" y="9760866"/>
            <a:ext cx="3013075" cy="1025525"/>
          </a:xfrm>
          <a:custGeom>
            <a:avLst/>
            <a:gdLst>
              <a:gd name="T0" fmla="*/ 0 w 3013709"/>
              <a:gd name="T1" fmla="*/ 1025078 h 1024890"/>
              <a:gd name="T2" fmla="*/ 3012877 w 3013709"/>
              <a:gd name="T3" fmla="*/ 1025078 h 1024890"/>
              <a:gd name="T4" fmla="*/ 3012877 w 3013709"/>
              <a:gd name="T5" fmla="*/ 0 h 1024890"/>
              <a:gd name="T6" fmla="*/ 0 w 3013709"/>
              <a:gd name="T7" fmla="*/ 0 h 1024890"/>
              <a:gd name="T8" fmla="*/ 0 w 3013709"/>
              <a:gd name="T9" fmla="*/ 1025078 h 10248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13709" h="1024890">
                <a:moveTo>
                  <a:pt x="0" y="1024443"/>
                </a:moveTo>
                <a:lnTo>
                  <a:pt x="3013511" y="1024443"/>
                </a:lnTo>
                <a:lnTo>
                  <a:pt x="3013511" y="0"/>
                </a:lnTo>
                <a:lnTo>
                  <a:pt x="0" y="0"/>
                </a:lnTo>
                <a:lnTo>
                  <a:pt x="0" y="1024443"/>
                </a:lnTo>
                <a:close/>
              </a:path>
            </a:pathLst>
          </a:custGeom>
          <a:solidFill>
            <a:srgbClr val="FEFFF1"/>
          </a:solidFill>
          <a:ln>
            <a:noFill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1" name="object 16"/>
          <p:cNvSpPr txBox="1"/>
          <p:nvPr/>
        </p:nvSpPr>
        <p:spPr>
          <a:xfrm>
            <a:off x="5806167" y="9488401"/>
            <a:ext cx="2689225" cy="1195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84150" indent="-1714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1100" noProof="1">
                <a:latin typeface="黑体" panose="02010609060101010101" pitchFamily="49" charset="-122"/>
                <a:ea typeface="黑体" panose="02010609060101010101" pitchFamily="49" charset="-122"/>
              </a:rPr>
              <a:t>地 址：</a:t>
            </a:r>
            <a:r>
              <a:rPr lang="zh-CN" altLang="en-US" sz="1100" noProof="1">
                <a:latin typeface="黑体" panose="02010609060101010101" pitchFamily="49" charset="-122"/>
                <a:ea typeface="黑体" panose="02010609060101010101" pitchFamily="49" charset="-122"/>
              </a:rPr>
              <a:t>南京市鼓楼区中山路</a:t>
            </a:r>
            <a:r>
              <a:rPr lang="en-US" altLang="zh-CN" sz="1100" noProof="1">
                <a:latin typeface="黑体" panose="02010609060101010101" pitchFamily="49" charset="-122"/>
                <a:ea typeface="黑体" panose="02010609060101010101" pitchFamily="49" charset="-122"/>
              </a:rPr>
              <a:t>171</a:t>
            </a:r>
            <a:r>
              <a:rPr lang="zh-CN" altLang="en-US" sz="1100" noProof="1">
                <a:latin typeface="黑体" panose="02010609060101010101" pitchFamily="49" charset="-122"/>
                <a:ea typeface="黑体" panose="02010609060101010101" pitchFamily="49" charset="-122"/>
              </a:rPr>
              <a:t>号</a:t>
            </a:r>
            <a:endParaRPr lang="en-US" altLang="zh-CN" sz="1100" noProof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184150" indent="-1714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1100" noProof="1">
                <a:latin typeface="黑体" panose="02010609060101010101" pitchFamily="49" charset="-122"/>
                <a:ea typeface="黑体" panose="02010609060101010101" pitchFamily="49" charset="-122"/>
              </a:rPr>
              <a:t>邮 编：210005</a:t>
            </a:r>
          </a:p>
          <a:p>
            <a:pPr marL="184150" indent="-171450" eaLnBrk="1" hangingPunct="1">
              <a:lnSpc>
                <a:spcPct val="15000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zh-CN" altLang="zh-CN" sz="1100" noProof="1">
                <a:latin typeface="黑体" panose="02010609060101010101" pitchFamily="49" charset="-122"/>
                <a:ea typeface="黑体" panose="02010609060101010101" pitchFamily="49" charset="-122"/>
              </a:rPr>
              <a:t>网 址：</a:t>
            </a:r>
            <a:r>
              <a:rPr lang="en-US" altLang="zh-CN" sz="1100" noProof="1">
                <a:latin typeface="黑体" panose="02010609060101010101" pitchFamily="49" charset="-122"/>
                <a:ea typeface="黑体" panose="02010609060101010101" pitchFamily="49" charset="-122"/>
              </a:rPr>
              <a:t>http://ghj.nanjing.gov.cn</a:t>
            </a:r>
          </a:p>
          <a:p>
            <a:pPr marL="184150" indent="-171450" eaLnBrk="1" hangingPunct="1">
              <a:lnSpc>
                <a:spcPct val="15000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zh-CN" altLang="en-US" sz="1100" noProof="1">
                <a:latin typeface="黑体" panose="02010609060101010101" pitchFamily="49" charset="-122"/>
                <a:ea typeface="黑体" panose="02010609060101010101" pitchFamily="49" charset="-122"/>
              </a:rPr>
              <a:t>电 话：</a:t>
            </a:r>
            <a:r>
              <a:rPr lang="en-US" altLang="zh-CN" sz="1100" noProof="1">
                <a:latin typeface="黑体" panose="02010609060101010101" pitchFamily="49" charset="-122"/>
                <a:ea typeface="黑体" panose="02010609060101010101" pitchFamily="49" charset="-122"/>
              </a:rPr>
              <a:t>025-83618405</a:t>
            </a:r>
            <a:endParaRPr lang="zh-CN" altLang="zh-CN" sz="1100" noProof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0603" y="4372372"/>
            <a:ext cx="5976615" cy="454663"/>
          </a:xfrm>
          <a:prstGeom prst="rect">
            <a:avLst/>
          </a:prstGeom>
        </p:spPr>
      </p:pic>
      <p:sp>
        <p:nvSpPr>
          <p:cNvPr id="15" name="Rectangle 9">
            <a:extLst>
              <a:ext uri="{FF2B5EF4-FFF2-40B4-BE49-F238E27FC236}">
                <a16:creationId xmlns:a16="http://schemas.microsoft.com/office/drawing/2014/main" xmlns="" id="{11B7DD21-B97E-4963-B1AD-3C74E98F5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41838" y="523875"/>
            <a:ext cx="4032250" cy="26161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algn="just" eaLnBrk="1" hangingPunct="1">
              <a:lnSpc>
                <a:spcPct val="250000"/>
              </a:lnSpc>
              <a:defRPr/>
            </a:pPr>
            <a:r>
              <a:rPr lang="zh-CN" altLang="en-US" dirty="0">
                <a:latin typeface="黑体" pitchFamily="2" charset="-122"/>
                <a:ea typeface="黑体" pitchFamily="2" charset="-122"/>
              </a:rPr>
              <a:t>前言</a:t>
            </a:r>
          </a:p>
          <a:p>
            <a:pPr indent="324000" algn="just" eaLnBrk="1" hangingPunct="1">
              <a:lnSpc>
                <a:spcPct val="250000"/>
              </a:lnSpc>
              <a:defRPr/>
            </a:pPr>
            <a:r>
              <a:rPr lang="zh-CN" altLang="en-US" sz="900" dirty="0"/>
              <a:t>为进一步优化马群地区公共配套设施布局，加快地区建设，我局会同市交通运输局、栖霞区政府组织</a:t>
            </a:r>
            <a:r>
              <a:rPr lang="zh-CN" altLang="en-US" sz="900" dirty="0">
                <a:ea typeface="宋体" charset="-122"/>
              </a:rPr>
              <a:t>开展了</a:t>
            </a:r>
            <a:r>
              <a:rPr lang="en-US" altLang="zh-CN" sz="900" dirty="0">
                <a:ea typeface="宋体" charset="-122"/>
              </a:rPr>
              <a:t>《</a:t>
            </a:r>
            <a:r>
              <a:rPr lang="zh-CN" altLang="en-US" sz="900" dirty="0"/>
              <a:t>南京市马群单元和南湾营单元控制性详细规划</a:t>
            </a:r>
            <a:r>
              <a:rPr lang="en-US" altLang="zh-CN" sz="900" dirty="0"/>
              <a:t>》NJNBa010-01</a:t>
            </a:r>
            <a:r>
              <a:rPr lang="zh-CN" altLang="en-US" sz="900" dirty="0">
                <a:ea typeface="宋体" charset="-122"/>
              </a:rPr>
              <a:t>规划管理单元图则修改工作</a:t>
            </a:r>
            <a:r>
              <a:rPr lang="zh-CN" altLang="en-US" sz="900" dirty="0"/>
              <a:t>。</a:t>
            </a:r>
            <a:endParaRPr lang="en-US" altLang="zh-CN" sz="900" dirty="0">
              <a:ea typeface="宋体" charset="-122"/>
            </a:endParaRPr>
          </a:p>
          <a:p>
            <a:pPr indent="324000" algn="just" eaLnBrk="1" hangingPunct="1">
              <a:lnSpc>
                <a:spcPct val="250000"/>
              </a:lnSpc>
              <a:defRPr/>
            </a:pPr>
            <a:r>
              <a:rPr lang="zh-CN" altLang="en-US" sz="900" dirty="0"/>
              <a:t>根</a:t>
            </a:r>
            <a:r>
              <a:rPr lang="zh-CN" altLang="en-US" sz="900" dirty="0">
                <a:ea typeface="宋体" charset="-122"/>
              </a:rPr>
              <a:t>据</a:t>
            </a:r>
            <a:r>
              <a:rPr lang="en-US" altLang="zh-CN" sz="900" dirty="0">
                <a:ea typeface="宋体" charset="-122"/>
              </a:rPr>
              <a:t>《</a:t>
            </a:r>
            <a:r>
              <a:rPr lang="zh-CN" altLang="en-US" sz="900" dirty="0">
                <a:ea typeface="宋体" charset="-122"/>
              </a:rPr>
              <a:t>中华人民共和国城乡规划法</a:t>
            </a:r>
            <a:r>
              <a:rPr lang="en-US" altLang="zh-CN" sz="900" dirty="0">
                <a:ea typeface="宋体" charset="-122"/>
              </a:rPr>
              <a:t>》</a:t>
            </a:r>
            <a:r>
              <a:rPr lang="zh-CN" altLang="en-US" sz="900" dirty="0">
                <a:ea typeface="宋体" charset="-122"/>
              </a:rPr>
              <a:t>要求，现将经市政府批复的</a:t>
            </a:r>
            <a:r>
              <a:rPr lang="en-US" altLang="zh-CN" sz="900" dirty="0">
                <a:ea typeface="宋体" charset="-122"/>
              </a:rPr>
              <a:t>《</a:t>
            </a:r>
            <a:r>
              <a:rPr lang="zh-CN" altLang="en-US" sz="900" dirty="0"/>
              <a:t>南京市马群单元和南湾营单元控制性详细规划</a:t>
            </a:r>
            <a:r>
              <a:rPr lang="en-US" altLang="zh-CN" sz="900" dirty="0"/>
              <a:t>》NJNBa010-01</a:t>
            </a:r>
            <a:r>
              <a:rPr lang="zh-CN" altLang="en-US" sz="900" dirty="0">
                <a:ea typeface="宋体" charset="-122"/>
              </a:rPr>
              <a:t>规划管理单元图则修改成果向社会予以公布。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16" y="7107"/>
            <a:ext cx="22099915" cy="110530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EE0F37C2-25C7-4A23-AC47-E9CDD77543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66105" y="1594087"/>
            <a:ext cx="5705802" cy="3920676"/>
          </a:xfrm>
          <a:prstGeom prst="rect">
            <a:avLst/>
          </a:prstGeom>
        </p:spPr>
      </p:pic>
      <p:sp>
        <p:nvSpPr>
          <p:cNvPr id="3075" name="Rectangle 129"/>
          <p:cNvSpPr>
            <a:spLocks noChangeArrowheads="1"/>
          </p:cNvSpPr>
          <p:nvPr/>
        </p:nvSpPr>
        <p:spPr bwMode="auto">
          <a:xfrm>
            <a:off x="17907000" y="8733834"/>
            <a:ext cx="38100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defTabSz="912813">
              <a:lnSpc>
                <a:spcPct val="150000"/>
              </a:lnSpc>
            </a:pPr>
            <a:r>
              <a:rPr lang="en-US" altLang="zh-CN" sz="1000">
                <a:latin typeface="宋体" charset="-122"/>
              </a:rPr>
              <a:t>    </a:t>
            </a:r>
          </a:p>
        </p:txBody>
      </p:sp>
      <p:sp>
        <p:nvSpPr>
          <p:cNvPr id="3077" name="Text Box 2"/>
          <p:cNvSpPr txBox="1">
            <a:spLocks noChangeArrowheads="1"/>
          </p:cNvSpPr>
          <p:nvPr/>
        </p:nvSpPr>
        <p:spPr bwMode="auto">
          <a:xfrm>
            <a:off x="1178295" y="59764"/>
            <a:ext cx="19550063" cy="836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95" tIns="48344" rIns="96695" bIns="48344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南京市马群单元和南湾营单元控制性详细规划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》NJNBa010-01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规划管理单元图则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修改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" name="直接连接符 34"/>
          <p:cNvCxnSpPr>
            <a:cxnSpLocks noChangeShapeType="1"/>
          </p:cNvCxnSpPr>
          <p:nvPr/>
        </p:nvCxnSpPr>
        <p:spPr bwMode="auto">
          <a:xfrm>
            <a:off x="0" y="857250"/>
            <a:ext cx="22098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83" name="直接连接符 36"/>
          <p:cNvCxnSpPr>
            <a:cxnSpLocks noChangeShapeType="1"/>
          </p:cNvCxnSpPr>
          <p:nvPr/>
        </p:nvCxnSpPr>
        <p:spPr bwMode="auto">
          <a:xfrm>
            <a:off x="0" y="0"/>
            <a:ext cx="0" cy="110601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84" name="直接连接符 40"/>
          <p:cNvCxnSpPr>
            <a:cxnSpLocks noChangeShapeType="1"/>
          </p:cNvCxnSpPr>
          <p:nvPr/>
        </p:nvCxnSpPr>
        <p:spPr bwMode="auto">
          <a:xfrm>
            <a:off x="0" y="10895013"/>
            <a:ext cx="22098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85" name="直接连接符 41"/>
          <p:cNvCxnSpPr>
            <a:cxnSpLocks noChangeShapeType="1"/>
          </p:cNvCxnSpPr>
          <p:nvPr/>
        </p:nvCxnSpPr>
        <p:spPr bwMode="auto">
          <a:xfrm>
            <a:off x="22098000" y="0"/>
            <a:ext cx="0" cy="110728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87" name="直接连接符 43"/>
          <p:cNvCxnSpPr>
            <a:cxnSpLocks noChangeShapeType="1"/>
          </p:cNvCxnSpPr>
          <p:nvPr/>
        </p:nvCxnSpPr>
        <p:spPr bwMode="auto">
          <a:xfrm>
            <a:off x="5864424" y="857250"/>
            <a:ext cx="0" cy="100203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92" name="直接连接符 55"/>
          <p:cNvCxnSpPr>
            <a:cxnSpLocks noChangeShapeType="1"/>
          </p:cNvCxnSpPr>
          <p:nvPr/>
        </p:nvCxnSpPr>
        <p:spPr bwMode="auto">
          <a:xfrm>
            <a:off x="0" y="-6350"/>
            <a:ext cx="22098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93" name="直接连接符 56"/>
          <p:cNvCxnSpPr>
            <a:cxnSpLocks noChangeShapeType="1"/>
          </p:cNvCxnSpPr>
          <p:nvPr/>
        </p:nvCxnSpPr>
        <p:spPr bwMode="auto">
          <a:xfrm>
            <a:off x="0" y="11075988"/>
            <a:ext cx="22098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69" name="表格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836135"/>
              </p:ext>
            </p:extLst>
          </p:nvPr>
        </p:nvGraphicFramePr>
        <p:xfrm>
          <a:off x="18764304" y="9111333"/>
          <a:ext cx="3333696" cy="177101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86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050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51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800" b="0" kern="1200" noProof="0" dirty="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  <a:cs typeface="+mn-cs"/>
                        </a:rPr>
                        <a:t>批准单位</a:t>
                      </a:r>
                    </a:p>
                  </a:txBody>
                  <a:tcPr marL="96765" marR="96765" marT="48382" marB="48382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050" b="0" kern="1200" dirty="0">
                          <a:solidFill>
                            <a:schemeClr val="tx1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南京市人民政府</a:t>
                      </a:r>
                    </a:p>
                  </a:txBody>
                  <a:tcPr marL="96765" marR="96765" marT="48382" marB="48382"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2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800" b="0" kern="1200" noProof="0" dirty="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  <a:cs typeface="+mn-cs"/>
                        </a:rPr>
                        <a:t>批准文号</a:t>
                      </a:r>
                    </a:p>
                  </a:txBody>
                  <a:tcPr marL="96765" marR="96765" marT="48382" marB="48382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050" b="0" kern="1200" dirty="0">
                          <a:solidFill>
                            <a:schemeClr val="tx1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宁政复</a:t>
                      </a:r>
                      <a:r>
                        <a:rPr kumimoji="1" lang="en-US" altLang="zh-CN" sz="1050" b="0" kern="1200" dirty="0">
                          <a:solidFill>
                            <a:schemeClr val="tx1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[2022]089</a:t>
                      </a:r>
                      <a:r>
                        <a:rPr kumimoji="1" lang="zh-CN" altLang="en-US" sz="1050" b="0" kern="1200" dirty="0">
                          <a:solidFill>
                            <a:schemeClr val="tx1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号</a:t>
                      </a:r>
                    </a:p>
                  </a:txBody>
                  <a:tcPr marL="96765" marR="96765" marT="48382" marB="48382"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135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800" b="0" kern="1200" noProof="0" dirty="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  <a:cs typeface="+mn-cs"/>
                        </a:rPr>
                        <a:t>动</a:t>
                      </a:r>
                      <a:endParaRPr kumimoji="1" lang="en-US" altLang="zh-CN" sz="800" b="0" kern="1200" noProof="0" dirty="0">
                        <a:solidFill>
                          <a:schemeClr val="tx1"/>
                        </a:solidFill>
                        <a:latin typeface="华文细黑" pitchFamily="2" charset="-122"/>
                        <a:ea typeface="华文细黑" pitchFamily="2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800" b="0" kern="1200" noProof="0" dirty="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  <a:cs typeface="+mn-cs"/>
                        </a:rPr>
                        <a:t>态</a:t>
                      </a:r>
                      <a:endParaRPr kumimoji="1" lang="en-US" altLang="zh-CN" sz="800" b="0" kern="1200" noProof="0" dirty="0">
                        <a:solidFill>
                          <a:schemeClr val="tx1"/>
                        </a:solidFill>
                        <a:latin typeface="华文细黑" pitchFamily="2" charset="-122"/>
                        <a:ea typeface="华文细黑" pitchFamily="2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800" b="0" kern="1200" noProof="0" dirty="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  <a:cs typeface="+mn-cs"/>
                        </a:rPr>
                        <a:t>更</a:t>
                      </a:r>
                      <a:endParaRPr kumimoji="1" lang="en-US" altLang="zh-CN" sz="800" b="0" kern="1200" noProof="0" dirty="0">
                        <a:solidFill>
                          <a:schemeClr val="tx1"/>
                        </a:solidFill>
                        <a:latin typeface="华文细黑" pitchFamily="2" charset="-122"/>
                        <a:ea typeface="华文细黑" pitchFamily="2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800" b="0" kern="1200" noProof="0" dirty="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  <a:cs typeface="+mn-cs"/>
                        </a:rPr>
                        <a:t>新</a:t>
                      </a:r>
                      <a:endParaRPr kumimoji="1" lang="en-US" altLang="zh-CN" sz="800" b="0" kern="1200" noProof="0" dirty="0">
                        <a:solidFill>
                          <a:schemeClr val="tx1"/>
                        </a:solidFill>
                        <a:latin typeface="华文细黑" pitchFamily="2" charset="-122"/>
                        <a:ea typeface="华文细黑" pitchFamily="2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800" b="0" kern="1200" noProof="0" dirty="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  <a:cs typeface="+mn-cs"/>
                        </a:rPr>
                        <a:t>信</a:t>
                      </a:r>
                      <a:endParaRPr kumimoji="1" lang="en-US" altLang="zh-CN" sz="800" b="0" kern="1200" noProof="0" dirty="0">
                        <a:solidFill>
                          <a:schemeClr val="tx1"/>
                        </a:solidFill>
                        <a:latin typeface="华文细黑" pitchFamily="2" charset="-122"/>
                        <a:ea typeface="华文细黑" pitchFamily="2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800" b="0" kern="1200" noProof="0" dirty="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  <a:cs typeface="+mn-cs"/>
                        </a:rPr>
                        <a:t>息</a:t>
                      </a:r>
                      <a:endParaRPr kumimoji="1" lang="en-US" altLang="zh-CN" sz="800" b="0" kern="1200" noProof="0" dirty="0">
                        <a:solidFill>
                          <a:schemeClr val="tx1"/>
                        </a:solidFill>
                        <a:latin typeface="华文细黑" pitchFamily="2" charset="-122"/>
                        <a:ea typeface="华文细黑" pitchFamily="2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800" b="0" kern="1200" noProof="0" dirty="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  <a:cs typeface="+mn-cs"/>
                        </a:rPr>
                        <a:t>栏</a:t>
                      </a:r>
                    </a:p>
                  </a:txBody>
                  <a:tcPr marL="96765" marR="96765" marT="48382" marB="48382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endParaRPr kumimoji="1" lang="zh-CN" altLang="en-US" sz="800" b="0" kern="1200" dirty="0">
                        <a:solidFill>
                          <a:schemeClr val="tx1"/>
                        </a:solidFill>
                        <a:latin typeface="华文细黑" pitchFamily="2" charset="-122"/>
                        <a:ea typeface="华文细黑" pitchFamily="2" charset="-122"/>
                        <a:cs typeface="+mn-cs"/>
                      </a:endParaRPr>
                    </a:p>
                  </a:txBody>
                  <a:tcPr marL="96765" marR="96765" marT="48382" marB="48382"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9924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华文细黑" pitchFamily="2" charset="-122"/>
                        <a:ea typeface="华文细黑" pitchFamily="2" charset="-122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600" b="0" dirty="0"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marL="96765" marR="96765" marT="48382" marB="48382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9924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华文细黑" pitchFamily="2" charset="-122"/>
                        <a:ea typeface="华文细黑" pitchFamily="2" charset="-122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600" b="0" dirty="0"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marL="96765" marR="96765" marT="48382" marB="48382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cxnSp>
        <p:nvCxnSpPr>
          <p:cNvPr id="37" name="直接连接符 36"/>
          <p:cNvCxnSpPr>
            <a:cxnSpLocks noChangeShapeType="1"/>
          </p:cNvCxnSpPr>
          <p:nvPr/>
        </p:nvCxnSpPr>
        <p:spPr bwMode="auto">
          <a:xfrm>
            <a:off x="22098000" y="0"/>
            <a:ext cx="0" cy="110601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" name="矩形 2"/>
          <p:cNvSpPr/>
          <p:nvPr/>
        </p:nvSpPr>
        <p:spPr bwMode="auto">
          <a:xfrm>
            <a:off x="18471110" y="1064130"/>
            <a:ext cx="858809" cy="1398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宋体" pitchFamily="2" charset="-122"/>
            </a:endParaRPr>
          </a:p>
        </p:txBody>
      </p:sp>
      <p:sp>
        <p:nvSpPr>
          <p:cNvPr id="35" name="矩形 5"/>
          <p:cNvSpPr>
            <a:spLocks noChangeArrowheads="1"/>
          </p:cNvSpPr>
          <p:nvPr/>
        </p:nvSpPr>
        <p:spPr bwMode="auto">
          <a:xfrm>
            <a:off x="315255" y="1023938"/>
            <a:ext cx="184692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5" tIns="45690" rIns="91385" bIns="45690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kumimoji="0" lang="zh-CN" altLang="en-US" sz="1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区位及范围</a:t>
            </a:r>
            <a:endParaRPr kumimoji="0" lang="zh-CN" altLang="en-US" sz="18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6" name="Rectangle 6"/>
          <p:cNvSpPr>
            <a:spLocks noChangeArrowheads="1"/>
          </p:cNvSpPr>
          <p:nvPr/>
        </p:nvSpPr>
        <p:spPr bwMode="auto">
          <a:xfrm>
            <a:off x="292100" y="1467293"/>
            <a:ext cx="5500315" cy="156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351" tIns="43172" rIns="86351" bIns="43172">
            <a:spAutoFit/>
          </a:bodyPr>
          <a:lstStyle>
            <a:lvl1pPr defTabSz="4083050">
              <a:spcBef>
                <a:spcPct val="20000"/>
              </a:spcBef>
              <a:buChar char="•"/>
              <a:defRPr kumimoji="1" sz="6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4083050">
              <a:spcBef>
                <a:spcPct val="20000"/>
              </a:spcBef>
              <a:buChar char="–"/>
              <a:defRPr kumimoji="1" sz="5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4083050">
              <a:spcBef>
                <a:spcPct val="20000"/>
              </a:spcBef>
              <a:buChar char="•"/>
              <a:defRPr kumimoji="1" sz="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4083050">
              <a:spcBef>
                <a:spcPct val="20000"/>
              </a:spcBef>
              <a:buChar char="–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4083050">
              <a:spcBef>
                <a:spcPct val="20000"/>
              </a:spcBef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083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083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083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083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n-US" altLang="zh-CN" sz="1600" dirty="0"/>
              <a:t>《</a:t>
            </a:r>
            <a:r>
              <a:rPr lang="zh-CN" altLang="en-US" sz="1600" dirty="0"/>
              <a:t>南京市马群单元和南湾营单元控制性详细规划</a:t>
            </a:r>
            <a:r>
              <a:rPr lang="en-US" altLang="zh-CN" sz="1600" dirty="0"/>
              <a:t>》NJNBa010-01</a:t>
            </a:r>
            <a:r>
              <a:rPr lang="zh-CN" altLang="en-US" sz="1600" dirty="0"/>
              <a:t>规划管理单元图则范围北至沪宁高速，南至美芝嘉路，东至宁芝路，西至百水</a:t>
            </a:r>
            <a:r>
              <a:rPr lang="zh-CN" altLang="en-US" sz="1600" dirty="0"/>
              <a:t>河，修改</a:t>
            </a:r>
            <a:r>
              <a:rPr lang="zh-CN" altLang="en-US" sz="1600" dirty="0" smtClean="0"/>
              <a:t>图则用地面积约</a:t>
            </a:r>
            <a:r>
              <a:rPr lang="en-US" altLang="zh-CN" sz="1600" dirty="0" smtClean="0"/>
              <a:t>19.21</a:t>
            </a:r>
            <a:r>
              <a:rPr lang="zh-CN" altLang="en-US" sz="1600" dirty="0" smtClean="0"/>
              <a:t>公顷</a:t>
            </a:r>
            <a:r>
              <a:rPr lang="zh-CN" altLang="en-US" sz="1600" dirty="0"/>
              <a:t>。</a:t>
            </a:r>
            <a:endParaRPr lang="zh-CN" altLang="zh-CN" sz="1600" dirty="0"/>
          </a:p>
        </p:txBody>
      </p:sp>
      <p:sp>
        <p:nvSpPr>
          <p:cNvPr id="44" name="矩形 5"/>
          <p:cNvSpPr>
            <a:spLocks noChangeArrowheads="1"/>
          </p:cNvSpPr>
          <p:nvPr/>
        </p:nvSpPr>
        <p:spPr bwMode="auto">
          <a:xfrm>
            <a:off x="6082853" y="1023938"/>
            <a:ext cx="7405783" cy="346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5" tIns="45690" rIns="91385" bIns="45690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kumimoji="0" lang="zh-CN" altLang="en-US" sz="1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主要调整内容</a:t>
            </a:r>
            <a:endParaRPr kumimoji="0" lang="en-US" altLang="zh-CN" sz="18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+mn-ea"/>
                <a:ea typeface="+mn-ea"/>
              </a:rPr>
              <a:t>1</a:t>
            </a:r>
            <a:r>
              <a:rPr lang="zh-CN" altLang="en-US" sz="1600" dirty="0">
                <a:latin typeface="+mn-ea"/>
                <a:ea typeface="+mn-ea"/>
              </a:rPr>
              <a:t>、</a:t>
            </a:r>
            <a:r>
              <a:rPr lang="en-US" altLang="zh-CN" sz="1600" dirty="0">
                <a:latin typeface="+mn-ea"/>
                <a:ea typeface="+mn-ea"/>
              </a:rPr>
              <a:t>01-007</a:t>
            </a:r>
            <a:r>
              <a:rPr lang="zh-CN" altLang="en-US" sz="1600" dirty="0">
                <a:latin typeface="+mn-ea"/>
                <a:ea typeface="+mn-ea"/>
              </a:rPr>
              <a:t>地块</a:t>
            </a:r>
            <a:r>
              <a:rPr lang="en-US" altLang="zh-CN" sz="1600" dirty="0">
                <a:latin typeface="+mn-ea"/>
                <a:ea typeface="+mn-ea"/>
              </a:rPr>
              <a:t>:</a:t>
            </a:r>
            <a:r>
              <a:rPr lang="zh-CN" altLang="en-US" sz="1600" dirty="0">
                <a:latin typeface="+mn-ea"/>
                <a:ea typeface="+mn-ea"/>
              </a:rPr>
              <a:t>二类住宅用地（</a:t>
            </a:r>
            <a:r>
              <a:rPr lang="en-US" altLang="zh-CN" sz="1600" dirty="0">
                <a:latin typeface="+mn-ea"/>
                <a:ea typeface="+mn-ea"/>
              </a:rPr>
              <a:t>R21</a:t>
            </a:r>
            <a:r>
              <a:rPr lang="zh-CN" altLang="en-US" sz="1600" dirty="0">
                <a:latin typeface="+mn-ea"/>
                <a:ea typeface="+mn-ea"/>
              </a:rPr>
              <a:t>），用地面积由</a:t>
            </a:r>
            <a:r>
              <a:rPr lang="en-US" altLang="zh-CN" sz="1600" dirty="0">
                <a:latin typeface="+mn-ea"/>
                <a:ea typeface="+mn-ea"/>
              </a:rPr>
              <a:t>8.96</a:t>
            </a:r>
            <a:r>
              <a:rPr lang="zh-CN" altLang="en-US" sz="1600" dirty="0">
                <a:latin typeface="+mn-ea"/>
                <a:ea typeface="+mn-ea"/>
              </a:rPr>
              <a:t>公顷调整为</a:t>
            </a:r>
            <a:r>
              <a:rPr lang="en-US" altLang="zh-CN" sz="1600" dirty="0">
                <a:latin typeface="+mn-ea"/>
                <a:ea typeface="+mn-ea"/>
              </a:rPr>
              <a:t>7.69</a:t>
            </a:r>
            <a:r>
              <a:rPr lang="zh-CN" altLang="en-US" sz="1600" dirty="0">
                <a:latin typeface="+mn-ea"/>
                <a:ea typeface="+mn-ea"/>
              </a:rPr>
              <a:t>公顷，容积率调整</a:t>
            </a:r>
            <a:r>
              <a:rPr lang="zh-CN" altLang="en-US" sz="1600" dirty="0" smtClean="0">
                <a:latin typeface="+mn-ea"/>
                <a:ea typeface="+mn-ea"/>
              </a:rPr>
              <a:t>由≤</a:t>
            </a:r>
            <a:r>
              <a:rPr lang="en-US" altLang="zh-CN" sz="1600" dirty="0" smtClean="0">
                <a:latin typeface="+mn-ea"/>
                <a:ea typeface="+mn-ea"/>
              </a:rPr>
              <a:t>2.2</a:t>
            </a:r>
            <a:r>
              <a:rPr lang="zh-CN" altLang="en-US" sz="1600" dirty="0">
                <a:latin typeface="+mn-ea"/>
                <a:ea typeface="+mn-ea"/>
              </a:rPr>
              <a:t>调整</a:t>
            </a:r>
            <a:r>
              <a:rPr lang="zh-CN" altLang="en-US" sz="1600" dirty="0" smtClean="0">
                <a:latin typeface="+mn-ea"/>
                <a:ea typeface="+mn-ea"/>
              </a:rPr>
              <a:t>为</a:t>
            </a:r>
            <a:r>
              <a:rPr lang="zh-CN" altLang="en-US" sz="1600" dirty="0" smtClean="0">
                <a:latin typeface="+mn-ea"/>
              </a:rPr>
              <a:t>≤</a:t>
            </a:r>
            <a:r>
              <a:rPr lang="en-US" altLang="zh-CN" sz="1600" dirty="0" smtClean="0">
                <a:latin typeface="+mn-ea"/>
                <a:ea typeface="+mn-ea"/>
              </a:rPr>
              <a:t>2.3</a:t>
            </a:r>
            <a:r>
              <a:rPr lang="zh-CN" altLang="en-US" sz="1600" dirty="0">
                <a:latin typeface="+mn-ea"/>
                <a:ea typeface="+mn-ea"/>
              </a:rPr>
              <a:t>。</a:t>
            </a:r>
            <a:endParaRPr lang="en-US" altLang="zh-CN" sz="16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+mn-ea"/>
                <a:ea typeface="+mn-ea"/>
              </a:rPr>
              <a:t>2</a:t>
            </a:r>
            <a:r>
              <a:rPr lang="zh-CN" altLang="en-US" sz="1600" dirty="0">
                <a:latin typeface="+mn-ea"/>
                <a:ea typeface="+mn-ea"/>
              </a:rPr>
              <a:t>、</a:t>
            </a:r>
            <a:r>
              <a:rPr lang="en-US" altLang="zh-CN" sz="1600" dirty="0">
                <a:latin typeface="+mn-ea"/>
                <a:ea typeface="+mn-ea"/>
              </a:rPr>
              <a:t> 01-009</a:t>
            </a:r>
            <a:r>
              <a:rPr lang="zh-CN" altLang="en-US" sz="1600" dirty="0">
                <a:latin typeface="+mn-ea"/>
                <a:ea typeface="+mn-ea"/>
              </a:rPr>
              <a:t>地块</a:t>
            </a:r>
            <a:r>
              <a:rPr lang="en-US" altLang="zh-CN" sz="1600" dirty="0">
                <a:latin typeface="+mn-ea"/>
                <a:ea typeface="+mn-ea"/>
              </a:rPr>
              <a:t>:</a:t>
            </a:r>
            <a:r>
              <a:rPr lang="zh-CN" altLang="en-US" sz="1600" dirty="0">
                <a:latin typeface="+mn-ea"/>
                <a:ea typeface="+mn-ea"/>
              </a:rPr>
              <a:t>小学用地（</a:t>
            </a:r>
            <a:r>
              <a:rPr lang="en-US" altLang="zh-CN" sz="1600" dirty="0">
                <a:latin typeface="+mn-ea"/>
                <a:ea typeface="+mn-ea"/>
              </a:rPr>
              <a:t>A33a</a:t>
            </a:r>
            <a:r>
              <a:rPr lang="zh-CN" altLang="en-US" sz="1600" dirty="0">
                <a:latin typeface="+mn-ea"/>
                <a:ea typeface="+mn-ea"/>
              </a:rPr>
              <a:t>）调整至狮子坝路南侧，用地面积由</a:t>
            </a:r>
            <a:r>
              <a:rPr lang="en-US" altLang="zh-CN" sz="1600" dirty="0">
                <a:latin typeface="+mn-ea"/>
                <a:ea typeface="+mn-ea"/>
              </a:rPr>
              <a:t>3.24</a:t>
            </a:r>
            <a:r>
              <a:rPr lang="zh-CN" altLang="en-US" sz="1600" dirty="0">
                <a:latin typeface="+mn-ea"/>
                <a:ea typeface="+mn-ea"/>
              </a:rPr>
              <a:t>公顷调整为</a:t>
            </a:r>
            <a:r>
              <a:rPr lang="en-US" altLang="zh-CN" sz="1600" dirty="0">
                <a:latin typeface="+mn-ea"/>
                <a:ea typeface="+mn-ea"/>
              </a:rPr>
              <a:t>4.17</a:t>
            </a:r>
            <a:r>
              <a:rPr lang="zh-CN" altLang="en-US" sz="1600" dirty="0">
                <a:latin typeface="+mn-ea"/>
                <a:ea typeface="+mn-ea"/>
              </a:rPr>
              <a:t>公顷。小学用地远期可根据教育配套的实际需求调整为九年一贯制学校。</a:t>
            </a:r>
            <a:endParaRPr lang="en-US" altLang="zh-CN" sz="16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+mn-ea"/>
                <a:ea typeface="+mn-ea"/>
              </a:rPr>
              <a:t>3</a:t>
            </a:r>
            <a:r>
              <a:rPr lang="zh-CN" altLang="en-US" sz="1600" dirty="0">
                <a:latin typeface="+mn-ea"/>
                <a:ea typeface="+mn-ea"/>
              </a:rPr>
              <a:t>、</a:t>
            </a:r>
            <a:r>
              <a:rPr lang="en-US" altLang="zh-CN" sz="1600" dirty="0">
                <a:latin typeface="+mn-ea"/>
                <a:ea typeface="+mn-ea"/>
              </a:rPr>
              <a:t>01-010</a:t>
            </a:r>
            <a:r>
              <a:rPr lang="zh-CN" altLang="en-US" sz="1600" dirty="0">
                <a:latin typeface="+mn-ea"/>
                <a:ea typeface="+mn-ea"/>
              </a:rPr>
              <a:t>地块：基层社区中心</a:t>
            </a:r>
            <a:r>
              <a:rPr lang="zh-CN" altLang="en-US" sz="1600" dirty="0">
                <a:latin typeface="+mn-ea"/>
              </a:rPr>
              <a:t>用地（</a:t>
            </a:r>
            <a:r>
              <a:rPr lang="en-US" altLang="zh-CN" sz="1600" dirty="0" err="1">
                <a:latin typeface="+mn-ea"/>
              </a:rPr>
              <a:t>Rc</a:t>
            </a:r>
            <a:r>
              <a:rPr lang="zh-CN" altLang="en-US" sz="1600" dirty="0">
                <a:latin typeface="+mn-ea"/>
              </a:rPr>
              <a:t>）调整至狮子坝路东侧，用地面积由</a:t>
            </a:r>
            <a:r>
              <a:rPr lang="en-US" altLang="zh-CN" sz="1600" dirty="0">
                <a:latin typeface="+mn-ea"/>
              </a:rPr>
              <a:t>0.55</a:t>
            </a:r>
            <a:r>
              <a:rPr lang="zh-CN" altLang="en-US" sz="1600" dirty="0">
                <a:latin typeface="+mn-ea"/>
              </a:rPr>
              <a:t>公顷调整为</a:t>
            </a:r>
            <a:r>
              <a:rPr lang="en-US" altLang="zh-CN" sz="1600" dirty="0">
                <a:latin typeface="+mn-ea"/>
              </a:rPr>
              <a:t>0.26</a:t>
            </a:r>
            <a:r>
              <a:rPr lang="zh-CN" altLang="en-US" sz="1600" dirty="0">
                <a:latin typeface="+mn-ea"/>
              </a:rPr>
              <a:t>公顷，满足规范要求。</a:t>
            </a:r>
            <a:endParaRPr lang="en-US" altLang="zh-CN" sz="16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+mn-ea"/>
                <a:ea typeface="+mn-ea"/>
              </a:rPr>
              <a:t>4</a:t>
            </a:r>
            <a:r>
              <a:rPr lang="zh-CN" altLang="en-US" sz="1600" dirty="0">
                <a:latin typeface="+mn-ea"/>
                <a:ea typeface="+mn-ea"/>
              </a:rPr>
              <a:t>、</a:t>
            </a:r>
            <a:r>
              <a:rPr lang="en-US" altLang="zh-CN" sz="1600" dirty="0">
                <a:latin typeface="+mn-ea"/>
                <a:ea typeface="+mn-ea"/>
              </a:rPr>
              <a:t>01-011</a:t>
            </a:r>
            <a:r>
              <a:rPr lang="zh-CN" altLang="en-US" sz="1600" dirty="0">
                <a:latin typeface="+mn-ea"/>
                <a:ea typeface="+mn-ea"/>
              </a:rPr>
              <a:t>地块：幼托用地（</a:t>
            </a:r>
            <a:r>
              <a:rPr lang="en-US" altLang="zh-CN" sz="1600" dirty="0" err="1">
                <a:latin typeface="+mn-ea"/>
                <a:ea typeface="+mn-ea"/>
              </a:rPr>
              <a:t>Rax</a:t>
            </a:r>
            <a:r>
              <a:rPr lang="zh-CN" altLang="en-US" sz="1600" dirty="0">
                <a:latin typeface="+mn-ea"/>
                <a:ea typeface="+mn-ea"/>
              </a:rPr>
              <a:t>）调整至狮子坝路东侧，用地面积由</a:t>
            </a:r>
            <a:r>
              <a:rPr lang="en-US" altLang="zh-CN" sz="1600" dirty="0">
                <a:latin typeface="+mn-ea"/>
                <a:ea typeface="+mn-ea"/>
              </a:rPr>
              <a:t>0.62</a:t>
            </a:r>
            <a:r>
              <a:rPr lang="zh-CN" altLang="en-US" sz="1600" dirty="0">
                <a:latin typeface="+mn-ea"/>
                <a:ea typeface="+mn-ea"/>
              </a:rPr>
              <a:t>公顷调整为</a:t>
            </a:r>
            <a:r>
              <a:rPr lang="en-US" altLang="zh-CN" sz="1600" dirty="0">
                <a:latin typeface="+mn-ea"/>
                <a:ea typeface="+mn-ea"/>
              </a:rPr>
              <a:t>0.55</a:t>
            </a:r>
            <a:r>
              <a:rPr lang="zh-CN" altLang="en-US" sz="1600" dirty="0">
                <a:latin typeface="+mn-ea"/>
                <a:ea typeface="+mn-ea"/>
              </a:rPr>
              <a:t>公顷，满足规范要求。</a:t>
            </a:r>
            <a:endParaRPr lang="en-US" altLang="zh-CN" sz="1600" dirty="0">
              <a:latin typeface="+mn-ea"/>
              <a:ea typeface="+mn-ea"/>
            </a:endParaRPr>
          </a:p>
        </p:txBody>
      </p:sp>
      <p:cxnSp>
        <p:nvCxnSpPr>
          <p:cNvPr id="46" name="直接连接符 43"/>
          <p:cNvCxnSpPr>
            <a:cxnSpLocks noChangeShapeType="1"/>
          </p:cNvCxnSpPr>
          <p:nvPr/>
        </p:nvCxnSpPr>
        <p:spPr bwMode="auto">
          <a:xfrm>
            <a:off x="13713296" y="871575"/>
            <a:ext cx="0" cy="100203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" name="矩形 5"/>
          <p:cNvSpPr>
            <a:spLocks noChangeArrowheads="1"/>
          </p:cNvSpPr>
          <p:nvPr/>
        </p:nvSpPr>
        <p:spPr bwMode="auto">
          <a:xfrm>
            <a:off x="6076631" y="4798809"/>
            <a:ext cx="5111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5" tIns="45690" rIns="91385" bIns="45690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kumimoji="0" lang="zh-CN" altLang="en-US" sz="18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调整前后图则</a:t>
            </a:r>
            <a:endParaRPr kumimoji="0" lang="zh-CN" altLang="en-US" sz="18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B2E03EAE-E6A8-4A8C-8C4A-8011439D0236}"/>
              </a:ext>
            </a:extLst>
          </p:cNvPr>
          <p:cNvGrpSpPr/>
          <p:nvPr/>
        </p:nvGrpSpPr>
        <p:grpSpPr>
          <a:xfrm>
            <a:off x="8479816" y="5471367"/>
            <a:ext cx="10313702" cy="4986264"/>
            <a:chOff x="4555982" y="5869717"/>
            <a:chExt cx="9292799" cy="4492700"/>
          </a:xfrm>
        </p:grpSpPr>
        <p:sp>
          <p:nvSpPr>
            <p:cNvPr id="31" name="矩形 5"/>
            <p:cNvSpPr>
              <a:spLocks noChangeArrowheads="1"/>
            </p:cNvSpPr>
            <p:nvPr/>
          </p:nvSpPr>
          <p:spPr bwMode="auto">
            <a:xfrm>
              <a:off x="4555982" y="9988101"/>
              <a:ext cx="1958547" cy="374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85" tIns="45690" rIns="91385" bIns="45690">
              <a:spAutoFit/>
            </a:bodyPr>
            <a:lstStyle>
              <a:lvl1pPr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kumimoji="0" lang="zh-CN" altLang="en-US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      调整前</a:t>
              </a:r>
              <a:endParaRPr kumimoji="0" lang="en-US" altLang="zh-CN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2" name="矩形 5"/>
            <p:cNvSpPr>
              <a:spLocks noChangeArrowheads="1"/>
            </p:cNvSpPr>
            <p:nvPr/>
          </p:nvSpPr>
          <p:spPr bwMode="auto">
            <a:xfrm>
              <a:off x="12028323" y="5869717"/>
              <a:ext cx="1820458" cy="374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85" tIns="45690" rIns="91385" bIns="45690">
              <a:spAutoFit/>
            </a:bodyPr>
            <a:lstStyle>
              <a:lvl1pPr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kumimoji="0" lang="zh-CN" altLang="en-US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       调整后</a:t>
              </a:r>
              <a:endParaRPr kumimoji="0" lang="en-US" altLang="zh-CN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88036" y="2968647"/>
            <a:ext cx="5251729" cy="2929784"/>
            <a:chOff x="6973420" y="172750"/>
            <a:chExt cx="7953631" cy="4437095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73420" y="172750"/>
              <a:ext cx="7953631" cy="4437095"/>
            </a:xfrm>
            <a:prstGeom prst="rect">
              <a:avLst/>
            </a:prstGeom>
          </p:spPr>
        </p:pic>
        <p:sp>
          <p:nvSpPr>
            <p:cNvPr id="49" name="椭圆 48"/>
            <p:cNvSpPr/>
            <p:nvPr/>
          </p:nvSpPr>
          <p:spPr>
            <a:xfrm>
              <a:off x="9360222" y="3744327"/>
              <a:ext cx="224267" cy="22426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0" name="矩形标注 31">
            <a:extLst>
              <a:ext uri="{FF2B5EF4-FFF2-40B4-BE49-F238E27FC236}">
                <a16:creationId xmlns:a16="http://schemas.microsoft.com/office/drawing/2014/main" xmlns="" id="{5B5D7C24-476C-F8EC-98E3-8652DD40C4EA}"/>
              </a:ext>
            </a:extLst>
          </p:cNvPr>
          <p:cNvSpPr/>
          <p:nvPr/>
        </p:nvSpPr>
        <p:spPr>
          <a:xfrm>
            <a:off x="2648054" y="5370374"/>
            <a:ext cx="1222873" cy="304089"/>
          </a:xfrm>
          <a:prstGeom prst="wedgeRectCallout">
            <a:avLst>
              <a:gd name="adj1" fmla="val -97534"/>
              <a:gd name="adj2" fmla="val -49205"/>
            </a:avLst>
          </a:prstGeom>
          <a:noFill/>
          <a:ln w="12700">
            <a:solidFill>
              <a:srgbClr val="261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388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调整地块在马群片区的位置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390" y="6034212"/>
            <a:ext cx="5320154" cy="4434136"/>
          </a:xfrm>
          <a:prstGeom prst="rect">
            <a:avLst/>
          </a:prstGeom>
        </p:spPr>
      </p:pic>
      <p:grpSp>
        <p:nvGrpSpPr>
          <p:cNvPr id="40" name="组合 39">
            <a:extLst>
              <a:ext uri="{FF2B5EF4-FFF2-40B4-BE49-F238E27FC236}">
                <a16:creationId xmlns:a16="http://schemas.microsoft.com/office/drawing/2014/main" xmlns="" id="{D1C7A793-01DD-4B7D-91E8-33CEAD91B447}"/>
              </a:ext>
            </a:extLst>
          </p:cNvPr>
          <p:cNvGrpSpPr/>
          <p:nvPr/>
        </p:nvGrpSpPr>
        <p:grpSpPr>
          <a:xfrm>
            <a:off x="14979525" y="4884380"/>
            <a:ext cx="1793540" cy="577081"/>
            <a:chOff x="6621778" y="8968304"/>
            <a:chExt cx="1793540" cy="577081"/>
          </a:xfrm>
        </p:grpSpPr>
        <p:sp>
          <p:nvSpPr>
            <p:cNvPr id="41" name="任意多边形 119">
              <a:extLst>
                <a:ext uri="{FF2B5EF4-FFF2-40B4-BE49-F238E27FC236}">
                  <a16:creationId xmlns:a16="http://schemas.microsoft.com/office/drawing/2014/main" xmlns="" id="{50CCC60F-0EC8-40BA-896B-F674573F803A}"/>
                </a:ext>
              </a:extLst>
            </p:cNvPr>
            <p:cNvSpPr/>
            <p:nvPr/>
          </p:nvSpPr>
          <p:spPr>
            <a:xfrm>
              <a:off x="6621778" y="9111333"/>
              <a:ext cx="680224" cy="0"/>
            </a:xfrm>
            <a:custGeom>
              <a:avLst/>
              <a:gdLst>
                <a:gd name="connsiteX0" fmla="*/ 0 w 680224"/>
                <a:gd name="connsiteY0" fmla="*/ 0 h 0"/>
                <a:gd name="connsiteX1" fmla="*/ 680224 w 68022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0224">
                  <a:moveTo>
                    <a:pt x="0" y="0"/>
                  </a:moveTo>
                  <a:lnTo>
                    <a:pt x="680224" y="0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ysDash"/>
              <a:round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42" name="文本框 72">
              <a:extLst>
                <a:ext uri="{FF2B5EF4-FFF2-40B4-BE49-F238E27FC236}">
                  <a16:creationId xmlns:a16="http://schemas.microsoft.com/office/drawing/2014/main" xmlns="" id="{AD2A5B39-664A-480C-B6B1-57E93CBECC77}"/>
                </a:ext>
              </a:extLst>
            </p:cNvPr>
            <p:cNvSpPr txBox="1"/>
            <p:nvPr/>
          </p:nvSpPr>
          <p:spPr>
            <a:xfrm>
              <a:off x="7302002" y="8968304"/>
              <a:ext cx="1113316" cy="5770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anchor="ctr">
              <a:spAutoFit/>
            </a:bodyPr>
            <a:lstStyle>
              <a:defPPr>
                <a:defRPr lang="zh-CN"/>
              </a:defPPr>
              <a:lvl1pPr marL="356235" indent="-356235" algn="ctr">
                <a:lnSpc>
                  <a:spcPct val="150000"/>
                </a:lnSpc>
                <a:spcAft>
                  <a:spcPts val="935"/>
                </a:spcAft>
                <a:defRPr sz="1400" b="1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zh-CN" altLang="en-US" sz="1200" b="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调整范围线</a:t>
              </a:r>
              <a:endParaRPr lang="en-US" altLang="zh-CN" sz="1200" b="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l">
                <a:lnSpc>
                  <a:spcPct val="100000"/>
                </a:lnSpc>
              </a:pPr>
              <a:r>
                <a:rPr lang="zh-CN" altLang="en-US" sz="1200" b="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图则范围线</a:t>
              </a:r>
            </a:p>
          </p:txBody>
        </p:sp>
        <p:sp>
          <p:nvSpPr>
            <p:cNvPr id="43" name="任意多边形 119">
              <a:extLst>
                <a:ext uri="{FF2B5EF4-FFF2-40B4-BE49-F238E27FC236}">
                  <a16:creationId xmlns:a16="http://schemas.microsoft.com/office/drawing/2014/main" xmlns="" id="{F10CFFFE-1F54-4D1C-8FAB-CFF20E54E96E}"/>
                </a:ext>
              </a:extLst>
            </p:cNvPr>
            <p:cNvSpPr/>
            <p:nvPr/>
          </p:nvSpPr>
          <p:spPr>
            <a:xfrm>
              <a:off x="6621778" y="9412932"/>
              <a:ext cx="680224" cy="0"/>
            </a:xfrm>
            <a:custGeom>
              <a:avLst/>
              <a:gdLst>
                <a:gd name="connsiteX0" fmla="*/ 0 w 680224"/>
                <a:gd name="connsiteY0" fmla="*/ 0 h 0"/>
                <a:gd name="connsiteX1" fmla="*/ 680224 w 68022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0224">
                  <a:moveTo>
                    <a:pt x="0" y="0"/>
                  </a:moveTo>
                  <a:lnTo>
                    <a:pt x="680224" y="0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E65BBA1F-285F-477C-8202-A80C1CB5E2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3288" y="5436982"/>
            <a:ext cx="6446490" cy="4429631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D1277265-B732-4008-B2D6-2CB45822B1F9}"/>
              </a:ext>
            </a:extLst>
          </p:cNvPr>
          <p:cNvGrpSpPr/>
          <p:nvPr/>
        </p:nvGrpSpPr>
        <p:grpSpPr>
          <a:xfrm>
            <a:off x="6754170" y="9053788"/>
            <a:ext cx="1816833" cy="604316"/>
            <a:chOff x="6621778" y="8968304"/>
            <a:chExt cx="1793540" cy="577081"/>
          </a:xfrm>
        </p:grpSpPr>
        <p:sp>
          <p:nvSpPr>
            <p:cNvPr id="33" name="任意多边形 119">
              <a:extLst>
                <a:ext uri="{FF2B5EF4-FFF2-40B4-BE49-F238E27FC236}">
                  <a16:creationId xmlns:a16="http://schemas.microsoft.com/office/drawing/2014/main" xmlns="" id="{BBCF9539-49CB-4A88-BB41-A51DA39577A1}"/>
                </a:ext>
              </a:extLst>
            </p:cNvPr>
            <p:cNvSpPr/>
            <p:nvPr/>
          </p:nvSpPr>
          <p:spPr>
            <a:xfrm>
              <a:off x="6621778" y="9111333"/>
              <a:ext cx="680224" cy="0"/>
            </a:xfrm>
            <a:custGeom>
              <a:avLst/>
              <a:gdLst>
                <a:gd name="connsiteX0" fmla="*/ 0 w 680224"/>
                <a:gd name="connsiteY0" fmla="*/ 0 h 0"/>
                <a:gd name="connsiteX1" fmla="*/ 680224 w 68022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0224">
                  <a:moveTo>
                    <a:pt x="0" y="0"/>
                  </a:moveTo>
                  <a:lnTo>
                    <a:pt x="680224" y="0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ysDash"/>
              <a:round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38" name="文本框 72">
              <a:extLst>
                <a:ext uri="{FF2B5EF4-FFF2-40B4-BE49-F238E27FC236}">
                  <a16:creationId xmlns:a16="http://schemas.microsoft.com/office/drawing/2014/main" xmlns="" id="{92521045-865F-4773-B792-488125211F55}"/>
                </a:ext>
              </a:extLst>
            </p:cNvPr>
            <p:cNvSpPr txBox="1"/>
            <p:nvPr/>
          </p:nvSpPr>
          <p:spPr>
            <a:xfrm>
              <a:off x="7302002" y="8968304"/>
              <a:ext cx="1113316" cy="5770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anchor="ctr">
              <a:spAutoFit/>
            </a:bodyPr>
            <a:lstStyle>
              <a:defPPr>
                <a:defRPr lang="zh-CN"/>
              </a:defPPr>
              <a:lvl1pPr marL="356235" indent="-356235" algn="ctr">
                <a:lnSpc>
                  <a:spcPct val="150000"/>
                </a:lnSpc>
                <a:spcAft>
                  <a:spcPts val="935"/>
                </a:spcAft>
                <a:defRPr sz="1400" b="1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zh-CN" altLang="en-US" sz="1200" b="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调整范围线</a:t>
              </a:r>
              <a:endParaRPr lang="en-US" altLang="zh-CN" sz="1200" b="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l">
                <a:lnSpc>
                  <a:spcPct val="100000"/>
                </a:lnSpc>
              </a:pPr>
              <a:r>
                <a:rPr lang="zh-CN" altLang="en-US" sz="1200" b="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图则范围线</a:t>
              </a:r>
            </a:p>
          </p:txBody>
        </p:sp>
        <p:sp>
          <p:nvSpPr>
            <p:cNvPr id="39" name="任意多边形 119">
              <a:extLst>
                <a:ext uri="{FF2B5EF4-FFF2-40B4-BE49-F238E27FC236}">
                  <a16:creationId xmlns:a16="http://schemas.microsoft.com/office/drawing/2014/main" xmlns="" id="{CC22D86D-13E6-4C49-91B7-D018BFD7AEDF}"/>
                </a:ext>
              </a:extLst>
            </p:cNvPr>
            <p:cNvSpPr/>
            <p:nvPr/>
          </p:nvSpPr>
          <p:spPr>
            <a:xfrm>
              <a:off x="6621778" y="9412932"/>
              <a:ext cx="680224" cy="0"/>
            </a:xfrm>
            <a:custGeom>
              <a:avLst/>
              <a:gdLst>
                <a:gd name="connsiteX0" fmla="*/ 0 w 680224"/>
                <a:gd name="connsiteY0" fmla="*/ 0 h 0"/>
                <a:gd name="connsiteX1" fmla="*/ 680224 w 68022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0224">
                  <a:moveTo>
                    <a:pt x="0" y="0"/>
                  </a:moveTo>
                  <a:lnTo>
                    <a:pt x="680224" y="0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19310</TotalTime>
  <Words>553</Words>
  <Application>Microsoft Office PowerPoint</Application>
  <PresentationFormat>自定义</PresentationFormat>
  <Paragraphs>49</Paragraphs>
  <Slides>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黑体</vt:lpstr>
      <vt:lpstr>华文细黑</vt:lpstr>
      <vt:lpstr>宋体</vt:lpstr>
      <vt:lpstr>微软雅黑</vt:lpstr>
      <vt:lpstr>Arial</vt:lpstr>
      <vt:lpstr>Calibri</vt:lpstr>
      <vt:lpstr>Times New Roman</vt:lpstr>
      <vt:lpstr>默认设计模板</vt:lpstr>
      <vt:lpstr>PowerPoint 演示文稿</vt:lpstr>
      <vt:lpstr>PowerPoint 演示文稿</vt:lpstr>
    </vt:vector>
  </TitlesOfParts>
  <Company>unit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zc</dc:creator>
  <cp:lastModifiedBy>NTKO</cp:lastModifiedBy>
  <cp:revision>400</cp:revision>
  <dcterms:created xsi:type="dcterms:W3CDTF">2003-11-12T09:06:33Z</dcterms:created>
  <dcterms:modified xsi:type="dcterms:W3CDTF">2022-09-27T06:03:20Z</dcterms:modified>
</cp:coreProperties>
</file>