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0" r:id="rId3"/>
  </p:sldIdLst>
  <p:sldSz cx="20104100" cy="10058400"/>
  <p:notesSz cx="14295438" cy="9866313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1">
          <p15:clr>
            <a:srgbClr val="A4A3A4"/>
          </p15:clr>
        </p15:guide>
        <p15:guide id="2" pos="2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18" autoAdjust="0"/>
    <p:restoredTop sz="94258" autoAdjust="0"/>
  </p:normalViewPr>
  <p:slideViewPr>
    <p:cSldViewPr showGuides="1">
      <p:cViewPr varScale="1">
        <p:scale>
          <a:sx n="48" d="100"/>
          <a:sy n="48" d="100"/>
        </p:scale>
        <p:origin x="984" y="42"/>
      </p:cViewPr>
      <p:guideLst>
        <p:guide orient="horz" pos="2871"/>
        <p:guide pos="21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/>
          <a:lstStyle>
            <a:lvl1pPr algn="l">
              <a:defRPr sz="1000"/>
            </a:lvl1pPr>
          </a:lstStyle>
          <a:p>
            <a:pPr defTabSz="73215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097061" y="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/>
          <a:lstStyle>
            <a:lvl1pPr algn="r">
              <a:defRPr sz="1000"/>
            </a:lvl1pPr>
          </a:lstStyle>
          <a:p>
            <a:pPr defTabSz="732155">
              <a:defRPr/>
            </a:pPr>
            <a:fld id="{C1DB716A-964D-4EB2-8D0E-86C29F8A49E2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1113" y="1233488"/>
            <a:ext cx="6653212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233" tIns="36618" rIns="73233" bIns="36618" rtlCol="0" anchor="ctr"/>
          <a:lstStyle/>
          <a:p>
            <a:pPr marL="0" marR="0" lvl="0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29093" y="4747854"/>
            <a:ext cx="11437253" cy="3885172"/>
          </a:xfrm>
          <a:prstGeom prst="rect">
            <a:avLst/>
          </a:prstGeom>
        </p:spPr>
        <p:txBody>
          <a:bodyPr vert="horz" lIns="73233" tIns="36618" rIns="73233" bIns="36618" rtlCol="0"/>
          <a:lstStyle/>
          <a:p>
            <a:pPr marL="0" marR="0" lvl="0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6395" marR="0" lvl="1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2155" marR="0" lvl="2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098550" marR="0" lvl="3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64945" marR="0" lvl="4" indent="0" algn="l" defTabSz="73215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371131"/>
            <a:ext cx="6194991" cy="495184"/>
          </a:xfrm>
          <a:prstGeom prst="rect">
            <a:avLst/>
          </a:prstGeom>
        </p:spPr>
        <p:txBody>
          <a:bodyPr vert="horz" lIns="73233" tIns="36618" rIns="73233" bIns="36618" rtlCol="0" anchor="b"/>
          <a:lstStyle>
            <a:lvl1pPr algn="l">
              <a:defRPr sz="1000"/>
            </a:lvl1pPr>
          </a:lstStyle>
          <a:p>
            <a:pPr defTabSz="73215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097061" y="9371131"/>
            <a:ext cx="6194991" cy="495184"/>
          </a:xfrm>
          <a:prstGeom prst="rect">
            <a:avLst/>
          </a:prstGeom>
        </p:spPr>
        <p:txBody>
          <a:bodyPr vert="horz" wrap="square" lIns="73233" tIns="36618" rIns="73233" bIns="36618" numCol="1" anchor="b" anchorCtr="0" compatLnSpc="1"/>
          <a:lstStyle>
            <a:lvl1pPr algn="r">
              <a:defRPr sz="1000"/>
            </a:lvl1pPr>
          </a:lstStyle>
          <a:p>
            <a:pPr defTabSz="73215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856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3" y="4747854"/>
            <a:ext cx="11437253" cy="3885172"/>
          </a:xfrm>
          <a:noFill/>
          <a:ln>
            <a:noFill/>
          </a:ln>
        </p:spPr>
        <p:txBody>
          <a:bodyPr wrap="square" lIns="73233" tIns="36618" rIns="73233" bIns="36618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1" y="9371131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 noChangeArrowheads="1"/>
          </p:cNvSpPr>
          <p:nvPr/>
        </p:nvSpPr>
        <p:spPr bwMode="auto">
          <a:xfrm>
            <a:off x="0" y="0"/>
            <a:ext cx="20104100" cy="100520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2/24/2023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680" y="0"/>
            <a:ext cx="20338779" cy="10058400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50414" y="5514546"/>
            <a:ext cx="5524500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9650414" y="5514963"/>
            <a:ext cx="5524500" cy="4275713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96" name="object 4"/>
          <p:cNvSpPr txBox="1"/>
          <p:nvPr/>
        </p:nvSpPr>
        <p:spPr>
          <a:xfrm>
            <a:off x="11747500" y="8702675"/>
            <a:ext cx="1809658" cy="56502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7" name="object 5"/>
          <p:cNvSpPr txBox="1"/>
          <p:nvPr/>
        </p:nvSpPr>
        <p:spPr>
          <a:xfrm>
            <a:off x="10963570" y="2006096"/>
            <a:ext cx="4211344" cy="9848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200000"/>
              </a:lnSpc>
            </a:pPr>
            <a:r>
              <a:rPr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南京市栖霞山片区控制性详细规划</a:t>
            </a:r>
            <a:r>
              <a:rPr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》</a:t>
            </a:r>
            <a:endParaRPr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  <a:p>
            <a:pPr marL="11430" algn="ctr" eaLnBrk="1" hangingPunct="1">
              <a:lnSpc>
                <a:spcPct val="200000"/>
              </a:lnSpc>
            </a:pP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NJDBb011-03</a:t>
            </a:r>
            <a:r>
              <a:rPr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修改</a:t>
            </a:r>
            <a:endParaRPr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8198" name="object 6"/>
          <p:cNvSpPr txBox="1"/>
          <p:nvPr/>
        </p:nvSpPr>
        <p:spPr>
          <a:xfrm>
            <a:off x="15867063" y="800100"/>
            <a:ext cx="349250" cy="1873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590838" y="1355725"/>
            <a:ext cx="3985962" cy="128240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200025" algn="just" eaLnBrk="1" hangingPunct="1">
              <a:lnSpc>
                <a:spcPts val="1975"/>
              </a:lnSpc>
            </a:pPr>
            <a:r>
              <a:rPr lang="zh-CN" altLang="en-US" sz="800" dirty="0">
                <a:latin typeface="宋体" panose="02010600030101010101" pitchFamily="2" charset="-122"/>
              </a:rPr>
              <a:t>为完善栖霞区五福家园周边片区的社区服务</a:t>
            </a:r>
            <a:r>
              <a:rPr lang="zh-CN" altLang="en-US" sz="800" dirty="0" smtClean="0">
                <a:latin typeface="宋体" panose="02010600030101010101" pitchFamily="2" charset="-122"/>
              </a:rPr>
              <a:t>配套及</a:t>
            </a:r>
            <a:r>
              <a:rPr lang="zh-CN" altLang="en-US" sz="800" dirty="0">
                <a:latin typeface="宋体" panose="02010600030101010101" pitchFamily="2" charset="-122"/>
              </a:rPr>
              <a:t>市政</a:t>
            </a:r>
            <a:r>
              <a:rPr lang="zh-CN" altLang="en-US" sz="800" dirty="0" smtClean="0">
                <a:latin typeface="宋体" panose="02010600030101010101" pitchFamily="2" charset="-122"/>
              </a:rPr>
              <a:t>设施</a:t>
            </a:r>
            <a:r>
              <a:rPr sz="800" dirty="0" smtClean="0">
                <a:latin typeface="宋体" panose="02010600030101010101" pitchFamily="2" charset="-122"/>
              </a:rPr>
              <a:t>，</a:t>
            </a:r>
            <a:r>
              <a:rPr sz="800" dirty="0" err="1" smtClean="0">
                <a:latin typeface="宋体" panose="02010600030101010101" pitchFamily="2" charset="-122"/>
              </a:rPr>
              <a:t>我局会同</a:t>
            </a:r>
            <a:r>
              <a:rPr lang="zh-CN" altLang="en-US" sz="800" dirty="0">
                <a:latin typeface="宋体" panose="02010600030101010101" pitchFamily="2" charset="-122"/>
              </a:rPr>
              <a:t>栖</a:t>
            </a:r>
            <a:r>
              <a:rPr lang="zh-CN" altLang="en-US" sz="800" dirty="0" smtClean="0">
                <a:latin typeface="宋体" panose="02010600030101010101" pitchFamily="2" charset="-122"/>
              </a:rPr>
              <a:t>霞区人民政府</a:t>
            </a:r>
            <a:r>
              <a:rPr lang="zh-CN" sz="800" dirty="0" smtClean="0">
                <a:latin typeface="宋体" panose="02010600030101010101" pitchFamily="2" charset="-122"/>
              </a:rPr>
              <a:t>组织</a:t>
            </a:r>
            <a:r>
              <a:rPr sz="800" dirty="0" err="1" smtClean="0">
                <a:latin typeface="宋体" panose="02010600030101010101" pitchFamily="2" charset="-122"/>
              </a:rPr>
              <a:t>开展了</a:t>
            </a:r>
            <a:r>
              <a:rPr lang="en-US" altLang="zh-CN" sz="800" dirty="0">
                <a:latin typeface="宋体" panose="02010600030101010101" pitchFamily="2" charset="-122"/>
              </a:rPr>
              <a:t>《</a:t>
            </a:r>
            <a:r>
              <a:rPr lang="zh-CN" altLang="en-US" sz="800" dirty="0">
                <a:latin typeface="宋体" panose="02010600030101010101" pitchFamily="2" charset="-122"/>
              </a:rPr>
              <a:t>南京市栖霞山片区控制性详细规划</a:t>
            </a:r>
            <a:r>
              <a:rPr lang="en-US" altLang="zh-CN" sz="800" dirty="0" smtClean="0">
                <a:latin typeface="宋体" panose="02010600030101010101" pitchFamily="2" charset="-122"/>
              </a:rPr>
              <a:t>》</a:t>
            </a:r>
            <a:r>
              <a:rPr lang="en-US" sz="800" dirty="0" smtClean="0">
                <a:latin typeface="宋体" panose="02010600030101010101" pitchFamily="2" charset="-122"/>
              </a:rPr>
              <a:t>NJDBb011</a:t>
            </a:r>
            <a:r>
              <a:rPr lang="en-US" altLang="zh-CN" sz="800" dirty="0" smtClean="0">
                <a:latin typeface="宋体" panose="02010600030101010101" pitchFamily="2" charset="-122"/>
              </a:rPr>
              <a:t>-</a:t>
            </a:r>
            <a:r>
              <a:rPr lang="en-US" sz="800" dirty="0" smtClean="0">
                <a:latin typeface="宋体" panose="02010600030101010101" pitchFamily="2" charset="-122"/>
              </a:rPr>
              <a:t>03</a:t>
            </a:r>
            <a:r>
              <a:rPr sz="800" dirty="0" smtClean="0">
                <a:latin typeface="宋体" panose="02010600030101010101" pitchFamily="2" charset="-122"/>
              </a:rPr>
              <a:t>规划管理单元图则</a:t>
            </a:r>
            <a:r>
              <a:rPr lang="zh-CN" altLang="en-US" sz="800" dirty="0" smtClean="0">
                <a:latin typeface="宋体" panose="02010600030101010101" pitchFamily="2" charset="-122"/>
              </a:rPr>
              <a:t>修改</a:t>
            </a:r>
            <a:r>
              <a:rPr sz="800" dirty="0" err="1" smtClean="0">
                <a:latin typeface="宋体" panose="02010600030101010101" pitchFamily="2" charset="-122"/>
              </a:rPr>
              <a:t>工作</a:t>
            </a:r>
            <a:r>
              <a:rPr sz="800" dirty="0" smtClean="0">
                <a:latin typeface="宋体" panose="02010600030101010101" pitchFamily="2" charset="-122"/>
              </a:rPr>
              <a:t>。</a:t>
            </a:r>
            <a:r>
              <a:rPr lang="zh-CN" altLang="zh-CN" sz="800" dirty="0">
                <a:latin typeface="宋体" panose="02010600030101010101" pitchFamily="2" charset="-122"/>
              </a:rPr>
              <a:t>通过明确地块边界、补齐配套功能、空间方案校验，形成了本次规划修改成果。</a:t>
            </a:r>
            <a:endParaRPr lang="zh-CN" altLang="en-US" sz="800" dirty="0">
              <a:latin typeface="宋体" panose="02010600030101010101" pitchFamily="2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lang="zh-CN" altLang="en-US" sz="800" dirty="0">
                <a:latin typeface="宋体" panose="02010600030101010101" pitchFamily="2" charset="-122"/>
              </a:rPr>
              <a:t>根据</a:t>
            </a:r>
            <a:r>
              <a:rPr lang="en-US" altLang="zh-CN" sz="800" dirty="0">
                <a:latin typeface="宋体" panose="02010600030101010101" pitchFamily="2" charset="-122"/>
              </a:rPr>
              <a:t>《</a:t>
            </a:r>
            <a:r>
              <a:rPr lang="zh-CN" altLang="en-US" sz="800" dirty="0">
                <a:latin typeface="宋体" panose="02010600030101010101" pitchFamily="2" charset="-122"/>
              </a:rPr>
              <a:t>中华人民共和国城乡规划法</a:t>
            </a:r>
            <a:r>
              <a:rPr lang="en-US" altLang="zh-CN" sz="800" dirty="0">
                <a:latin typeface="宋体" panose="02010600030101010101" pitchFamily="2" charset="-122"/>
              </a:rPr>
              <a:t>》</a:t>
            </a:r>
            <a:r>
              <a:rPr lang="zh-CN" altLang="en-US" sz="800" dirty="0">
                <a:latin typeface="宋体" panose="02010600030101010101" pitchFamily="2" charset="-122"/>
              </a:rPr>
              <a:t>，现</a:t>
            </a:r>
            <a:r>
              <a:rPr lang="zh-CN" altLang="en-US" sz="800" dirty="0" smtClean="0">
                <a:latin typeface="宋体" panose="02010600030101010101" pitchFamily="2" charset="-122"/>
              </a:rPr>
              <a:t>将经市政府批复的</a:t>
            </a:r>
            <a:r>
              <a:rPr lang="en-US" altLang="zh-CN" sz="800" dirty="0" smtClean="0">
                <a:latin typeface="宋体" panose="02010600030101010101" pitchFamily="2" charset="-122"/>
                <a:sym typeface="+mn-ea"/>
              </a:rPr>
              <a:t>《</a:t>
            </a:r>
            <a:r>
              <a:rPr lang="zh-CN" altLang="en-US" sz="800" dirty="0">
                <a:latin typeface="宋体" panose="02010600030101010101" pitchFamily="2" charset="-122"/>
                <a:sym typeface="+mn-ea"/>
              </a:rPr>
              <a:t>南京市栖霞山片区控制性详细规划</a:t>
            </a:r>
            <a:r>
              <a:rPr lang="en-US" altLang="zh-CN" sz="800" dirty="0">
                <a:latin typeface="宋体" panose="02010600030101010101" pitchFamily="2" charset="-122"/>
                <a:sym typeface="+mn-ea"/>
              </a:rPr>
              <a:t>》</a:t>
            </a:r>
            <a:r>
              <a:rPr lang="en-US" altLang="zh-CN" sz="800" dirty="0" smtClean="0">
                <a:latin typeface="宋体" panose="02010600030101010101" pitchFamily="2" charset="-122"/>
                <a:sym typeface="+mn-ea"/>
              </a:rPr>
              <a:t>NJDBb011-03</a:t>
            </a:r>
            <a:r>
              <a:rPr sz="800" dirty="0" smtClean="0">
                <a:latin typeface="宋体" panose="02010600030101010101" pitchFamily="2" charset="-122"/>
                <a:sym typeface="+mn-ea"/>
              </a:rPr>
              <a:t>规划管理单元图则</a:t>
            </a:r>
            <a:r>
              <a:rPr lang="zh-CN" altLang="en-US" sz="800" dirty="0" smtClean="0">
                <a:latin typeface="宋体" panose="02010600030101010101" pitchFamily="2" charset="-122"/>
                <a:sym typeface="+mn-ea"/>
              </a:rPr>
              <a:t>修改</a:t>
            </a:r>
            <a:r>
              <a:rPr lang="zh-CN" altLang="en-US" sz="800" dirty="0" smtClean="0">
                <a:latin typeface="宋体" panose="02010600030101010101" pitchFamily="2" charset="-122"/>
              </a:rPr>
              <a:t>成果</a:t>
            </a:r>
            <a:r>
              <a:rPr lang="zh-CN" altLang="en-US" sz="800" dirty="0">
                <a:latin typeface="宋体" panose="02010600030101010101" pitchFamily="2" charset="-122"/>
              </a:rPr>
              <a:t>向社会予以公布。</a:t>
            </a: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3" name="object 16"/>
          <p:cNvSpPr txBox="1"/>
          <p:nvPr/>
        </p:nvSpPr>
        <p:spPr>
          <a:xfrm>
            <a:off x="5434013" y="8855075"/>
            <a:ext cx="2689225" cy="94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地 址</a:t>
            </a:r>
            <a:r>
              <a:rPr lang="en-US" altLang="zh-CN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11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南京市栖霞区仙林文枢东路</a:t>
            </a:r>
            <a:r>
              <a:rPr lang="en-US" altLang="zh-CN" sz="11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</a:t>
            </a:r>
            <a:r>
              <a:rPr lang="zh-CN" altLang="en-US" sz="11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号 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 smtClean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邮 编</a:t>
            </a:r>
            <a:r>
              <a:rPr lang="en-US" altLang="zh-CN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：210000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 smtClean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网 </a:t>
            </a:r>
            <a:r>
              <a:rPr lang="en-US" altLang="zh-CN" sz="1100" dirty="0" err="1">
                <a:latin typeface="黑体" panose="02010609060101010101" pitchFamily="49" charset="-122"/>
                <a:ea typeface="黑体" panose="02010609060101010101" pitchFamily="49" charset="-122"/>
              </a:rPr>
              <a:t>址：http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://ghj.nanjing.gov.cn</a:t>
            </a:r>
          </a:p>
          <a:p>
            <a:pPr marL="12700" eaLnBrk="1" hangingPunct="1">
              <a:spcBef>
                <a:spcPts val="650"/>
              </a:spcBef>
            </a:pPr>
            <a:r>
              <a:rPr lang="en-US" altLang="zh-CN" sz="1100" dirty="0">
                <a:latin typeface="Arial" panose="020B0604020202020204" pitchFamily="34" charset="0"/>
                <a:ea typeface="Arial" panose="020B0604020202020204" pitchFamily="34" charset="0"/>
              </a:rPr>
              <a:t>•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咨询电话：</a:t>
            </a:r>
            <a:r>
              <a:rPr lang="en-US" altLang="zh-CN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025-85896072</a:t>
            </a:r>
            <a:endParaRPr lang="en-US" altLang="zh-CN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205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650" y="533400"/>
            <a:ext cx="2286000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object 11"/>
          <p:cNvSpPr txBox="1"/>
          <p:nvPr/>
        </p:nvSpPr>
        <p:spPr>
          <a:xfrm>
            <a:off x="15832138" y="6381750"/>
            <a:ext cx="349250" cy="1873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590838" y="6657729"/>
            <a:ext cx="3854450" cy="24025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19075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1、本材料是为方便公众了解城市规划而制作的参考性文件。</a:t>
            </a:r>
          </a:p>
          <a:p>
            <a:pPr marL="219075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2、本次管理单元图则修改是城市发展的控制与引导性文件，不代表具体的项目实施计划和实施方案。一旦有建设行为，应依据批准的具体项目建设方案实施。</a:t>
            </a:r>
          </a:p>
          <a:p>
            <a:pPr marL="219075" algn="just" eaLnBrk="1" hangingPunct="1">
              <a:lnSpc>
                <a:spcPct val="250000"/>
              </a:lnSpc>
            </a:pPr>
            <a:r>
              <a:rPr lang="en-US" altLang="zh-CN" sz="800" dirty="0">
                <a:latin typeface="宋体" panose="02010600030101010101" pitchFamily="2" charset="-122"/>
              </a:rPr>
              <a:t>3、城市规划是不断优化更新的过程，规划内容以南京市规划和自然资源局存档备查的最新版本为准，同一地区同内容深度规划若有更新，南京市规划和自然资源局将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800" dirty="0">
                <a:latin typeface="宋体" panose="02010600030101010101" pitchFamily="2" charset="-122"/>
              </a:rPr>
              <a:t>依法及</a:t>
            </a:r>
            <a:r>
              <a:rPr lang="en-US" altLang="zh-CN" sz="800" dirty="0">
                <a:latin typeface="宋体" panose="02010600030101010101" pitchFamily="2" charset="-122"/>
              </a:rPr>
              <a:t>时在网站上公布，本材料自动作废。</a:t>
            </a:r>
          </a:p>
          <a:p>
            <a:pPr marL="219075" algn="just" eaLnBrk="1" hangingPunct="1">
              <a:lnSpc>
                <a:spcPct val="250000"/>
              </a:lnSpc>
            </a:pPr>
            <a:r>
              <a:rPr kumimoji="0" lang="en-US" altLang="zh-CN" sz="800" kern="1200" cap="none" spc="1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4</a:t>
            </a:r>
            <a:r>
              <a:rPr kumimoji="0" lang="zh-CN" altLang="en-US" sz="800" kern="1200" cap="none" spc="2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、</a:t>
            </a:r>
            <a:r>
              <a:rPr kumimoji="0" lang="zh-CN" altLang="en-US" sz="800" kern="1200" cap="none" spc="2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本材料版权及解释权归南京市规划和自然资源局所</a:t>
            </a:r>
            <a:r>
              <a:rPr kumimoji="0" lang="zh-CN" altLang="en-US" sz="800" kern="1200" cap="none" spc="3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有</a:t>
            </a:r>
            <a:r>
              <a:rPr kumimoji="0" lang="zh-CN" altLang="en-US" sz="800" kern="1200" cap="none" spc="2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，</a:t>
            </a:r>
            <a:r>
              <a:rPr kumimoji="0" lang="zh-CN" altLang="en-US" sz="800" kern="1200" cap="none" spc="20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未取得版权人</a:t>
            </a:r>
            <a:r>
              <a:rPr kumimoji="0" lang="zh-CN" altLang="en-US" sz="800" kern="1200" cap="none" spc="15" normalizeH="0" baseline="0" noProof="1">
                <a:latin typeface="宋体" panose="02010600030101010101" pitchFamily="2" charset="-122"/>
                <a:ea typeface="+mn-ea"/>
                <a:cs typeface="宋体" panose="02010600030101010101" pitchFamily="2" charset="-122"/>
              </a:rPr>
              <a:t>的书面授权，谢绝改变、分发、发布或使用本材料图文资料。</a:t>
            </a:r>
            <a:endParaRPr kumimoji="0" lang="zh-CN" altLang="en-US" sz="800" kern="120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object 7"/>
          <p:cNvSpPr txBox="1"/>
          <p:nvPr/>
        </p:nvSpPr>
        <p:spPr>
          <a:xfrm>
            <a:off x="398463" y="1009650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r>
              <a:rPr lang="en-US" altLang="en-US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及范围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0" y="9912350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4911725" y="100965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规划内容</a:t>
            </a:r>
            <a:endParaRPr lang="en-US" altLang="en-US" sz="1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8" name="object 7"/>
          <p:cNvSpPr txBox="1"/>
          <p:nvPr/>
        </p:nvSpPr>
        <p:spPr>
          <a:xfrm>
            <a:off x="12441238" y="1009650"/>
            <a:ext cx="2176462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298450" indent="-285750" eaLnBrk="1" hangingPunct="1"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规划方案</a:t>
            </a:r>
            <a:endParaRPr lang="en-US" altLang="en-US" sz="1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30" name="object 14"/>
          <p:cNvSpPr/>
          <p:nvPr/>
        </p:nvSpPr>
        <p:spPr>
          <a:xfrm>
            <a:off x="12185650" y="830263"/>
            <a:ext cx="0" cy="9117012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177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45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3494723" y="152400"/>
            <a:ext cx="13184187" cy="5770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>
              <a:lnSpc>
                <a:spcPct val="150000"/>
              </a:lnSpc>
            </a:pP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南京市栖霞山片区控制性详细规划</a:t>
            </a:r>
            <a:r>
              <a:rPr lang="en-US" altLang="zh-CN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en-US" altLang="zh-CN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NJDBb011-03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规划管理单元图则修改</a:t>
            </a:r>
            <a:endParaRPr sz="25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5253038" y="1400367"/>
            <a:ext cx="6810373" cy="5482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12700">
              <a:lnSpc>
                <a:spcPct val="150000"/>
              </a:lnSpc>
              <a:defRPr sz="1250" spc="20"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>
            <a:pPr lvl="0" indent="457200" eaLnBrk="1" fontAlgn="auto" hangingPunct="1">
              <a:defRPr/>
            </a:pPr>
            <a:r>
              <a:rPr lang="zh-CN" altLang="en-US" noProof="1"/>
              <a:t>为完善栖霞区五福家园周边片区的社区服务及基础设施配套，</a:t>
            </a:r>
            <a:r>
              <a:rPr lang="zh-CN" altLang="en-US" noProof="1" smtClean="0"/>
              <a:t>规划</a:t>
            </a:r>
            <a:r>
              <a:rPr lang="zh-CN" altLang="en-US" noProof="1"/>
              <a:t>结合权属范围修正</a:t>
            </a:r>
            <a:r>
              <a:rPr lang="en-US" altLang="zh-CN" noProof="1" smtClean="0"/>
              <a:t>03-009</a:t>
            </a:r>
            <a:r>
              <a:rPr lang="zh-CN" altLang="en-US" noProof="1"/>
              <a:t>现状居住用地</a:t>
            </a:r>
            <a:r>
              <a:rPr lang="zh-CN" altLang="en-US" noProof="1" smtClean="0"/>
              <a:t>边界，剩余</a:t>
            </a:r>
            <a:r>
              <a:rPr lang="zh-CN" altLang="en-US" noProof="1"/>
              <a:t>空间按照公建预留用地</a:t>
            </a:r>
            <a:r>
              <a:rPr lang="zh-CN" altLang="en-US" noProof="1" smtClean="0"/>
              <a:t>控制，编号为</a:t>
            </a:r>
            <a:r>
              <a:rPr lang="en-US" altLang="zh-CN" noProof="1" smtClean="0"/>
              <a:t>03-040</a:t>
            </a:r>
            <a:r>
              <a:rPr lang="zh-CN" altLang="en-US" noProof="1" smtClean="0"/>
              <a:t>。结合</a:t>
            </a:r>
            <a:r>
              <a:rPr lang="zh-CN" altLang="en-US" noProof="1"/>
              <a:t>外部条件调整</a:t>
            </a:r>
            <a:r>
              <a:rPr lang="en-US" altLang="zh-CN" noProof="1"/>
              <a:t>03-011</a:t>
            </a:r>
            <a:r>
              <a:rPr lang="zh-CN" altLang="en-US" noProof="1"/>
              <a:t>基层社区中心用地</a:t>
            </a:r>
            <a:r>
              <a:rPr lang="zh-CN" altLang="en-US" noProof="1" smtClean="0"/>
              <a:t>边界和地块指标，修正</a:t>
            </a:r>
            <a:r>
              <a:rPr lang="en-US" altLang="zh-CN" noProof="1" smtClean="0"/>
              <a:t>03-022</a:t>
            </a:r>
            <a:r>
              <a:rPr lang="zh-CN" altLang="en-US" noProof="1"/>
              <a:t>郊野公园用地</a:t>
            </a:r>
            <a:r>
              <a:rPr lang="zh-CN" altLang="en-US" noProof="1" smtClean="0"/>
              <a:t>面积。</a:t>
            </a:r>
            <a:endParaRPr lang="en-US" altLang="zh-CN" noProof="1" smtClean="0"/>
          </a:p>
          <a:p>
            <a:pPr lvl="0" indent="457200" eaLnBrk="1" fontAlgn="auto" hangingPunct="1">
              <a:defRPr/>
            </a:pPr>
            <a:r>
              <a:rPr lang="zh-CN" altLang="en-US" noProof="1"/>
              <a:t>根据五福路周边土地权属界线和相关规范完善五福路道</a:t>
            </a:r>
            <a:r>
              <a:rPr lang="zh-CN" altLang="en-US" noProof="1" smtClean="0"/>
              <a:t>路红线，</a:t>
            </a:r>
            <a:r>
              <a:rPr lang="zh-CN" altLang="en-US" noProof="1"/>
              <a:t>将五福家园与道路</a:t>
            </a:r>
            <a:r>
              <a:rPr lang="zh-CN" altLang="en-US" noProof="1" smtClean="0"/>
              <a:t>之间剩余空间按其他</a:t>
            </a:r>
            <a:r>
              <a:rPr lang="zh-CN" altLang="en-US" noProof="1"/>
              <a:t>交通设施用地预留用地控制</a:t>
            </a:r>
            <a:r>
              <a:rPr lang="en-US" altLang="zh-CN" noProof="1" smtClean="0"/>
              <a:t>,</a:t>
            </a:r>
            <a:r>
              <a:rPr lang="zh-CN" altLang="en-US" noProof="1" smtClean="0"/>
              <a:t>同时相邻</a:t>
            </a:r>
            <a:r>
              <a:rPr lang="en-US" altLang="zh-CN" noProof="1" smtClean="0"/>
              <a:t>03-010</a:t>
            </a:r>
            <a:r>
              <a:rPr lang="zh-CN" altLang="en-US" noProof="1" smtClean="0"/>
              <a:t>、</a:t>
            </a:r>
            <a:r>
              <a:rPr lang="en-US" altLang="zh-CN" noProof="1" smtClean="0"/>
              <a:t>03-012</a:t>
            </a:r>
            <a:r>
              <a:rPr lang="zh-CN" altLang="en-US" noProof="1" smtClean="0"/>
              <a:t>、</a:t>
            </a:r>
            <a:r>
              <a:rPr lang="en-US" altLang="zh-CN" noProof="1" smtClean="0"/>
              <a:t>03-013</a:t>
            </a:r>
            <a:r>
              <a:rPr lang="zh-CN" altLang="en-US" noProof="1"/>
              <a:t>、</a:t>
            </a:r>
            <a:r>
              <a:rPr lang="en-US" altLang="zh-CN" noProof="1" smtClean="0"/>
              <a:t>03-014</a:t>
            </a:r>
            <a:r>
              <a:rPr lang="zh-CN" altLang="en-US" noProof="1" smtClean="0"/>
              <a:t>地块面积相应修正。</a:t>
            </a:r>
            <a:endParaRPr lang="zh-CN" altLang="en-US" noProof="1"/>
          </a:p>
          <a:p>
            <a:pPr lvl="0" eaLnBrk="1" fontAlgn="auto" hangingPunct="1">
              <a:defRPr/>
            </a:pPr>
            <a:r>
              <a:rPr lang="zh-CN" altLang="en-US" b="1" noProof="1" smtClean="0">
                <a:solidFill>
                  <a:schemeClr val="tx1"/>
                </a:solidFill>
              </a:rPr>
              <a:t>指标</a:t>
            </a:r>
            <a:r>
              <a:rPr lang="zh-CN" altLang="en-US" b="1" noProof="1">
                <a:solidFill>
                  <a:schemeClr val="tx1"/>
                </a:solidFill>
              </a:rPr>
              <a:t>如下：</a:t>
            </a:r>
          </a:p>
          <a:p>
            <a:pPr lvl="0" indent="457200" eaLnBrk="1" fontAlgn="auto" hangingPunct="1">
              <a:defRPr/>
            </a:pPr>
            <a:r>
              <a:rPr lang="en-US" altLang="zh-CN" noProof="1" smtClean="0"/>
              <a:t>03-009</a:t>
            </a:r>
            <a:r>
              <a:rPr lang="zh-CN" altLang="en-US" noProof="1"/>
              <a:t>地块规划用地性质为二类居住用地，用地</a:t>
            </a:r>
            <a:r>
              <a:rPr lang="zh-CN" altLang="en-US" noProof="1" smtClean="0"/>
              <a:t>面积</a:t>
            </a:r>
            <a:r>
              <a:rPr lang="en-US" altLang="zh-CN" noProof="1" smtClean="0"/>
              <a:t>0.97</a:t>
            </a:r>
            <a:r>
              <a:rPr lang="zh-CN" altLang="en-US" noProof="1" smtClean="0"/>
              <a:t>公顷；</a:t>
            </a:r>
            <a:endParaRPr lang="en-US" altLang="zh-CN" noProof="1" smtClean="0"/>
          </a:p>
          <a:p>
            <a:pPr indent="457200" eaLnBrk="1" fontAlgn="auto" hangingPunct="1">
              <a:defRPr/>
            </a:pPr>
            <a:r>
              <a:rPr lang="en-US" altLang="zh-CN" noProof="1"/>
              <a:t>03-010</a:t>
            </a:r>
            <a:r>
              <a:rPr lang="zh-CN" altLang="en-US" noProof="1"/>
              <a:t>地块规划用地性质为公园绿地，用地面积</a:t>
            </a:r>
            <a:r>
              <a:rPr lang="en-US" altLang="zh-CN" noProof="1"/>
              <a:t>0.69</a:t>
            </a:r>
            <a:r>
              <a:rPr lang="zh-CN" altLang="en-US" noProof="1"/>
              <a:t>公顷；</a:t>
            </a:r>
          </a:p>
          <a:p>
            <a:pPr lvl="0" indent="457200" eaLnBrk="1" fontAlgn="auto" hangingPunct="1">
              <a:defRPr/>
            </a:pPr>
            <a:r>
              <a:rPr lang="en-US" altLang="zh-CN" noProof="1" smtClean="0"/>
              <a:t>03-011</a:t>
            </a:r>
            <a:r>
              <a:rPr lang="zh-CN" altLang="en-US" noProof="1"/>
              <a:t>地块规划用地性质为基层社区中心用地，用地面积</a:t>
            </a:r>
            <a:r>
              <a:rPr lang="en-US" altLang="zh-CN" noProof="1"/>
              <a:t>0.15</a:t>
            </a:r>
            <a:r>
              <a:rPr lang="zh-CN" altLang="en-US" noProof="1"/>
              <a:t>公顷，容积率</a:t>
            </a:r>
            <a:r>
              <a:rPr lang="zh-CN" altLang="en-US" noProof="1" smtClean="0"/>
              <a:t>≤</a:t>
            </a:r>
            <a:r>
              <a:rPr lang="en-US" altLang="zh-CN" noProof="1" smtClean="0"/>
              <a:t>1.8</a:t>
            </a:r>
            <a:r>
              <a:rPr lang="zh-CN" altLang="en-US" noProof="1"/>
              <a:t>，建筑密度≤</a:t>
            </a:r>
            <a:r>
              <a:rPr lang="en-US" altLang="zh-CN" noProof="1"/>
              <a:t>60%</a:t>
            </a:r>
            <a:r>
              <a:rPr lang="zh-CN" altLang="en-US" noProof="1"/>
              <a:t>，建筑高度≤</a:t>
            </a:r>
            <a:r>
              <a:rPr lang="en-US" altLang="zh-CN" noProof="1"/>
              <a:t>24</a:t>
            </a:r>
            <a:r>
              <a:rPr lang="zh-CN" altLang="en-US" noProof="1"/>
              <a:t>米，绿地率≥</a:t>
            </a:r>
            <a:r>
              <a:rPr lang="en-US" altLang="zh-CN" noProof="1"/>
              <a:t>15%</a:t>
            </a:r>
            <a:r>
              <a:rPr lang="zh-CN" altLang="en-US" noProof="1"/>
              <a:t>（含屋顶绿化）</a:t>
            </a:r>
            <a:r>
              <a:rPr lang="zh-CN" altLang="en-US" noProof="1" smtClean="0"/>
              <a:t>；</a:t>
            </a:r>
            <a:endParaRPr lang="en-US" altLang="zh-CN" noProof="1" smtClean="0"/>
          </a:p>
          <a:p>
            <a:pPr indent="457200" eaLnBrk="1" fontAlgn="auto" hangingPunct="1">
              <a:defRPr/>
            </a:pPr>
            <a:r>
              <a:rPr lang="en-US" altLang="zh-CN" noProof="1" smtClean="0"/>
              <a:t>03-012</a:t>
            </a:r>
            <a:r>
              <a:rPr lang="zh-CN" altLang="en-US" noProof="1" smtClean="0"/>
              <a:t>地块</a:t>
            </a:r>
            <a:r>
              <a:rPr lang="zh-CN" altLang="en-US" noProof="1"/>
              <a:t>规划用地性质为二类居住用地，用地</a:t>
            </a:r>
            <a:r>
              <a:rPr lang="zh-CN" altLang="en-US" noProof="1" smtClean="0"/>
              <a:t>面积</a:t>
            </a:r>
            <a:r>
              <a:rPr lang="en-US" altLang="zh-CN" noProof="1" smtClean="0"/>
              <a:t>4.32</a:t>
            </a:r>
            <a:r>
              <a:rPr lang="zh-CN" altLang="en-US" noProof="1" smtClean="0"/>
              <a:t>公顷</a:t>
            </a:r>
            <a:r>
              <a:rPr lang="zh-CN" altLang="en-US" noProof="1"/>
              <a:t>；</a:t>
            </a:r>
            <a:endParaRPr lang="en-US" altLang="zh-CN" noProof="1"/>
          </a:p>
          <a:p>
            <a:pPr indent="457200" eaLnBrk="1" fontAlgn="auto" hangingPunct="1">
              <a:defRPr/>
            </a:pPr>
            <a:r>
              <a:rPr lang="en-US" altLang="zh-CN" noProof="1" smtClean="0"/>
              <a:t>03-013</a:t>
            </a:r>
            <a:r>
              <a:rPr lang="zh-CN" altLang="en-US" noProof="1" smtClean="0"/>
              <a:t>地块</a:t>
            </a:r>
            <a:r>
              <a:rPr lang="zh-CN" altLang="en-US" noProof="1"/>
              <a:t>规划用地性质为商业用地，用地</a:t>
            </a:r>
            <a:r>
              <a:rPr lang="zh-CN" altLang="en-US" noProof="1" smtClean="0"/>
              <a:t>面积</a:t>
            </a:r>
            <a:r>
              <a:rPr lang="en-US" altLang="zh-CN" noProof="1" smtClean="0"/>
              <a:t>1.39</a:t>
            </a:r>
            <a:r>
              <a:rPr lang="zh-CN" altLang="en-US" noProof="1" smtClean="0"/>
              <a:t>公顷</a:t>
            </a:r>
            <a:r>
              <a:rPr lang="zh-CN" altLang="en-US" noProof="1"/>
              <a:t>；</a:t>
            </a:r>
            <a:endParaRPr lang="en-US" altLang="zh-CN" noProof="1"/>
          </a:p>
          <a:p>
            <a:pPr indent="457200" eaLnBrk="1" fontAlgn="auto" hangingPunct="1">
              <a:defRPr/>
            </a:pPr>
            <a:r>
              <a:rPr lang="en-US" altLang="zh-CN" noProof="1" smtClean="0"/>
              <a:t>03-014</a:t>
            </a:r>
            <a:r>
              <a:rPr lang="zh-CN" altLang="en-US" noProof="1" smtClean="0"/>
              <a:t>地块</a:t>
            </a:r>
            <a:r>
              <a:rPr lang="zh-CN" altLang="en-US" noProof="1"/>
              <a:t>规划用地性质为公园绿地，用地</a:t>
            </a:r>
            <a:r>
              <a:rPr lang="zh-CN" altLang="en-US" noProof="1" smtClean="0"/>
              <a:t>面积</a:t>
            </a:r>
            <a:r>
              <a:rPr lang="en-US" altLang="zh-CN" noProof="1" smtClean="0"/>
              <a:t>0.45</a:t>
            </a:r>
            <a:r>
              <a:rPr lang="zh-CN" altLang="en-US" noProof="1" smtClean="0"/>
              <a:t>公顷</a:t>
            </a:r>
            <a:r>
              <a:rPr lang="zh-CN" altLang="en-US" noProof="1"/>
              <a:t>；</a:t>
            </a:r>
            <a:endParaRPr lang="en-US" altLang="zh-CN" noProof="1"/>
          </a:p>
          <a:p>
            <a:pPr indent="457200" eaLnBrk="1" fontAlgn="auto" hangingPunct="1">
              <a:defRPr/>
            </a:pPr>
            <a:r>
              <a:rPr lang="en-US" altLang="zh-CN" noProof="1" smtClean="0"/>
              <a:t>03-015</a:t>
            </a:r>
            <a:r>
              <a:rPr lang="zh-CN" altLang="en-US" noProof="1" smtClean="0"/>
              <a:t>地块</a:t>
            </a:r>
            <a:r>
              <a:rPr lang="zh-CN" altLang="en-US" noProof="1"/>
              <a:t>规划用地性质为水域，用地</a:t>
            </a:r>
            <a:r>
              <a:rPr lang="zh-CN" altLang="en-US" noProof="1" smtClean="0"/>
              <a:t>面积</a:t>
            </a:r>
            <a:r>
              <a:rPr lang="en-US" altLang="zh-CN" noProof="1" smtClean="0"/>
              <a:t>3.17</a:t>
            </a:r>
            <a:r>
              <a:rPr lang="zh-CN" altLang="en-US" noProof="1" smtClean="0"/>
              <a:t>公顷</a:t>
            </a:r>
            <a:r>
              <a:rPr lang="zh-CN" altLang="en-US" noProof="1"/>
              <a:t>；</a:t>
            </a:r>
            <a:endParaRPr lang="en-US" altLang="zh-CN" noProof="1"/>
          </a:p>
          <a:p>
            <a:pPr lvl="0" indent="457200" eaLnBrk="1" fontAlgn="auto" hangingPunct="1">
              <a:defRPr/>
            </a:pPr>
            <a:r>
              <a:rPr lang="en-US" altLang="zh-CN" noProof="1" smtClean="0"/>
              <a:t>03-022</a:t>
            </a:r>
            <a:r>
              <a:rPr lang="zh-CN" altLang="en-US" noProof="1"/>
              <a:t>地块规划用地性质为郊野公园，用地面积</a:t>
            </a:r>
            <a:r>
              <a:rPr lang="en-US" altLang="zh-CN" noProof="1"/>
              <a:t>8.56</a:t>
            </a:r>
            <a:r>
              <a:rPr lang="zh-CN" altLang="en-US" noProof="1"/>
              <a:t>公顷；</a:t>
            </a:r>
          </a:p>
          <a:p>
            <a:pPr lvl="0" indent="457200" eaLnBrk="1" fontAlgn="auto" hangingPunct="1">
              <a:defRPr/>
            </a:pPr>
            <a:r>
              <a:rPr lang="en-US" altLang="zh-CN" noProof="1" smtClean="0"/>
              <a:t>03-040</a:t>
            </a:r>
            <a:r>
              <a:rPr lang="zh-CN" altLang="en-US" noProof="1"/>
              <a:t>地块规划用地性质为公建预留用地，用地面积</a:t>
            </a:r>
            <a:r>
              <a:rPr lang="en-US" altLang="zh-CN" noProof="1"/>
              <a:t>0.10</a:t>
            </a:r>
            <a:r>
              <a:rPr lang="zh-CN" altLang="en-US" noProof="1"/>
              <a:t>公顷</a:t>
            </a:r>
            <a:r>
              <a:rPr lang="zh-CN" altLang="en-US" noProof="1" smtClean="0"/>
              <a:t>。</a:t>
            </a:r>
            <a:endParaRPr lang="en-US" altLang="zh-CN" noProof="1" smtClean="0"/>
          </a:p>
          <a:p>
            <a:pPr indent="457200" eaLnBrk="1" fontAlgn="auto" hangingPunct="1">
              <a:defRPr/>
            </a:pPr>
            <a:r>
              <a:rPr lang="en-US" altLang="zh-CN" noProof="1" smtClean="0"/>
              <a:t>03-041</a:t>
            </a:r>
            <a:r>
              <a:rPr lang="zh-CN" altLang="en-US" noProof="1" smtClean="0"/>
              <a:t>地块</a:t>
            </a:r>
            <a:r>
              <a:rPr lang="zh-CN" altLang="en-US" noProof="1"/>
              <a:t>规划用地性质为其他交通设施用地，用地</a:t>
            </a:r>
            <a:r>
              <a:rPr lang="zh-CN" altLang="en-US" noProof="1" smtClean="0"/>
              <a:t>面积</a:t>
            </a:r>
            <a:r>
              <a:rPr lang="en-US" altLang="zh-CN" noProof="1"/>
              <a:t>0.25</a:t>
            </a:r>
            <a:r>
              <a:rPr lang="zh-CN" altLang="en-US" noProof="1" smtClean="0"/>
              <a:t>公顷</a:t>
            </a:r>
            <a:r>
              <a:rPr lang="zh-CN" altLang="en-US" noProof="1"/>
              <a:t>。</a:t>
            </a:r>
            <a:endParaRPr lang="en-US" altLang="zh-CN" noProof="1"/>
          </a:p>
          <a:p>
            <a:pPr lvl="0" indent="457200" eaLnBrk="1" fontAlgn="auto" hangingPunct="1">
              <a:defRPr/>
            </a:pPr>
            <a:endParaRPr lang="en-US" altLang="zh-CN" noProof="1" smtClean="0"/>
          </a:p>
        </p:txBody>
      </p:sp>
      <p:sp>
        <p:nvSpPr>
          <p:cNvPr id="2" name="object 3"/>
          <p:cNvSpPr txBox="1"/>
          <p:nvPr/>
        </p:nvSpPr>
        <p:spPr>
          <a:xfrm>
            <a:off x="317500" y="1430338"/>
            <a:ext cx="4321175" cy="144270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sz="1250" spc="20" dirty="0" smtClean="0">
                <a:latin typeface="宋体" panose="02010600030101010101" pitchFamily="2" charset="-122"/>
                <a:sym typeface="+mn-ea"/>
              </a:rPr>
              <a:t>NJDBb011</a:t>
            </a:r>
            <a:r>
              <a:rPr lang="en-US" altLang="zh-CN" sz="1250" spc="20" dirty="0" smtClean="0">
                <a:latin typeface="宋体" panose="02010600030101010101" pitchFamily="2" charset="-122"/>
                <a:sym typeface="+mn-ea"/>
              </a:rPr>
              <a:t>-</a:t>
            </a:r>
            <a:r>
              <a:rPr lang="en-US" sz="1250" spc="20" dirty="0" smtClean="0">
                <a:latin typeface="宋体" panose="02010600030101010101" pitchFamily="2" charset="-122"/>
                <a:sym typeface="+mn-ea"/>
              </a:rPr>
              <a:t>03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规划管理单元位于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栖霞山片区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，</a:t>
            </a:r>
            <a:r>
              <a:rPr sz="1250" spc="20" dirty="0" err="1" smtClean="0">
                <a:latin typeface="宋体" panose="02010600030101010101" pitchFamily="2" charset="-122"/>
                <a:sym typeface="+mn-ea"/>
              </a:rPr>
              <a:t>东至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九乡河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、</a:t>
            </a:r>
            <a:r>
              <a:rPr sz="1250" spc="20" dirty="0" err="1" smtClean="0">
                <a:latin typeface="宋体" panose="02010600030101010101" pitchFamily="2" charset="-122"/>
                <a:sym typeface="+mn-ea"/>
              </a:rPr>
              <a:t>西至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绕越高速公路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、</a:t>
            </a:r>
            <a:r>
              <a:rPr sz="1250" spc="20" dirty="0" err="1" smtClean="0">
                <a:latin typeface="宋体" panose="02010600030101010101" pitchFamily="2" charset="-122"/>
                <a:sym typeface="+mn-ea"/>
              </a:rPr>
              <a:t>南至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栖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霞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大道、北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至五福路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，用地面积约</a:t>
            </a:r>
            <a:r>
              <a:rPr lang="en-US" sz="1250" spc="20" dirty="0" smtClean="0">
                <a:latin typeface="宋体" panose="02010600030101010101" pitchFamily="2" charset="-122"/>
                <a:sym typeface="+mn-ea"/>
              </a:rPr>
              <a:t>61.94</a:t>
            </a:r>
            <a:r>
              <a:rPr sz="1250" spc="20" dirty="0" smtClean="0">
                <a:latin typeface="宋体" panose="02010600030101010101" pitchFamily="2" charset="-122"/>
                <a:sym typeface="+mn-ea"/>
              </a:rPr>
              <a:t>公顷。</a:t>
            </a:r>
            <a:endParaRPr lang="en-US" sz="1250" spc="20" dirty="0" smtClean="0">
              <a:latin typeface="宋体" panose="02010600030101010101" pitchFamily="2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修改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范围为绕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越高速以东，九乡河以西，五福路以南，茶圣路以北，面积约</a:t>
            </a:r>
            <a:r>
              <a:rPr lang="en-US" altLang="zh-CN" sz="1250" spc="20" dirty="0">
                <a:latin typeface="宋体" panose="02010600030101010101" pitchFamily="2" charset="-122"/>
                <a:sym typeface="+mn-ea"/>
              </a:rPr>
              <a:t>20.09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公顷（约</a:t>
            </a:r>
            <a:r>
              <a:rPr lang="en-US" altLang="zh-CN" sz="1250" spc="20" dirty="0">
                <a:latin typeface="宋体" panose="02010600030101010101" pitchFamily="2" charset="-122"/>
                <a:sym typeface="+mn-ea"/>
              </a:rPr>
              <a:t>300</a:t>
            </a:r>
            <a:r>
              <a:rPr lang="zh-CN" altLang="en-US" sz="1250" spc="20" dirty="0">
                <a:latin typeface="宋体" panose="02010600030101010101" pitchFamily="2" charset="-122"/>
                <a:sym typeface="+mn-ea"/>
              </a:rPr>
              <a:t>亩）</a:t>
            </a:r>
            <a:r>
              <a:rPr lang="zh-CN" altLang="en-US" sz="1250" spc="20" dirty="0" smtClean="0">
                <a:latin typeface="宋体" panose="02010600030101010101" pitchFamily="2" charset="-122"/>
                <a:sym typeface="+mn-ea"/>
              </a:rPr>
              <a:t>。</a:t>
            </a:r>
            <a:endParaRPr sz="1250" spc="20" dirty="0">
              <a:latin typeface="宋体" panose="02010600030101010101" pitchFamily="2" charset="-122"/>
              <a:sym typeface="+mn-ea"/>
            </a:endParaRPr>
          </a:p>
        </p:txBody>
      </p:sp>
      <p:grpSp>
        <p:nvGrpSpPr>
          <p:cNvPr id="9248" name="组合 9247"/>
          <p:cNvGrpSpPr/>
          <p:nvPr/>
        </p:nvGrpSpPr>
        <p:grpSpPr>
          <a:xfrm>
            <a:off x="314326" y="3048052"/>
            <a:ext cx="4255371" cy="6657292"/>
            <a:chOff x="314326" y="2819458"/>
            <a:chExt cx="4255371" cy="6657292"/>
          </a:xfrm>
        </p:grpSpPr>
        <p:pic>
          <p:nvPicPr>
            <p:cNvPr id="9244" name="图片 92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326" y="2819458"/>
              <a:ext cx="4255371" cy="3070506"/>
            </a:xfrm>
            <a:prstGeom prst="rect">
              <a:avLst/>
            </a:prstGeom>
          </p:spPr>
        </p:pic>
        <p:pic>
          <p:nvPicPr>
            <p:cNvPr id="9246" name="图片 9245"/>
            <p:cNvPicPr>
              <a:picLocks noChangeAspect="1"/>
            </p:cNvPicPr>
            <p:nvPr/>
          </p:nvPicPr>
          <p:blipFill rotWithShape="1">
            <a:blip r:embed="rId5"/>
            <a:srcRect t="6341"/>
            <a:stretch/>
          </p:blipFill>
          <p:spPr>
            <a:xfrm>
              <a:off x="316376" y="5943576"/>
              <a:ext cx="4252451" cy="3533174"/>
            </a:xfrm>
            <a:prstGeom prst="rect">
              <a:avLst/>
            </a:prstGeom>
          </p:spPr>
        </p:pic>
        <p:sp>
          <p:nvSpPr>
            <p:cNvPr id="9247" name="矩形标注 9246"/>
            <p:cNvSpPr/>
            <p:nvPr/>
          </p:nvSpPr>
          <p:spPr>
            <a:xfrm>
              <a:off x="2279855" y="8240236"/>
              <a:ext cx="838178" cy="217874"/>
            </a:xfrm>
            <a:prstGeom prst="wedgeRectCallout">
              <a:avLst>
                <a:gd name="adj1" fmla="val -16812"/>
                <a:gd name="adj2" fmla="val -219342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修改范围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5" name="TextBox 23">
            <a:extLst>
              <a:ext uri="{FF2B5EF4-FFF2-40B4-BE49-F238E27FC236}">
                <a16:creationId xmlns:a16="http://schemas.microsoft.com/office/drawing/2014/main" id="{27EC18BC-779F-4838-B642-77FA9E6D2956}"/>
              </a:ext>
            </a:extLst>
          </p:cNvPr>
          <p:cNvSpPr txBox="1"/>
          <p:nvPr/>
        </p:nvSpPr>
        <p:spPr>
          <a:xfrm>
            <a:off x="12669738" y="7510996"/>
            <a:ext cx="3160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eaLnBrk="1" hangingPunct="1"/>
            <a:r>
              <a:rPr lang="en-US" altLang="zh-CN" sz="1400" spc="2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NJDBb011-03</a:t>
            </a:r>
            <a:r>
              <a:rPr lang="zh-CN" altLang="en-US" sz="14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规划管理单元修改前</a:t>
            </a:r>
          </a:p>
        </p:txBody>
      </p:sp>
      <p:graphicFrame>
        <p:nvGraphicFramePr>
          <p:cNvPr id="168" name="表格 16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1254611"/>
              </p:ext>
            </p:extLst>
          </p:nvPr>
        </p:nvGraphicFramePr>
        <p:xfrm>
          <a:off x="16767175" y="9144000"/>
          <a:ext cx="3333750" cy="7191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宁政</a:t>
                      </a:r>
                      <a:r>
                        <a:rPr kumimoji="1" lang="zh-CN" altLang="en-US" sz="1000" b="0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复</a:t>
                      </a:r>
                      <a:r>
                        <a:rPr kumimoji="1" lang="en-US" altLang="zh-CN" sz="1000" b="0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〔2022〕122</a:t>
                      </a: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9" name="TextBox 23">
            <a:extLst>
              <a:ext uri="{FF2B5EF4-FFF2-40B4-BE49-F238E27FC236}">
                <a16:creationId xmlns:a16="http://schemas.microsoft.com/office/drawing/2014/main" id="{27EC18BC-779F-4838-B642-77FA9E6D2956}"/>
              </a:ext>
            </a:extLst>
          </p:cNvPr>
          <p:cNvSpPr txBox="1"/>
          <p:nvPr/>
        </p:nvSpPr>
        <p:spPr>
          <a:xfrm>
            <a:off x="16449576" y="7510996"/>
            <a:ext cx="3160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eaLnBrk="1" hangingPunct="1"/>
            <a:r>
              <a:rPr lang="en-US" altLang="zh-CN" sz="1400" spc="2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NJDBb011-03</a:t>
            </a:r>
            <a:r>
              <a:rPr lang="zh-CN" altLang="en-US" sz="1400" spc="2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规划管理单元</a:t>
            </a:r>
            <a:r>
              <a:rPr lang="zh-CN" altLang="en-US" sz="1400" spc="2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修改后</a:t>
            </a:r>
            <a:endParaRPr lang="zh-CN" altLang="en-US" sz="1400" spc="2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9849" r="33496" b="6062"/>
          <a:stretch/>
        </p:blipFill>
        <p:spPr>
          <a:xfrm>
            <a:off x="12549077" y="1581205"/>
            <a:ext cx="3428911" cy="592366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356052" y="7512051"/>
            <a:ext cx="996748" cy="1066800"/>
            <a:chOff x="14058616" y="3250285"/>
            <a:chExt cx="1835434" cy="1963065"/>
          </a:xfrm>
        </p:grpSpPr>
        <p:sp>
          <p:nvSpPr>
            <p:cNvPr id="5" name="任意多边形 4"/>
            <p:cNvSpPr/>
            <p:nvPr/>
          </p:nvSpPr>
          <p:spPr>
            <a:xfrm>
              <a:off x="14058616" y="3250285"/>
              <a:ext cx="1080696" cy="1119818"/>
            </a:xfrm>
            <a:custGeom>
              <a:avLst/>
              <a:gdLst>
                <a:gd name="connsiteX0" fmla="*/ 431850 w 1223042"/>
                <a:gd name="connsiteY0" fmla="*/ 39015 h 1126089"/>
                <a:gd name="connsiteX1" fmla="*/ 412800 w 1223042"/>
                <a:gd name="connsiteY1" fmla="*/ 293015 h 1126089"/>
                <a:gd name="connsiteX2" fmla="*/ 355650 w 1223042"/>
                <a:gd name="connsiteY2" fmla="*/ 540665 h 1126089"/>
                <a:gd name="connsiteX3" fmla="*/ 215950 w 1223042"/>
                <a:gd name="connsiteY3" fmla="*/ 851815 h 1126089"/>
                <a:gd name="connsiteX4" fmla="*/ 101650 w 1223042"/>
                <a:gd name="connsiteY4" fmla="*/ 1016915 h 1126089"/>
                <a:gd name="connsiteX5" fmla="*/ 76250 w 1223042"/>
                <a:gd name="connsiteY5" fmla="*/ 1124865 h 1126089"/>
                <a:gd name="connsiteX6" fmla="*/ 1149400 w 1223042"/>
                <a:gd name="connsiteY6" fmla="*/ 947065 h 1126089"/>
                <a:gd name="connsiteX7" fmla="*/ 1130350 w 1223042"/>
                <a:gd name="connsiteY7" fmla="*/ 674015 h 1126089"/>
                <a:gd name="connsiteX8" fmla="*/ 1143050 w 1223042"/>
                <a:gd name="connsiteY8" fmla="*/ 293015 h 1126089"/>
                <a:gd name="connsiteX9" fmla="*/ 1155750 w 1223042"/>
                <a:gd name="connsiteY9" fmla="*/ 153315 h 1126089"/>
                <a:gd name="connsiteX10" fmla="*/ 901750 w 1223042"/>
                <a:gd name="connsiteY10" fmla="*/ 140615 h 1126089"/>
                <a:gd name="connsiteX11" fmla="*/ 539800 w 1223042"/>
                <a:gd name="connsiteY11" fmla="*/ 13615 h 1126089"/>
                <a:gd name="connsiteX12" fmla="*/ 431850 w 1223042"/>
                <a:gd name="connsiteY12" fmla="*/ 39015 h 1126089"/>
                <a:gd name="connsiteX0" fmla="*/ 337615 w 1118029"/>
                <a:gd name="connsiteY0" fmla="*/ 39015 h 1119821"/>
                <a:gd name="connsiteX1" fmla="*/ 318565 w 1118029"/>
                <a:gd name="connsiteY1" fmla="*/ 293015 h 1119821"/>
                <a:gd name="connsiteX2" fmla="*/ 261415 w 1118029"/>
                <a:gd name="connsiteY2" fmla="*/ 540665 h 1119821"/>
                <a:gd name="connsiteX3" fmla="*/ 121715 w 1118029"/>
                <a:gd name="connsiteY3" fmla="*/ 851815 h 1119821"/>
                <a:gd name="connsiteX4" fmla="*/ 7415 w 1118029"/>
                <a:gd name="connsiteY4" fmla="*/ 1016915 h 1119821"/>
                <a:gd name="connsiteX5" fmla="*/ 128065 w 1118029"/>
                <a:gd name="connsiteY5" fmla="*/ 1118515 h 1119821"/>
                <a:gd name="connsiteX6" fmla="*/ 1055165 w 1118029"/>
                <a:gd name="connsiteY6" fmla="*/ 947065 h 1119821"/>
                <a:gd name="connsiteX7" fmla="*/ 1036115 w 1118029"/>
                <a:gd name="connsiteY7" fmla="*/ 674015 h 1119821"/>
                <a:gd name="connsiteX8" fmla="*/ 1048815 w 1118029"/>
                <a:gd name="connsiteY8" fmla="*/ 293015 h 1119821"/>
                <a:gd name="connsiteX9" fmla="*/ 1061515 w 1118029"/>
                <a:gd name="connsiteY9" fmla="*/ 153315 h 1119821"/>
                <a:gd name="connsiteX10" fmla="*/ 807515 w 1118029"/>
                <a:gd name="connsiteY10" fmla="*/ 140615 h 1119821"/>
                <a:gd name="connsiteX11" fmla="*/ 445565 w 1118029"/>
                <a:gd name="connsiteY11" fmla="*/ 13615 h 1119821"/>
                <a:gd name="connsiteX12" fmla="*/ 337615 w 1118029"/>
                <a:gd name="connsiteY12" fmla="*/ 39015 h 1119821"/>
                <a:gd name="connsiteX0" fmla="*/ 357507 w 1137921"/>
                <a:gd name="connsiteY0" fmla="*/ 39015 h 1122330"/>
                <a:gd name="connsiteX1" fmla="*/ 338457 w 1137921"/>
                <a:gd name="connsiteY1" fmla="*/ 293015 h 1122330"/>
                <a:gd name="connsiteX2" fmla="*/ 281307 w 1137921"/>
                <a:gd name="connsiteY2" fmla="*/ 540665 h 1122330"/>
                <a:gd name="connsiteX3" fmla="*/ 141607 w 1137921"/>
                <a:gd name="connsiteY3" fmla="*/ 851815 h 1122330"/>
                <a:gd name="connsiteX4" fmla="*/ 1907 w 1137921"/>
                <a:gd name="connsiteY4" fmla="*/ 1048665 h 1122330"/>
                <a:gd name="connsiteX5" fmla="*/ 147957 w 1137921"/>
                <a:gd name="connsiteY5" fmla="*/ 1118515 h 1122330"/>
                <a:gd name="connsiteX6" fmla="*/ 1075057 w 1137921"/>
                <a:gd name="connsiteY6" fmla="*/ 947065 h 1122330"/>
                <a:gd name="connsiteX7" fmla="*/ 1056007 w 1137921"/>
                <a:gd name="connsiteY7" fmla="*/ 674015 h 1122330"/>
                <a:gd name="connsiteX8" fmla="*/ 1068707 w 1137921"/>
                <a:gd name="connsiteY8" fmla="*/ 293015 h 1122330"/>
                <a:gd name="connsiteX9" fmla="*/ 1081407 w 1137921"/>
                <a:gd name="connsiteY9" fmla="*/ 153315 h 1122330"/>
                <a:gd name="connsiteX10" fmla="*/ 827407 w 1137921"/>
                <a:gd name="connsiteY10" fmla="*/ 140615 h 1122330"/>
                <a:gd name="connsiteX11" fmla="*/ 465457 w 1137921"/>
                <a:gd name="connsiteY11" fmla="*/ 13615 h 1122330"/>
                <a:gd name="connsiteX12" fmla="*/ 357507 w 1137921"/>
                <a:gd name="connsiteY12" fmla="*/ 39015 h 1122330"/>
                <a:gd name="connsiteX0" fmla="*/ 355884 w 1095595"/>
                <a:gd name="connsiteY0" fmla="*/ 39015 h 1120991"/>
                <a:gd name="connsiteX1" fmla="*/ 336834 w 1095595"/>
                <a:gd name="connsiteY1" fmla="*/ 293015 h 1120991"/>
                <a:gd name="connsiteX2" fmla="*/ 279684 w 1095595"/>
                <a:gd name="connsiteY2" fmla="*/ 540665 h 1120991"/>
                <a:gd name="connsiteX3" fmla="*/ 139984 w 1095595"/>
                <a:gd name="connsiteY3" fmla="*/ 851815 h 1120991"/>
                <a:gd name="connsiteX4" fmla="*/ 284 w 1095595"/>
                <a:gd name="connsiteY4" fmla="*/ 1048665 h 1120991"/>
                <a:gd name="connsiteX5" fmla="*/ 146334 w 1095595"/>
                <a:gd name="connsiteY5" fmla="*/ 1118515 h 1120991"/>
                <a:gd name="connsiteX6" fmla="*/ 990884 w 1095595"/>
                <a:gd name="connsiteY6" fmla="*/ 972465 h 1120991"/>
                <a:gd name="connsiteX7" fmla="*/ 1054384 w 1095595"/>
                <a:gd name="connsiteY7" fmla="*/ 674015 h 1120991"/>
                <a:gd name="connsiteX8" fmla="*/ 1067084 w 1095595"/>
                <a:gd name="connsiteY8" fmla="*/ 293015 h 1120991"/>
                <a:gd name="connsiteX9" fmla="*/ 1079784 w 1095595"/>
                <a:gd name="connsiteY9" fmla="*/ 153315 h 1120991"/>
                <a:gd name="connsiteX10" fmla="*/ 825784 w 1095595"/>
                <a:gd name="connsiteY10" fmla="*/ 140615 h 1120991"/>
                <a:gd name="connsiteX11" fmla="*/ 463834 w 1095595"/>
                <a:gd name="connsiteY11" fmla="*/ 13615 h 1120991"/>
                <a:gd name="connsiteX12" fmla="*/ 355884 w 1095595"/>
                <a:gd name="connsiteY12" fmla="*/ 39015 h 1120991"/>
                <a:gd name="connsiteX0" fmla="*/ 355884 w 1095595"/>
                <a:gd name="connsiteY0" fmla="*/ 39015 h 1119818"/>
                <a:gd name="connsiteX1" fmla="*/ 336834 w 1095595"/>
                <a:gd name="connsiteY1" fmla="*/ 293015 h 1119818"/>
                <a:gd name="connsiteX2" fmla="*/ 279684 w 1095595"/>
                <a:gd name="connsiteY2" fmla="*/ 540665 h 1119818"/>
                <a:gd name="connsiteX3" fmla="*/ 139984 w 1095595"/>
                <a:gd name="connsiteY3" fmla="*/ 851815 h 1119818"/>
                <a:gd name="connsiteX4" fmla="*/ 284 w 1095595"/>
                <a:gd name="connsiteY4" fmla="*/ 1048665 h 1119818"/>
                <a:gd name="connsiteX5" fmla="*/ 146334 w 1095595"/>
                <a:gd name="connsiteY5" fmla="*/ 1118515 h 1119818"/>
                <a:gd name="connsiteX6" fmla="*/ 990884 w 1095595"/>
                <a:gd name="connsiteY6" fmla="*/ 997865 h 1119818"/>
                <a:gd name="connsiteX7" fmla="*/ 1054384 w 1095595"/>
                <a:gd name="connsiteY7" fmla="*/ 674015 h 1119818"/>
                <a:gd name="connsiteX8" fmla="*/ 1067084 w 1095595"/>
                <a:gd name="connsiteY8" fmla="*/ 293015 h 1119818"/>
                <a:gd name="connsiteX9" fmla="*/ 1079784 w 1095595"/>
                <a:gd name="connsiteY9" fmla="*/ 153315 h 1119818"/>
                <a:gd name="connsiteX10" fmla="*/ 825784 w 1095595"/>
                <a:gd name="connsiteY10" fmla="*/ 140615 h 1119818"/>
                <a:gd name="connsiteX11" fmla="*/ 463834 w 1095595"/>
                <a:gd name="connsiteY11" fmla="*/ 13615 h 1119818"/>
                <a:gd name="connsiteX12" fmla="*/ 355884 w 1095595"/>
                <a:gd name="connsiteY12" fmla="*/ 39015 h 1119818"/>
                <a:gd name="connsiteX0" fmla="*/ 355884 w 1080696"/>
                <a:gd name="connsiteY0" fmla="*/ 39015 h 1119818"/>
                <a:gd name="connsiteX1" fmla="*/ 336834 w 1080696"/>
                <a:gd name="connsiteY1" fmla="*/ 293015 h 1119818"/>
                <a:gd name="connsiteX2" fmla="*/ 279684 w 1080696"/>
                <a:gd name="connsiteY2" fmla="*/ 540665 h 1119818"/>
                <a:gd name="connsiteX3" fmla="*/ 139984 w 1080696"/>
                <a:gd name="connsiteY3" fmla="*/ 851815 h 1119818"/>
                <a:gd name="connsiteX4" fmla="*/ 284 w 1080696"/>
                <a:gd name="connsiteY4" fmla="*/ 1048665 h 1119818"/>
                <a:gd name="connsiteX5" fmla="*/ 146334 w 1080696"/>
                <a:gd name="connsiteY5" fmla="*/ 1118515 h 1119818"/>
                <a:gd name="connsiteX6" fmla="*/ 990884 w 1080696"/>
                <a:gd name="connsiteY6" fmla="*/ 997865 h 1119818"/>
                <a:gd name="connsiteX7" fmla="*/ 1054384 w 1080696"/>
                <a:gd name="connsiteY7" fmla="*/ 674015 h 1119818"/>
                <a:gd name="connsiteX8" fmla="*/ 1067084 w 1080696"/>
                <a:gd name="connsiteY8" fmla="*/ 293015 h 1119818"/>
                <a:gd name="connsiteX9" fmla="*/ 1060734 w 1080696"/>
                <a:gd name="connsiteY9" fmla="*/ 153315 h 1119818"/>
                <a:gd name="connsiteX10" fmla="*/ 825784 w 1080696"/>
                <a:gd name="connsiteY10" fmla="*/ 140615 h 1119818"/>
                <a:gd name="connsiteX11" fmla="*/ 463834 w 1080696"/>
                <a:gd name="connsiteY11" fmla="*/ 13615 h 1119818"/>
                <a:gd name="connsiteX12" fmla="*/ 355884 w 1080696"/>
                <a:gd name="connsiteY12" fmla="*/ 39015 h 111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696" h="1119818">
                  <a:moveTo>
                    <a:pt x="355884" y="39015"/>
                  </a:moveTo>
                  <a:cubicBezTo>
                    <a:pt x="334717" y="85582"/>
                    <a:pt x="349534" y="209407"/>
                    <a:pt x="336834" y="293015"/>
                  </a:cubicBezTo>
                  <a:cubicBezTo>
                    <a:pt x="324134" y="376623"/>
                    <a:pt x="312492" y="447532"/>
                    <a:pt x="279684" y="540665"/>
                  </a:cubicBezTo>
                  <a:cubicBezTo>
                    <a:pt x="246876" y="633798"/>
                    <a:pt x="186551" y="767148"/>
                    <a:pt x="139984" y="851815"/>
                  </a:cubicBezTo>
                  <a:cubicBezTo>
                    <a:pt x="93417" y="936482"/>
                    <a:pt x="-774" y="1004215"/>
                    <a:pt x="284" y="1048665"/>
                  </a:cubicBezTo>
                  <a:cubicBezTo>
                    <a:pt x="1342" y="1093115"/>
                    <a:pt x="-18766" y="1126982"/>
                    <a:pt x="146334" y="1118515"/>
                  </a:cubicBezTo>
                  <a:cubicBezTo>
                    <a:pt x="311434" y="1110048"/>
                    <a:pt x="839542" y="1071948"/>
                    <a:pt x="990884" y="997865"/>
                  </a:cubicBezTo>
                  <a:cubicBezTo>
                    <a:pt x="1142226" y="923782"/>
                    <a:pt x="1041684" y="791490"/>
                    <a:pt x="1054384" y="674015"/>
                  </a:cubicBezTo>
                  <a:cubicBezTo>
                    <a:pt x="1067084" y="556540"/>
                    <a:pt x="1066026" y="379798"/>
                    <a:pt x="1067084" y="293015"/>
                  </a:cubicBezTo>
                  <a:cubicBezTo>
                    <a:pt x="1068142" y="206232"/>
                    <a:pt x="1100951" y="178715"/>
                    <a:pt x="1060734" y="153315"/>
                  </a:cubicBezTo>
                  <a:cubicBezTo>
                    <a:pt x="1020517" y="127915"/>
                    <a:pt x="928442" y="163898"/>
                    <a:pt x="825784" y="140615"/>
                  </a:cubicBezTo>
                  <a:cubicBezTo>
                    <a:pt x="723126" y="117332"/>
                    <a:pt x="540034" y="34782"/>
                    <a:pt x="463834" y="13615"/>
                  </a:cubicBezTo>
                  <a:cubicBezTo>
                    <a:pt x="387634" y="-7552"/>
                    <a:pt x="377051" y="-7552"/>
                    <a:pt x="355884" y="39015"/>
                  </a:cubicBez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5170150" y="3384550"/>
              <a:ext cx="723900" cy="1828800"/>
            </a:xfrm>
            <a:custGeom>
              <a:avLst/>
              <a:gdLst>
                <a:gd name="connsiteX0" fmla="*/ 552450 w 723900"/>
                <a:gd name="connsiteY0" fmla="*/ 0 h 1828800"/>
                <a:gd name="connsiteX1" fmla="*/ 38100 w 723900"/>
                <a:gd name="connsiteY1" fmla="*/ 50800 h 1828800"/>
                <a:gd name="connsiteX2" fmla="*/ 0 w 723900"/>
                <a:gd name="connsiteY2" fmla="*/ 260350 h 1828800"/>
                <a:gd name="connsiteX3" fmla="*/ 0 w 723900"/>
                <a:gd name="connsiteY3" fmla="*/ 546100 h 1828800"/>
                <a:gd name="connsiteX4" fmla="*/ 44450 w 723900"/>
                <a:gd name="connsiteY4" fmla="*/ 793750 h 1828800"/>
                <a:gd name="connsiteX5" fmla="*/ 349250 w 723900"/>
                <a:gd name="connsiteY5" fmla="*/ 774700 h 1828800"/>
                <a:gd name="connsiteX6" fmla="*/ 412750 w 723900"/>
                <a:gd name="connsiteY6" fmla="*/ 1263650 h 1828800"/>
                <a:gd name="connsiteX7" fmla="*/ 469900 w 723900"/>
                <a:gd name="connsiteY7" fmla="*/ 1295400 h 1828800"/>
                <a:gd name="connsiteX8" fmla="*/ 482600 w 723900"/>
                <a:gd name="connsiteY8" fmla="*/ 1511300 h 1828800"/>
                <a:gd name="connsiteX9" fmla="*/ 438150 w 723900"/>
                <a:gd name="connsiteY9" fmla="*/ 1676400 h 1828800"/>
                <a:gd name="connsiteX10" fmla="*/ 361950 w 723900"/>
                <a:gd name="connsiteY10" fmla="*/ 1784350 h 1828800"/>
                <a:gd name="connsiteX11" fmla="*/ 628650 w 723900"/>
                <a:gd name="connsiteY11" fmla="*/ 1828800 h 1828800"/>
                <a:gd name="connsiteX12" fmla="*/ 723900 w 723900"/>
                <a:gd name="connsiteY12" fmla="*/ 1644650 h 1828800"/>
                <a:gd name="connsiteX13" fmla="*/ 717550 w 723900"/>
                <a:gd name="connsiteY13" fmla="*/ 1365250 h 1828800"/>
                <a:gd name="connsiteX14" fmla="*/ 552450 w 723900"/>
                <a:gd name="connsiteY1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900" h="1828800">
                  <a:moveTo>
                    <a:pt x="552450" y="0"/>
                  </a:moveTo>
                  <a:lnTo>
                    <a:pt x="38100" y="50800"/>
                  </a:lnTo>
                  <a:lnTo>
                    <a:pt x="0" y="260350"/>
                  </a:lnTo>
                  <a:lnTo>
                    <a:pt x="0" y="546100"/>
                  </a:lnTo>
                  <a:lnTo>
                    <a:pt x="44450" y="793750"/>
                  </a:lnTo>
                  <a:lnTo>
                    <a:pt x="349250" y="774700"/>
                  </a:lnTo>
                  <a:lnTo>
                    <a:pt x="412750" y="1263650"/>
                  </a:lnTo>
                  <a:lnTo>
                    <a:pt x="469900" y="1295400"/>
                  </a:lnTo>
                  <a:lnTo>
                    <a:pt x="482600" y="1511300"/>
                  </a:lnTo>
                  <a:lnTo>
                    <a:pt x="438150" y="1676400"/>
                  </a:lnTo>
                  <a:lnTo>
                    <a:pt x="361950" y="1784350"/>
                  </a:lnTo>
                  <a:lnTo>
                    <a:pt x="628650" y="1828800"/>
                  </a:lnTo>
                  <a:lnTo>
                    <a:pt x="723900" y="1644650"/>
                  </a:lnTo>
                  <a:lnTo>
                    <a:pt x="717550" y="1365250"/>
                  </a:lnTo>
                  <a:lnTo>
                    <a:pt x="552450" y="0"/>
                  </a:lnTo>
                  <a:close/>
                </a:path>
              </a:pathLst>
            </a:cu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16822" r="52141" b="28788"/>
          <a:stretch/>
        </p:blipFill>
        <p:spPr>
          <a:xfrm>
            <a:off x="16230560" y="1581204"/>
            <a:ext cx="3379827" cy="5777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c4OTU1ZjU5MDdlNzFiNjc4YWNiYjNiOWE5OTA0MTAifQ=="/>
  <p:tag name="KSO_WPP_MARK_KEY" val="4d7f3e1d-8e30-4d9a-b51e-49041a4120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ed2c3f-cab2-4583-baa1-efc06f1c695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603</Words>
  <Application>Microsoft Office PowerPoint</Application>
  <PresentationFormat>自定义</PresentationFormat>
  <Paragraphs>42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 Unicode MS</vt:lpstr>
      <vt:lpstr>等线</vt:lpstr>
      <vt:lpstr>黑体</vt:lpstr>
      <vt:lpstr>华文细黑</vt:lpstr>
      <vt:lpstr>宋体</vt:lpstr>
      <vt:lpstr>微软雅黑</vt:lpstr>
      <vt:lpstr>Arial</vt:lpstr>
      <vt:lpstr>Calibri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270</cp:revision>
  <cp:lastPrinted>2022-05-11T07:39:00Z</cp:lastPrinted>
  <dcterms:created xsi:type="dcterms:W3CDTF">2019-11-04T11:42:00Z</dcterms:created>
  <dcterms:modified xsi:type="dcterms:W3CDTF">2023-02-24T01:04:15Z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2019-11-12T08:00:00Z</vt:filetime>
  </property>
  <property fmtid="{D5CDD505-2E9C-101B-9397-08002B2CF9AE}" pid="5" name="ICV">
    <vt:lpwstr>0D25AC68348E45BB949C421B3838AEB9</vt:lpwstr>
  </property>
  <property fmtid="{D5CDD505-2E9C-101B-9397-08002B2CF9AE}" pid="6" name="KSOProductBuildVer">
    <vt:lpwstr>2052-11.1.0.12763</vt:lpwstr>
  </property>
</Properties>
</file>