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5"/>
  </p:notesMasterIdLst>
  <p:handoutMasterIdLst>
    <p:handoutMasterId r:id="rId6"/>
  </p:handoutMasterIdLst>
  <p:sldIdLst>
    <p:sldId id="266" r:id="rId3"/>
    <p:sldId id="267" r:id="rId4"/>
  </p:sldIdLst>
  <p:sldSz cx="22098000" cy="11049000"/>
  <p:notesSz cx="9926638" cy="14355763"/>
  <p:custDataLst>
    <p:tags r:id="rId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10">
          <p15:clr>
            <a:srgbClr val="A4A3A4"/>
          </p15:clr>
        </p15:guide>
        <p15:guide id="2" orient="horz" pos="4559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1121">
          <p15:clr>
            <a:srgbClr val="A4A3A4"/>
          </p15:clr>
        </p15:guide>
        <p15:guide id="5" orient="horz" pos="3692">
          <p15:clr>
            <a:srgbClr val="A4A3A4"/>
          </p15:clr>
        </p15:guide>
        <p15:guide id="6" pos="13628">
          <p15:clr>
            <a:srgbClr val="A4A3A4"/>
          </p15:clr>
        </p15:guide>
        <p15:guide id="7" pos="8895">
          <p15:clr>
            <a:srgbClr val="A4A3A4"/>
          </p15:clr>
        </p15:guide>
        <p15:guide id="8" pos="310">
          <p15:clr>
            <a:srgbClr val="A4A3A4"/>
          </p15:clr>
        </p15:guide>
        <p15:guide id="9" pos="109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1"/>
    <a:srgbClr val="FAFFEF"/>
    <a:srgbClr val="F8FFE9"/>
    <a:srgbClr val="FFF5D1"/>
    <a:srgbClr val="FFFFCC"/>
    <a:srgbClr val="FFFFFF"/>
    <a:srgbClr val="FFF5EB"/>
    <a:srgbClr val="0045D0"/>
    <a:srgbClr val="FC7302"/>
    <a:srgbClr val="FD8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95" autoAdjust="0"/>
    <p:restoredTop sz="96314" autoAdjust="0"/>
  </p:normalViewPr>
  <p:slideViewPr>
    <p:cSldViewPr showGuides="1">
      <p:cViewPr varScale="1">
        <p:scale>
          <a:sx n="48" d="100"/>
          <a:sy n="48" d="100"/>
        </p:scale>
        <p:origin x="666" y="54"/>
      </p:cViewPr>
      <p:guideLst>
        <p:guide orient="horz" pos="6510"/>
        <p:guide orient="horz" pos="4559"/>
        <p:guide orient="horz" pos="536"/>
        <p:guide orient="horz" pos="1121"/>
        <p:guide orient="horz" pos="3692"/>
        <p:guide pos="13628"/>
        <p:guide pos="8895"/>
        <p:guide pos="310"/>
        <p:guide pos="10997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t" anchorCtr="0" compatLnSpc="1"/>
          <a:lstStyle>
            <a:lvl1pPr defTabSz="138303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5" y="3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t" anchorCtr="0" compatLnSpc="1"/>
          <a:lstStyle>
            <a:lvl1pPr algn="r" defTabSz="138303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13636627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b" anchorCtr="0" compatLnSpc="1"/>
          <a:lstStyle>
            <a:lvl1pPr defTabSz="1383030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5" y="13636627"/>
            <a:ext cx="4302126" cy="71913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8382" tIns="69190" rIns="138382" bIns="69190" numCol="1" anchor="b" anchorCtr="0" compatLnSpc="1"/>
          <a:lstStyle>
            <a:lvl1pPr algn="r" defTabSz="1379220" eaLnBrk="1" hangingPunct="1">
              <a:defRPr sz="1700"/>
            </a:lvl1pPr>
          </a:lstStyle>
          <a:p>
            <a:pPr>
              <a:defRPr/>
            </a:pPr>
            <a:fld id="{11BE7483-F4AB-4B06-81F2-209D9DDA798E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7669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126" cy="717551"/>
          </a:xfrm>
          <a:prstGeom prst="rect">
            <a:avLst/>
          </a:prstGeom>
        </p:spPr>
        <p:txBody>
          <a:bodyPr vert="horz" lIns="91348" tIns="45675" rIns="91348" bIns="45675" rtlCol="0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926" y="2"/>
            <a:ext cx="4302126" cy="717551"/>
          </a:xfrm>
          <a:prstGeom prst="rect">
            <a:avLst/>
          </a:prstGeom>
        </p:spPr>
        <p:txBody>
          <a:bodyPr vert="horz" lIns="91348" tIns="45675" rIns="91348" bIns="45675" rtlCol="0"/>
          <a:lstStyle>
            <a:lvl1pPr algn="r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0C19AF0-6654-4C25-9EA2-7069DD598804}" type="datetimeFigureOut">
              <a:rPr lang="zh-CN" altLang="en-US"/>
              <a:t>2022/7/29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15925" y="1079500"/>
            <a:ext cx="10758488" cy="5378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8" tIns="45675" rIns="91348" bIns="45675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779" y="6819903"/>
            <a:ext cx="7939088" cy="6457950"/>
          </a:xfrm>
          <a:prstGeom prst="rect">
            <a:avLst/>
          </a:prstGeom>
        </p:spPr>
        <p:txBody>
          <a:bodyPr vert="horz" lIns="91348" tIns="45675" rIns="91348" bIns="45675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13635038"/>
            <a:ext cx="4302126" cy="717551"/>
          </a:xfrm>
          <a:prstGeom prst="rect">
            <a:avLst/>
          </a:prstGeom>
        </p:spPr>
        <p:txBody>
          <a:bodyPr vert="horz" lIns="91348" tIns="45675" rIns="91348" bIns="45675" rtlCol="0" anchor="b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926" y="13635038"/>
            <a:ext cx="4302126" cy="717551"/>
          </a:xfrm>
          <a:prstGeom prst="rect">
            <a:avLst/>
          </a:prstGeom>
        </p:spPr>
        <p:txBody>
          <a:bodyPr vert="horz" wrap="square" lIns="91348" tIns="45675" rIns="91348" bIns="45675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FE3D0B-688F-492B-AC85-9669BA4ED57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34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FE3D0B-688F-492B-AC85-9669BA4ED57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6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35283" y="4778411"/>
            <a:ext cx="11486787" cy="3910177"/>
          </a:xfrm>
          <a:noFill/>
          <a:ln>
            <a:noFill/>
          </a:ln>
        </p:spPr>
        <p:txBody>
          <a:bodyPr wrap="square" lIns="73606" tIns="36805" rIns="73606" bIns="36805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132129" y="9431444"/>
            <a:ext cx="6221821" cy="498371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/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5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3432175"/>
            <a:ext cx="18783300" cy="2368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4700" y="6261100"/>
            <a:ext cx="15468600" cy="28241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13F9-0098-4F19-91EB-DA385DC27F4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5AAE-3D9B-401C-995A-C87EED07CE9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744825" y="982663"/>
            <a:ext cx="4695825" cy="8839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7350" y="982663"/>
            <a:ext cx="13935075" cy="8839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2CF83-62A1-4B5C-A1EC-4AD7A7A110C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57350" y="3425191"/>
            <a:ext cx="18783300" cy="7437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314701" y="6187440"/>
            <a:ext cx="15468599" cy="5409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7513739" y="10274733"/>
            <a:ext cx="707052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104552" y="10274733"/>
            <a:ext cx="50830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0275FD-135D-4BC5-ABA7-171CF6D464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5910420" y="10274733"/>
            <a:ext cx="5083029" cy="2154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BAE77DD5-325A-4769-9C55-E302D77FA1AB}" type="slidenum">
              <a:rPr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7636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7513739" y="10274733"/>
            <a:ext cx="707052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104552" y="10274733"/>
            <a:ext cx="50830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41257D-445D-4368-B419-9FA411A0CA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5910420" y="10274733"/>
            <a:ext cx="5083029" cy="2154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CF95C69B-6AB9-4BA6-9AF6-127A8972002B}" type="slidenum">
              <a:rPr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44330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04901" y="2541270"/>
            <a:ext cx="9612629" cy="5409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380470" y="2541270"/>
            <a:ext cx="9612629" cy="5409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7513739" y="10274733"/>
            <a:ext cx="707052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104552" y="10274733"/>
            <a:ext cx="50830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81978B-FCDE-44CA-AB9F-210F33591A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5910420" y="10274733"/>
            <a:ext cx="5083029" cy="2154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300BB6B4-23BD-4279-B4C6-9EA1EDC7902A}" type="slidenum">
              <a:rPr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95180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7513739" y="10274733"/>
            <a:ext cx="707052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104552" y="10274733"/>
            <a:ext cx="50830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387D2B-5DC5-486C-88BF-A8AF506FA9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5910420" y="10274733"/>
            <a:ext cx="5083029" cy="2154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A7583100-B881-4647-9371-B59ADAC7C855}" type="slidenum">
              <a:rPr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92733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7513739" y="10274733"/>
            <a:ext cx="707052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104552" y="10274733"/>
            <a:ext cx="50830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E9C50C-75B2-4F8F-B4F2-C18ECBD590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5910420" y="10274733"/>
            <a:ext cx="5083029" cy="21544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>
              <a:defRPr/>
            </a:pPr>
            <a:fld id="{35DFF8DC-8E9D-43EA-9E9C-D93CD9131DF5}" type="slidenum">
              <a:rPr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9469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92803-4840-49FD-923E-BAEC6140194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250" y="7099300"/>
            <a:ext cx="18783300" cy="219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6250" y="4683125"/>
            <a:ext cx="18783300" cy="2416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DC8B4-03A7-4240-8B0C-EE1DF6BA64B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5735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520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8A030-5FC6-47AD-A6E3-2DE26453B3F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42913"/>
            <a:ext cx="19888200" cy="1841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2473325"/>
            <a:ext cx="9763125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3503613"/>
            <a:ext cx="9763125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1225213" y="2473325"/>
            <a:ext cx="9767887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1225213" y="3503613"/>
            <a:ext cx="9767887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5D3F-0754-48E5-9F44-6E01420A370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F1033-6022-4124-9FF3-0FC30707D52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59DC-2CE8-403F-937E-9322F493F8F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39738"/>
            <a:ext cx="7270750" cy="1871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39175" y="439738"/>
            <a:ext cx="12353925" cy="9429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2311400"/>
            <a:ext cx="7270750" cy="7558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B2977-B4C2-4AD6-AAB1-D8836BFCA80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0" y="7734300"/>
            <a:ext cx="13258800" cy="912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30700" y="987425"/>
            <a:ext cx="13258800" cy="662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30700" y="8647113"/>
            <a:ext cx="13258800" cy="1296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3084-DA5F-4FA5-9C71-7D90680B46E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7350" y="982663"/>
            <a:ext cx="187833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409" tIns="94704" rIns="189409" bIns="94704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7350" y="3192463"/>
            <a:ext cx="187833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409" tIns="94704" rIns="189409" bIns="94704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735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0150" y="10066338"/>
            <a:ext cx="699770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ctr"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3690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r" eaLnBrk="1" hangingPunct="1">
              <a:defRPr sz="2900"/>
            </a:lvl1pPr>
          </a:lstStyle>
          <a:p>
            <a:pPr>
              <a:defRPr/>
            </a:pPr>
            <a:fld id="{D5CCA903-3CE3-48F0-AACD-1891D82C2A04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709930" indent="-709930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605" indent="-590550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7280" indent="-473075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755" indent="-474980" algn="l" defTabSz="1894205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9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71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3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5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k object 16"/>
          <p:cNvSpPr>
            <a:spLocks noChangeArrowheads="1"/>
          </p:cNvSpPr>
          <p:nvPr/>
        </p:nvSpPr>
        <p:spPr bwMode="auto">
          <a:xfrm>
            <a:off x="0" y="0"/>
            <a:ext cx="22098000" cy="110420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kumimoji="0" lang="zh-CN" altLang="zh-CN" sz="1977">
              <a:solidFill>
                <a:prstClr val="black"/>
              </a:solidFill>
            </a:endParaRPr>
          </a:p>
        </p:txBody>
      </p:sp>
      <p:sp>
        <p:nvSpPr>
          <p:cNvPr id="1027" name="bk object 17"/>
          <p:cNvSpPr/>
          <p:nvPr/>
        </p:nvSpPr>
        <p:spPr>
          <a:xfrm>
            <a:off x="0" y="0"/>
            <a:ext cx="0" cy="1744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kumimoji="0" lang="zh-CN" altLang="en-US" sz="1977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104552" y="441194"/>
            <a:ext cx="19888898" cy="74373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104552" y="2540783"/>
            <a:ext cx="19888898" cy="54091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513739" y="10274733"/>
            <a:ext cx="7070522" cy="304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kumimoji="0" lang="zh-CN" altLang="en-US" sz="1977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104552" y="10274733"/>
            <a:ext cx="5083029" cy="304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A187F2E-D3FA-4D89-8BC6-EEA6E98D90A6}" type="datetimeFigureOut">
              <a:rPr kumimoji="0" lang="en-US" sz="1977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7/29/2022</a:t>
            </a:fld>
            <a:endParaRPr kumimoji="0" lang="en-US" sz="197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910420" y="10274733"/>
            <a:ext cx="5083029" cy="3042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6844445-4DBC-44DA-80E1-FCFBF76E9E15}" type="slidenum">
              <a:rPr kumimoji="0" altLang="zh-CN" sz="1977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kumimoji="0" lang="zh-CN" altLang="zh-CN" sz="1977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8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833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33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33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33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33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502234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004468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506703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008937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76676" indent="-376676" algn="l" rtl="0" eaLnBrk="0" fontAlgn="base" hangingPunct="0">
        <a:spcBef>
          <a:spcPct val="0"/>
        </a:spcBef>
        <a:spcAft>
          <a:spcPct val="0"/>
        </a:spcAft>
        <a:buChar char="•"/>
        <a:defRPr sz="3515">
          <a:solidFill>
            <a:schemeClr val="tx1"/>
          </a:solidFill>
          <a:latin typeface="+mn-lt"/>
          <a:ea typeface="+mn-ea"/>
          <a:cs typeface="+mn-cs"/>
        </a:defRPr>
      </a:lvl1pPr>
      <a:lvl2pPr marL="502234" algn="l" rtl="0" eaLnBrk="0" fontAlgn="base" hangingPunct="0">
        <a:spcBef>
          <a:spcPct val="0"/>
        </a:spcBef>
        <a:spcAft>
          <a:spcPct val="0"/>
        </a:spcAft>
        <a:buChar char="–"/>
        <a:defRPr sz="3076">
          <a:solidFill>
            <a:schemeClr val="tx1"/>
          </a:solidFill>
          <a:latin typeface="+mn-lt"/>
          <a:ea typeface="+mn-ea"/>
          <a:cs typeface="+mn-cs"/>
        </a:defRPr>
      </a:lvl2pPr>
      <a:lvl3pPr marL="1004468" algn="l" rtl="0" eaLnBrk="0" fontAlgn="base" hangingPunct="0">
        <a:spcBef>
          <a:spcPct val="0"/>
        </a:spcBef>
        <a:spcAft>
          <a:spcPct val="0"/>
        </a:spcAft>
        <a:buChar char="•"/>
        <a:defRPr sz="2636">
          <a:solidFill>
            <a:schemeClr val="tx1"/>
          </a:solidFill>
          <a:latin typeface="+mn-lt"/>
          <a:ea typeface="+mn-ea"/>
          <a:cs typeface="+mn-cs"/>
        </a:defRPr>
      </a:lvl3pPr>
      <a:lvl4pPr marL="1506703" algn="l" rtl="0" eaLnBrk="0" fontAlgn="base" hangingPunct="0">
        <a:spcBef>
          <a:spcPct val="0"/>
        </a:spcBef>
        <a:spcAft>
          <a:spcPct val="0"/>
        </a:spcAft>
        <a:buChar char="–"/>
        <a:defRPr sz="2197">
          <a:solidFill>
            <a:schemeClr val="tx1"/>
          </a:solidFill>
          <a:latin typeface="+mn-lt"/>
          <a:ea typeface="+mn-ea"/>
          <a:cs typeface="+mn-cs"/>
        </a:defRPr>
      </a:lvl4pPr>
      <a:lvl5pPr marL="2008937" algn="l" rtl="0" eaLnBrk="0" fontAlgn="base" hangingPunct="0">
        <a:spcBef>
          <a:spcPct val="0"/>
        </a:spcBef>
        <a:spcAft>
          <a:spcPct val="0"/>
        </a:spcAft>
        <a:buChar char="»"/>
        <a:defRPr sz="2197">
          <a:solidFill>
            <a:schemeClr val="tx1"/>
          </a:solidFill>
          <a:latin typeface="+mn-lt"/>
          <a:ea typeface="+mn-ea"/>
          <a:cs typeface="+mn-cs"/>
        </a:defRPr>
      </a:lvl5pPr>
      <a:lvl6pPr marL="2511171">
        <a:defRPr sz="2197">
          <a:latin typeface="+mn-lt"/>
          <a:ea typeface="+mn-ea"/>
          <a:cs typeface="+mn-cs"/>
        </a:defRPr>
      </a:lvl6pPr>
      <a:lvl7pPr marL="3013405">
        <a:defRPr sz="2197">
          <a:latin typeface="+mn-lt"/>
          <a:ea typeface="+mn-ea"/>
          <a:cs typeface="+mn-cs"/>
        </a:defRPr>
      </a:lvl7pPr>
      <a:lvl8pPr marL="3515639">
        <a:defRPr sz="2197">
          <a:latin typeface="+mn-lt"/>
          <a:ea typeface="+mn-ea"/>
          <a:cs typeface="+mn-cs"/>
        </a:defRPr>
      </a:lvl8pPr>
      <a:lvl9pPr marL="4017874">
        <a:defRPr sz="2197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02234">
        <a:defRPr>
          <a:latin typeface="+mn-lt"/>
          <a:ea typeface="+mn-ea"/>
          <a:cs typeface="+mn-cs"/>
        </a:defRPr>
      </a:lvl2pPr>
      <a:lvl3pPr marL="1004468">
        <a:defRPr>
          <a:latin typeface="+mn-lt"/>
          <a:ea typeface="+mn-ea"/>
          <a:cs typeface="+mn-cs"/>
        </a:defRPr>
      </a:lvl3pPr>
      <a:lvl4pPr marL="1506703">
        <a:defRPr>
          <a:latin typeface="+mn-lt"/>
          <a:ea typeface="+mn-ea"/>
          <a:cs typeface="+mn-cs"/>
        </a:defRPr>
      </a:lvl4pPr>
      <a:lvl5pPr marL="2008937">
        <a:defRPr>
          <a:latin typeface="+mn-lt"/>
          <a:ea typeface="+mn-ea"/>
          <a:cs typeface="+mn-cs"/>
        </a:defRPr>
      </a:lvl5pPr>
      <a:lvl6pPr marL="2511171">
        <a:defRPr>
          <a:latin typeface="+mn-lt"/>
          <a:ea typeface="+mn-ea"/>
          <a:cs typeface="+mn-cs"/>
        </a:defRPr>
      </a:lvl6pPr>
      <a:lvl7pPr marL="3013405">
        <a:defRPr>
          <a:latin typeface="+mn-lt"/>
          <a:ea typeface="+mn-ea"/>
          <a:cs typeface="+mn-cs"/>
        </a:defRPr>
      </a:lvl7pPr>
      <a:lvl8pPr marL="3515639">
        <a:defRPr>
          <a:latin typeface="+mn-lt"/>
          <a:ea typeface="+mn-ea"/>
          <a:cs typeface="+mn-cs"/>
        </a:defRPr>
      </a:lvl8pPr>
      <a:lvl9pPr marL="401787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0" cy="1109472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6000"/>
          </a:blip>
          <a:srcRect l="8191" r="15753"/>
          <a:stretch>
            <a:fillRect/>
          </a:stretch>
        </p:blipFill>
        <p:spPr>
          <a:xfrm>
            <a:off x="11671922" y="6649219"/>
            <a:ext cx="4993701" cy="440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 bwMode="auto">
          <a:xfrm>
            <a:off x="11620504" y="6649218"/>
            <a:ext cx="5045071" cy="4401599"/>
          </a:xfrm>
          <a:prstGeom prst="rect">
            <a:avLst/>
          </a:prstGeom>
          <a:solidFill>
            <a:schemeClr val="bg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04" name="TextBox 2"/>
          <p:cNvSpPr txBox="1">
            <a:spLocks noChangeArrowheads="1"/>
          </p:cNvSpPr>
          <p:nvPr/>
        </p:nvSpPr>
        <p:spPr bwMode="auto">
          <a:xfrm>
            <a:off x="6656388" y="10539413"/>
            <a:ext cx="1584325" cy="246062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电话：</a:t>
            </a:r>
            <a:r>
              <a:rPr lang="en-US" altLang="zh-CN" sz="1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025-85311315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656512" y="10318998"/>
            <a:ext cx="2749414" cy="246221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网址：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http://ghj.nanjing.gov.cn/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656512" y="9886791"/>
            <a:ext cx="2952328" cy="245110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地址：南京市栖霞区仙林文枢东路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10</a:t>
            </a:r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号 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6656512" y="10082913"/>
            <a:ext cx="1584325" cy="246062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邮编：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210000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1925475" y="2319648"/>
            <a:ext cx="4392439" cy="737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b="1" dirty="0">
                <a:solidFill>
                  <a:schemeClr val="bg1"/>
                </a:solidFill>
                <a:latin typeface="+mn-ea"/>
                <a:ea typeface="+mn-ea"/>
              </a:rPr>
              <a:t>《南京仙林白象片区控制性详细规划》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b="1" dirty="0">
                <a:solidFill>
                  <a:schemeClr val="bg1"/>
                </a:solidFill>
                <a:latin typeface="+mn-ea"/>
                <a:ea typeface="+mn-ea"/>
              </a:rPr>
              <a:t>EAc030-11规划管理单元图则修改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7549812" y="523875"/>
            <a:ext cx="3579813" cy="391337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indent="304800" algn="just" eaLnBrk="1" hangingPunct="1">
              <a:lnSpc>
                <a:spcPct val="140000"/>
              </a:lnSpc>
              <a:defRPr/>
            </a:pPr>
            <a:endParaRPr lang="en-US" altLang="zh-CN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indent="304800" algn="just" eaLnBrk="1" hangingPunct="1">
              <a:lnSpc>
                <a:spcPct val="140000"/>
              </a:lnSpc>
              <a:defRPr/>
            </a:pPr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</a:rPr>
              <a:t>前言</a:t>
            </a:r>
          </a:p>
          <a:p>
            <a:pPr indent="304800" algn="just" eaLnBrk="1" hangingPunct="1">
              <a:lnSpc>
                <a:spcPct val="140000"/>
              </a:lnSpc>
              <a:defRPr/>
            </a:pPr>
            <a:endParaRPr lang="zh-CN" altLang="en-US" sz="900" dirty="0">
              <a:latin typeface="+mj-ea"/>
              <a:ea typeface="+mj-ea"/>
            </a:endParaRPr>
          </a:p>
          <a:p>
            <a:pPr indent="323850" eaLnBrk="1" hangingPunct="1">
              <a:lnSpc>
                <a:spcPct val="250000"/>
              </a:lnSpc>
              <a:defRPr/>
            </a:pPr>
            <a:r>
              <a:rPr lang="zh-CN" altLang="en-US" sz="900" dirty="0"/>
              <a:t>为进一步助推仙林白象片区建设，完善仙林湖周边配套设施和服务功能，我局会同仙林大学城管委会组织开展了</a:t>
            </a:r>
            <a:r>
              <a:rPr lang="en-US" altLang="zh-CN" sz="900" dirty="0"/>
              <a:t>《</a:t>
            </a:r>
            <a:r>
              <a:rPr lang="zh-CN" altLang="en-US" sz="900" dirty="0"/>
              <a:t>南京仙林白象片区控制性详细规划</a:t>
            </a:r>
            <a:r>
              <a:rPr lang="en-US" altLang="zh-CN" sz="900" dirty="0"/>
              <a:t>》EAc030-11</a:t>
            </a:r>
            <a:r>
              <a:rPr lang="zh-CN" altLang="en-US" sz="900" dirty="0"/>
              <a:t>规划管理单元图则修改工作。综合考虑区域资源条件和发展基础，本着减总量、增绿地、优功能的原则，对仙林湖周边用地功能、空间形态及建设指标等进行研究，优化商服用地和绿地布局，形成了本次规划成果</a:t>
            </a:r>
            <a:r>
              <a:rPr lang="zh-CN" altLang="en-US" sz="900" dirty="0" smtClean="0"/>
              <a:t>。</a:t>
            </a:r>
            <a:endParaRPr lang="en-US" altLang="zh-CN" sz="900" dirty="0" smtClean="0"/>
          </a:p>
          <a:p>
            <a:pPr indent="323850" eaLnBrk="1" hangingPunct="1">
              <a:lnSpc>
                <a:spcPct val="250000"/>
              </a:lnSpc>
              <a:defRPr/>
            </a:pPr>
            <a:r>
              <a:rPr lang="zh-CN" altLang="en-US" sz="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根据</a:t>
            </a:r>
            <a:r>
              <a:rPr lang="en-US" altLang="zh-CN" sz="9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中华人民共和国城乡规划法</a:t>
            </a:r>
            <a:r>
              <a:rPr lang="en-US" altLang="zh-CN" sz="9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，现将经市政府批复的</a:t>
            </a:r>
            <a:r>
              <a:rPr sz="900" dirty="0"/>
              <a:t>《南京仙林白象片区控制性详细规划 》EAc030-11</a:t>
            </a:r>
            <a:r>
              <a:rPr sz="900" dirty="0" smtClean="0"/>
              <a:t>规划管理单元图则</a:t>
            </a:r>
            <a:r>
              <a:rPr lang="zh-CN" altLang="en-US" sz="900" dirty="0" smtClean="0"/>
              <a:t>修改</a:t>
            </a:r>
            <a:r>
              <a:rPr lang="zh-CN" altLang="en-US" sz="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成果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向社会予以公布。</a:t>
            </a:r>
          </a:p>
        </p:txBody>
      </p:sp>
      <p:sp>
        <p:nvSpPr>
          <p:cNvPr id="17" name="Rectangle 61"/>
          <p:cNvSpPr>
            <a:spLocks noChangeArrowheads="1"/>
          </p:cNvSpPr>
          <p:nvPr/>
        </p:nvSpPr>
        <p:spPr bwMode="auto">
          <a:xfrm>
            <a:off x="17549814" y="6908800"/>
            <a:ext cx="357981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50000"/>
              </a:lnSpc>
            </a:pPr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</a:rPr>
              <a:t>说明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1</a:t>
            </a:r>
            <a:r>
              <a:rPr lang="zh-CN" altLang="en-US" sz="900" dirty="0">
                <a:latin typeface="宋体" panose="02010600030101010101" pitchFamily="2" charset="-122"/>
              </a:rPr>
              <a:t>、本材料是为方便公众了解城市规划而制作的参考性文件。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2</a:t>
            </a:r>
            <a:r>
              <a:rPr lang="zh-CN" altLang="en-US" sz="900" dirty="0">
                <a:latin typeface="宋体" panose="02010600030101010101" pitchFamily="2" charset="-122"/>
              </a:rPr>
              <a:t>、本规划是城市发展的控制与引导性文件，不代表具体的项目实施计划和实施方案。一旦有建设行为，应依据批准的具体项目建设方案实施。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3</a:t>
            </a:r>
            <a:r>
              <a:rPr lang="zh-CN" altLang="en-US" sz="900" dirty="0">
                <a:latin typeface="宋体" panose="02010600030101010101" pitchFamily="2" charset="-122"/>
              </a:rPr>
              <a:t>、城市规划是不断优化更新的过程，规划内容以南京市规划和自然资源局存档备查的最新版本为准，同一地区同内容深度规划若有更新，南京市规划和自然资源局将依法在网站上公布，本材料自动作废。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4</a:t>
            </a:r>
            <a:r>
              <a:rPr lang="zh-CN" altLang="en-US" sz="900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0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 eaLnBrk="1" hangingPunct="1">
              <a:lnSpc>
                <a:spcPct val="150000"/>
              </a:lnSpc>
            </a:pPr>
            <a:endParaRPr lang="zh-CN" altLang="en-US" sz="1000" dirty="0">
              <a:latin typeface="宋体" panose="02010600030101010101" pitchFamily="2" charset="-122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141075" y="9502775"/>
            <a:ext cx="5524500" cy="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</a:rPr>
              <a:t>南京市规划和自然资源局</a:t>
            </a:r>
            <a:endParaRPr lang="en-US" altLang="zh-CN" dirty="0">
              <a:latin typeface="黑体" panose="02010600030101010101" pitchFamily="49" charset="-122"/>
              <a:ea typeface="黑体" panose="02010600030101010101" pitchFamily="49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</a:rPr>
              <a:t>二</a:t>
            </a:r>
            <a:r>
              <a:rPr lang="en-US" altLang="zh-CN" dirty="0">
                <a:latin typeface="黑体" panose="02010600030101010101" pitchFamily="49" charset="-122"/>
                <a:ea typeface="黑体" panose="02010600030101010101" pitchFamily="49" charset="-122"/>
              </a:rPr>
              <a:t>O</a:t>
            </a:r>
            <a:r>
              <a:rPr lang="zh-CN" altLang="en-US" dirty="0">
                <a:latin typeface="黑体" panose="02010600030101010101" pitchFamily="49" charset="-122"/>
                <a:ea typeface="黑体" panose="02010600030101010101" pitchFamily="49" charset="-122"/>
              </a:rPr>
              <a:t>二二年七月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38200" y="242435"/>
            <a:ext cx="19550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95" tIns="48344" rIns="96695" bIns="48344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sz="2500" b="1" dirty="0">
                <a:latin typeface="黑体" panose="02010600030101010101" pitchFamily="49" charset="-122"/>
                <a:ea typeface="黑体" panose="02010600030101010101" pitchFamily="49" charset="-122"/>
              </a:rPr>
              <a:t>《南京仙林白象片区控制性详细规划》EAc030-11规划管理单元图则修改</a:t>
            </a:r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463550" y="1924100"/>
            <a:ext cx="4586111" cy="17597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indent="457200" algn="just" eaLnBrk="1">
              <a:lnSpc>
                <a:spcPct val="150000"/>
              </a:lnSpc>
              <a:defRPr/>
            </a:pPr>
            <a:r>
              <a:rPr lang="en-US" altLang="zh-CN" sz="1800" dirty="0">
                <a:ea typeface="+mn-ea"/>
                <a:cs typeface="Times New Roman" panose="02020603050405020304" pitchFamily="18" charset="0"/>
              </a:rPr>
              <a:t>EAc030-11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规划管理单元图则</a:t>
            </a:r>
            <a:r>
              <a:rPr sz="1800" dirty="0" err="1" smtClean="0">
                <a:ea typeface="+mn-ea"/>
                <a:cs typeface="Times New Roman" panose="02020603050405020304" pitchFamily="18" charset="0"/>
              </a:rPr>
              <a:t>位于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仙林副城白象片区，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东至湖东路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、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南至仙林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大道、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西至守敬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路、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北至纬地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路，用地面积约</a:t>
            </a:r>
            <a:r>
              <a:rPr lang="en-US" altLang="zh-CN" sz="1800" dirty="0">
                <a:ea typeface="+mn-ea"/>
                <a:cs typeface="Times New Roman" panose="02020603050405020304" pitchFamily="18" charset="0"/>
              </a:rPr>
              <a:t>99.59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公顷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。</a:t>
            </a:r>
            <a:endParaRPr lang="zh-CN" altLang="en-US" sz="18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77"/>
          <p:cNvSpPr>
            <a:spLocks noChangeArrowheads="1"/>
          </p:cNvSpPr>
          <p:nvPr/>
        </p:nvSpPr>
        <p:spPr bwMode="auto">
          <a:xfrm>
            <a:off x="469983" y="1295561"/>
            <a:ext cx="41354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000" b="1" dirty="0" smtClean="0">
                <a:latin typeface="黑体" panose="02010600030101010101" pitchFamily="49" charset="-122"/>
                <a:ea typeface="黑体" panose="02010600030101010101" pitchFamily="49" charset="-122"/>
              </a:rPr>
              <a:t>区位</a:t>
            </a:r>
            <a:r>
              <a:rPr lang="zh-CN" altLang="en-US" sz="2000" b="1" dirty="0">
                <a:latin typeface="黑体" panose="02010600030101010101" pitchFamily="49" charset="-122"/>
                <a:ea typeface="黑体" panose="02010600030101010101" pitchFamily="49" charset="-122"/>
              </a:rPr>
              <a:t>及范围</a:t>
            </a:r>
          </a:p>
        </p:txBody>
      </p:sp>
      <p:cxnSp>
        <p:nvCxnSpPr>
          <p:cNvPr id="25" name="直接连接符 34"/>
          <p:cNvCxnSpPr>
            <a:cxnSpLocks noChangeShapeType="1"/>
          </p:cNvCxnSpPr>
          <p:nvPr/>
        </p:nvCxnSpPr>
        <p:spPr bwMode="auto">
          <a:xfrm>
            <a:off x="0" y="8572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36"/>
          <p:cNvCxnSpPr>
            <a:cxnSpLocks noChangeShapeType="1"/>
          </p:cNvCxnSpPr>
          <p:nvPr/>
        </p:nvCxnSpPr>
        <p:spPr bwMode="auto">
          <a:xfrm>
            <a:off x="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40"/>
          <p:cNvCxnSpPr>
            <a:cxnSpLocks noChangeShapeType="1"/>
          </p:cNvCxnSpPr>
          <p:nvPr/>
        </p:nvCxnSpPr>
        <p:spPr bwMode="auto">
          <a:xfrm>
            <a:off x="0" y="10895013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连接符 41"/>
          <p:cNvCxnSpPr>
            <a:cxnSpLocks noChangeShapeType="1"/>
          </p:cNvCxnSpPr>
          <p:nvPr/>
        </p:nvCxnSpPr>
        <p:spPr bwMode="auto">
          <a:xfrm>
            <a:off x="22098000" y="0"/>
            <a:ext cx="0" cy="11072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连接符 42"/>
          <p:cNvCxnSpPr>
            <a:cxnSpLocks noChangeShapeType="1"/>
          </p:cNvCxnSpPr>
          <p:nvPr/>
        </p:nvCxnSpPr>
        <p:spPr bwMode="auto">
          <a:xfrm>
            <a:off x="5288360" y="874712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接连接符 43"/>
          <p:cNvCxnSpPr>
            <a:cxnSpLocks noChangeShapeType="1"/>
          </p:cNvCxnSpPr>
          <p:nvPr/>
        </p:nvCxnSpPr>
        <p:spPr bwMode="auto">
          <a:xfrm>
            <a:off x="12057112" y="85090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直接连接符 55"/>
          <p:cNvCxnSpPr>
            <a:cxnSpLocks noChangeShapeType="1"/>
          </p:cNvCxnSpPr>
          <p:nvPr/>
        </p:nvCxnSpPr>
        <p:spPr bwMode="auto">
          <a:xfrm>
            <a:off x="0" y="-63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直接连接符 56"/>
          <p:cNvCxnSpPr>
            <a:cxnSpLocks noChangeShapeType="1"/>
          </p:cNvCxnSpPr>
          <p:nvPr/>
        </p:nvCxnSpPr>
        <p:spPr bwMode="auto">
          <a:xfrm>
            <a:off x="0" y="11075988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直接连接符 36"/>
          <p:cNvCxnSpPr>
            <a:cxnSpLocks noChangeShapeType="1"/>
          </p:cNvCxnSpPr>
          <p:nvPr/>
        </p:nvCxnSpPr>
        <p:spPr bwMode="auto">
          <a:xfrm>
            <a:off x="2209800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7" name="表格 36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448579"/>
              </p:ext>
            </p:extLst>
          </p:nvPr>
        </p:nvGraphicFramePr>
        <p:xfrm>
          <a:off x="18105788" y="9263497"/>
          <a:ext cx="3950937" cy="15624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0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0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67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1000" b="0" kern="1200" dirty="0">
                          <a:solidFill>
                            <a:schemeClr val="tx1"/>
                          </a:solidFill>
                          <a:latin typeface="方正仿宋_GBK" panose="03000509000000000000" pitchFamily="65" charset="-122"/>
                          <a:ea typeface="方正仿宋_GBK" panose="03000509000000000000" pitchFamily="65" charset="-122"/>
                          <a:cs typeface="+mn-cs"/>
                        </a:rPr>
                        <a:t>〔</a:t>
                      </a:r>
                      <a:r>
                        <a:rPr kumimoji="1" lang="en-US" altLang="zh-CN" sz="1000" b="0" kern="1200" dirty="0" smtClean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2022</a:t>
                      </a:r>
                      <a:r>
                        <a:rPr kumimoji="1" lang="en-US" altLang="zh-CN" sz="1000" b="0" kern="1200" dirty="0" smtClean="0">
                          <a:solidFill>
                            <a:schemeClr val="tx1"/>
                          </a:solidFill>
                          <a:latin typeface="方正仿宋_GBK" panose="03000509000000000000" pitchFamily="65" charset="-122"/>
                          <a:ea typeface="方正仿宋_GBK" panose="03000509000000000000" pitchFamily="65" charset="-122"/>
                          <a:cs typeface="+mn-cs"/>
                        </a:rPr>
                        <a:t>〕</a:t>
                      </a:r>
                      <a:r>
                        <a:rPr kumimoji="1" lang="en-US" altLang="zh-CN" sz="1000" b="0" kern="1200" dirty="0" smtClean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70</a:t>
                      </a:r>
                      <a:r>
                        <a:rPr kumimoji="1" lang="zh-CN" altLang="en-US" sz="10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号</a:t>
                      </a: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4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动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态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更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新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信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息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栏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800" b="0" kern="12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91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34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anose="02010600030101010101" pitchFamily="49" charset="-122"/>
                        <a:ea typeface="黑体" panose="02010600030101010101" pitchFamily="49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文本框 37"/>
          <p:cNvSpPr txBox="1"/>
          <p:nvPr/>
        </p:nvSpPr>
        <p:spPr>
          <a:xfrm>
            <a:off x="1254914" y="6782617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在白象片区的位置</a:t>
            </a:r>
            <a:endParaRPr lang="zh-CN" altLang="en-US" sz="16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270477" y="10165983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黑体" panose="02010600030101010101" pitchFamily="49" charset="-122"/>
                <a:ea typeface="黑体" panose="02010600030101010101" pitchFamily="49" charset="-122"/>
              </a:rPr>
              <a:t>图则规划范围</a:t>
            </a:r>
            <a:endParaRPr lang="zh-CN" altLang="en-US" sz="1600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0" name="Rectangle 77"/>
          <p:cNvSpPr>
            <a:spLocks noChangeArrowheads="1"/>
          </p:cNvSpPr>
          <p:nvPr/>
        </p:nvSpPr>
        <p:spPr bwMode="auto">
          <a:xfrm>
            <a:off x="5679142" y="1343607"/>
            <a:ext cx="4135437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000" b="1" dirty="0" smtClean="0">
                <a:latin typeface="黑体" panose="02010600030101010101" pitchFamily="49" charset="-122"/>
                <a:ea typeface="黑体" panose="02010600030101010101" pitchFamily="49" charset="-122"/>
              </a:rPr>
              <a:t>修改情况</a:t>
            </a:r>
            <a:endParaRPr lang="zh-CN" altLang="en-US" sz="2000" b="1" dirty="0"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1" name="Rectangle 122"/>
          <p:cNvSpPr>
            <a:spLocks noChangeArrowheads="1"/>
          </p:cNvSpPr>
          <p:nvPr/>
        </p:nvSpPr>
        <p:spPr bwMode="auto">
          <a:xfrm>
            <a:off x="6005066" y="1975340"/>
            <a:ext cx="5359404" cy="38371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indent="457200" algn="just" eaLnBrk="1">
              <a:lnSpc>
                <a:spcPct val="150000"/>
              </a:lnSpc>
              <a:defRPr/>
            </a:pPr>
            <a:r>
              <a:rPr sz="1800" dirty="0">
                <a:ea typeface="+mn-ea"/>
                <a:cs typeface="Times New Roman" panose="02020603050405020304" pitchFamily="18" charset="0"/>
              </a:rPr>
              <a:t>11-02地块为综合公园，用地面积由26.83公顷调整为27.45公顷，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绿地率由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≥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95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%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调整为</a:t>
            </a:r>
            <a:r>
              <a:rPr lang="zh-CN" altLang="en-US" sz="1800" dirty="0">
                <a:cs typeface="Times New Roman" panose="02020603050405020304" pitchFamily="18" charset="0"/>
              </a:rPr>
              <a:t>≥ 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70%；11-05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地块为水域，面积由17.98公顷调整为17.80公顷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；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取消</a:t>
            </a:r>
            <a:r>
              <a:rPr lang="en-US" altLang="zh-CN" sz="1800" dirty="0">
                <a:ea typeface="+mn-ea"/>
                <a:cs typeface="Times New Roman" panose="02020603050405020304" pitchFamily="18" charset="0"/>
              </a:rPr>
              <a:t>11-07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、</a:t>
            </a:r>
            <a:r>
              <a:rPr lang="en-US" altLang="zh-CN" sz="1800" dirty="0">
                <a:ea typeface="+mn-ea"/>
                <a:cs typeface="Times New Roman" panose="02020603050405020304" pitchFamily="18" charset="0"/>
              </a:rPr>
              <a:t>11-08</a:t>
            </a:r>
            <a:r>
              <a:rPr lang="zh-CN" altLang="en-US" sz="1800" dirty="0">
                <a:ea typeface="+mn-ea"/>
                <a:cs typeface="Times New Roman" panose="02020603050405020304" pitchFamily="18" charset="0"/>
              </a:rPr>
              <a:t>地块；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11-09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地块用地性质由零售商业调整为商办混合，用地面积由2.02公顷调整为3.00公顷，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容积率由</a:t>
            </a:r>
            <a:r>
              <a:rPr lang="zh-CN" altLang="en-US" sz="1800" dirty="0" smtClean="0">
                <a:ea typeface="+mn-ea"/>
                <a:cs typeface="Times New Roman" panose="02020603050405020304" pitchFamily="18" charset="0"/>
              </a:rPr>
              <a:t>≤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1.2调整为</a:t>
            </a:r>
            <a:r>
              <a:rPr lang="zh-CN" altLang="en-US" sz="1800">
                <a:cs typeface="Times New Roman" panose="02020603050405020304" pitchFamily="18" charset="0"/>
              </a:rPr>
              <a:t>≤ </a:t>
            </a:r>
            <a:r>
              <a:rPr sz="1800" smtClean="0">
                <a:ea typeface="+mn-ea"/>
                <a:cs typeface="Times New Roman" panose="02020603050405020304" pitchFamily="18" charset="0"/>
              </a:rPr>
              <a:t>1.5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、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绿地率由</a:t>
            </a:r>
            <a:r>
              <a:rPr lang="zh-CN" altLang="en-US" sz="1800" dirty="0">
                <a:cs typeface="Times New Roman" panose="02020603050405020304" pitchFamily="18" charset="0"/>
              </a:rPr>
              <a:t>≥ 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25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%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调整为</a:t>
            </a:r>
            <a:r>
              <a:rPr lang="zh-CN" altLang="en-US" sz="1800" dirty="0">
                <a:cs typeface="Times New Roman" panose="02020603050405020304" pitchFamily="18" charset="0"/>
              </a:rPr>
              <a:t>≥ 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20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%，建筑密度、建筑高度不变；11-10地块为街旁绿地，用地面积由0.25公顷调整为0.30公顷，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绿地率由</a:t>
            </a:r>
            <a:r>
              <a:rPr lang="zh-CN" altLang="en-US" sz="1800" dirty="0">
                <a:cs typeface="Times New Roman" panose="02020603050405020304" pitchFamily="18" charset="0"/>
              </a:rPr>
              <a:t>≥ 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95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%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调整为</a:t>
            </a:r>
            <a:r>
              <a:rPr lang="zh-CN" altLang="en-US" sz="1800" dirty="0">
                <a:cs typeface="Times New Roman" panose="02020603050405020304" pitchFamily="18" charset="0"/>
              </a:rPr>
              <a:t>≥ </a:t>
            </a:r>
            <a:r>
              <a:rPr sz="1800" dirty="0" smtClean="0">
                <a:ea typeface="+mn-ea"/>
                <a:cs typeface="Times New Roman" panose="02020603050405020304" pitchFamily="18" charset="0"/>
              </a:rPr>
              <a:t>65</a:t>
            </a:r>
            <a:r>
              <a:rPr sz="1800" dirty="0">
                <a:ea typeface="+mn-ea"/>
                <a:cs typeface="Times New Roman" panose="02020603050405020304" pitchFamily="18" charset="0"/>
              </a:rPr>
              <a:t>%。</a:t>
            </a:r>
            <a:endParaRPr lang="zh-CN" altLang="en-US" sz="18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77"/>
          <p:cNvSpPr>
            <a:spLocks noChangeArrowheads="1"/>
          </p:cNvSpPr>
          <p:nvPr/>
        </p:nvSpPr>
        <p:spPr bwMode="auto">
          <a:xfrm>
            <a:off x="12447893" y="1395413"/>
            <a:ext cx="4135437" cy="5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000" b="1" dirty="0">
                <a:latin typeface="黑体" panose="02010600030101010101" pitchFamily="49" charset="-122"/>
                <a:ea typeface="黑体" panose="02010600030101010101" pitchFamily="49" charset="-122"/>
              </a:rPr>
              <a:t>调整方案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13353516" y="7037113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0030101010101" pitchFamily="49" charset="-122"/>
                <a:ea typeface="黑体" panose="02010600030101010101" pitchFamily="49" charset="-122"/>
              </a:rPr>
              <a:t>调整前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18274105" y="7037113"/>
            <a:ext cx="2534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0030101010101" pitchFamily="49" charset="-122"/>
                <a:ea typeface="黑体" panose="02010600030101010101" pitchFamily="49" charset="-122"/>
              </a:rPr>
              <a:t>调整后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rcRect b="642"/>
          <a:stretch>
            <a:fillRect/>
          </a:stretch>
        </p:blipFill>
        <p:spPr>
          <a:xfrm>
            <a:off x="493395" y="3706495"/>
            <a:ext cx="4359910" cy="305498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/>
          <a:srcRect t="4018" b="4455"/>
          <a:stretch>
            <a:fillRect/>
          </a:stretch>
        </p:blipFill>
        <p:spPr>
          <a:xfrm>
            <a:off x="493395" y="7237730"/>
            <a:ext cx="4356735" cy="2922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r="18904"/>
          <a:stretch/>
        </p:blipFill>
        <p:spPr>
          <a:xfrm>
            <a:off x="12426072" y="2047168"/>
            <a:ext cx="4353426" cy="49170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r="14532"/>
          <a:stretch/>
        </p:blipFill>
        <p:spPr>
          <a:xfrm>
            <a:off x="17148457" y="2047256"/>
            <a:ext cx="4845381" cy="49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067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WEzMDJjZDBjZWZiMmE1ZGY1NWRjNmE5MzQ4OWZmY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e3a9a4-cd9a-4573-9f79-87f7c0b43e07}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479</Words>
  <Application>Microsoft Office PowerPoint</Application>
  <PresentationFormat>自定义</PresentationFormat>
  <Paragraphs>41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 Unicode MS</vt:lpstr>
      <vt:lpstr>方正仿宋_GBK</vt:lpstr>
      <vt:lpstr>黑体</vt:lpstr>
      <vt:lpstr>华文细黑</vt:lpstr>
      <vt:lpstr>宋体</vt:lpstr>
      <vt:lpstr>Calibri</vt:lpstr>
      <vt:lpstr>Times New Roman</vt:lpstr>
      <vt:lpstr>默认设计模板</vt:lpstr>
      <vt:lpstr>Office Theme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556</cp:revision>
  <cp:lastPrinted>2019-11-27T12:51:00Z</cp:lastPrinted>
  <dcterms:created xsi:type="dcterms:W3CDTF">2003-11-12T09:06:00Z</dcterms:created>
  <dcterms:modified xsi:type="dcterms:W3CDTF">2022-07-29T02:35:27Z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AD27F4664078412890508AB5A4A62B34</vt:lpwstr>
  </property>
  <property fmtid="{D5CDD505-2E9C-101B-9397-08002B2CF9AE}" pid="3" name="KSOProductBuildVer">
    <vt:lpwstr>2052-11.1.0.11875</vt:lpwstr>
  </property>
</Properties>
</file>