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4" r:id="rId2"/>
    <p:sldId id="270" r:id="rId3"/>
  </p:sldIdLst>
  <p:sldSz cx="22098000" cy="11049000"/>
  <p:notesSz cx="6807200" cy="9939338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78">
          <p15:clr>
            <a:srgbClr val="A4A3A4"/>
          </p15:clr>
        </p15:guide>
        <p15:guide id="2" orient="horz" pos="4478">
          <p15:clr>
            <a:srgbClr val="A4A3A4"/>
          </p15:clr>
        </p15:guide>
        <p15:guide id="3" orient="horz" pos="532">
          <p15:clr>
            <a:srgbClr val="A4A3A4"/>
          </p15:clr>
        </p15:guide>
        <p15:guide id="4" orient="horz" pos="1120">
          <p15:clr>
            <a:srgbClr val="A4A3A4"/>
          </p15:clr>
        </p15:guide>
        <p15:guide id="5" orient="horz" pos="3707">
          <p15:clr>
            <a:srgbClr val="A4A3A4"/>
          </p15:clr>
        </p15:guide>
        <p15:guide id="6" pos="13604">
          <p15:clr>
            <a:srgbClr val="A4A3A4"/>
          </p15:clr>
        </p15:guide>
        <p15:guide id="7" pos="8906">
          <p15:clr>
            <a:srgbClr val="A4A3A4"/>
          </p15:clr>
        </p15:guide>
        <p15:guide id="8" pos="296">
          <p15:clr>
            <a:srgbClr val="A4A3A4"/>
          </p15:clr>
        </p15:guide>
        <p15:guide id="9" pos="10997">
          <p15:clr>
            <a:srgbClr val="A4A3A4"/>
          </p15:clr>
        </p15:guide>
        <p15:guide id="10" pos="6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FE"/>
    <a:srgbClr val="FEFFF1"/>
    <a:srgbClr val="FAFFEF"/>
    <a:srgbClr val="F8FFE9"/>
    <a:srgbClr val="FFF5D1"/>
    <a:srgbClr val="FFFFCC"/>
    <a:srgbClr val="FFFFFF"/>
    <a:srgbClr val="FFF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15" autoAdjust="0"/>
    <p:restoredTop sz="91541" autoAdjust="0"/>
  </p:normalViewPr>
  <p:slideViewPr>
    <p:cSldViewPr>
      <p:cViewPr varScale="1">
        <p:scale>
          <a:sx n="63" d="100"/>
          <a:sy n="63" d="100"/>
        </p:scale>
        <p:origin x="84" y="180"/>
      </p:cViewPr>
      <p:guideLst>
        <p:guide orient="horz" pos="6478"/>
        <p:guide orient="horz" pos="4478"/>
        <p:guide orient="horz" pos="532"/>
        <p:guide orient="horz" pos="1120"/>
        <p:guide orient="horz" pos="3707"/>
        <p:guide pos="13604"/>
        <p:guide pos="8906"/>
        <p:guide pos="296"/>
        <p:guide pos="10997"/>
        <p:guide pos="696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529" cy="4975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26" tIns="47711" rIns="95426" bIns="47711" numCol="1" anchor="t" anchorCtr="0" compatLnSpc="1"/>
          <a:lstStyle>
            <a:lvl1pPr defTabSz="953549" eaLnBrk="1" hangingPunct="1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671" y="0"/>
            <a:ext cx="2950529" cy="4975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26" tIns="47711" rIns="95426" bIns="47711" numCol="1" anchor="t" anchorCtr="0" compatLnSpc="1"/>
          <a:lstStyle>
            <a:lvl1pPr algn="r" defTabSz="953549" eaLnBrk="1" hangingPunct="1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1814"/>
            <a:ext cx="2950529" cy="4975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26" tIns="47711" rIns="95426" bIns="47711" numCol="1" anchor="b" anchorCtr="0" compatLnSpc="1"/>
          <a:lstStyle>
            <a:lvl1pPr defTabSz="953549" eaLnBrk="1" hangingPunct="1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671" y="9441814"/>
            <a:ext cx="2950529" cy="4975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26" tIns="47711" rIns="95426" bIns="47711" numCol="1" anchor="b" anchorCtr="0" compatLnSpc="1">
            <a:prstTxWarp prst="textNoShape">
              <a:avLst/>
            </a:prstTxWarp>
          </a:bodyPr>
          <a:lstStyle>
            <a:lvl1pPr algn="r" defTabSz="950468" eaLnBrk="1" hangingPunct="1">
              <a:defRPr sz="1200"/>
            </a:lvl1pPr>
          </a:lstStyle>
          <a:p>
            <a:pPr>
              <a:defRPr/>
            </a:pPr>
            <a:fld id="{1F443DF6-317B-44A7-9917-E6C9D7148C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3944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5934"/>
          </a:xfrm>
          <a:prstGeom prst="rect">
            <a:avLst/>
          </a:prstGeom>
        </p:spPr>
        <p:txBody>
          <a:bodyPr vert="horz" lIns="62992" tIns="31497" rIns="62992" bIns="31497" rtlCol="0"/>
          <a:lstStyle>
            <a:lvl1pPr algn="l" eaLnBrk="1" hangingPunct="1">
              <a:defRPr sz="8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5082" y="0"/>
            <a:ext cx="2950529" cy="495934"/>
          </a:xfrm>
          <a:prstGeom prst="rect">
            <a:avLst/>
          </a:prstGeom>
        </p:spPr>
        <p:txBody>
          <a:bodyPr vert="horz" lIns="62992" tIns="31497" rIns="62992" bIns="31497" rtlCol="0"/>
          <a:lstStyle>
            <a:lvl1pPr algn="r" eaLnBrk="1" hangingPunct="1">
              <a:defRPr sz="8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939FC7A-02F9-4E13-9611-780D29A6E808}" type="datetimeFigureOut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322263" y="746125"/>
            <a:ext cx="7451726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992" tIns="31497" rIns="62992" bIns="31497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993" y="4722498"/>
            <a:ext cx="5443216" cy="4471350"/>
          </a:xfrm>
          <a:prstGeom prst="rect">
            <a:avLst/>
          </a:prstGeom>
        </p:spPr>
        <p:txBody>
          <a:bodyPr vert="horz" lIns="62992" tIns="31497" rIns="62992" bIns="31497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226"/>
            <a:ext cx="2950529" cy="497523"/>
          </a:xfrm>
          <a:prstGeom prst="rect">
            <a:avLst/>
          </a:prstGeom>
        </p:spPr>
        <p:txBody>
          <a:bodyPr vert="horz" lIns="62992" tIns="31497" rIns="62992" bIns="31497" rtlCol="0" anchor="b"/>
          <a:lstStyle>
            <a:lvl1pPr algn="l" eaLnBrk="1" hangingPunct="1">
              <a:defRPr sz="8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5082" y="9440226"/>
            <a:ext cx="2950529" cy="497523"/>
          </a:xfrm>
          <a:prstGeom prst="rect">
            <a:avLst/>
          </a:prstGeom>
        </p:spPr>
        <p:txBody>
          <a:bodyPr vert="horz" wrap="square" lIns="62992" tIns="31497" rIns="62992" bIns="3149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pPr>
              <a:defRPr/>
            </a:pPr>
            <a:fld id="{869B79A6-35E6-4DC2-9594-60362042BB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302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13403" indent="-19709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791561" indent="-15735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107868" indent="-15735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424174" indent="-15735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1881945" indent="-1573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339715" indent="-1573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797485" indent="-1573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255255" indent="-1573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39C67E2C-EDFD-49EA-A5A4-8F28B2BCC527}" type="slidenum">
              <a:rPr lang="zh-CN" altLang="en-US" sz="8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zh-CN" altLang="en-US" sz="80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441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81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13403" indent="-197096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791561" indent="-157359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107868" indent="-157359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424174" indent="-157359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1881945" indent="-157359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339715" indent="-157359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2797485" indent="-157359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255255" indent="-157359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615BDC4-3748-4633-B1F4-D4B4DD66AA55}" type="slidenum">
              <a:rPr lang="zh-CN" altLang="en-US" sz="800" smtClean="0"/>
              <a:pPr/>
              <a:t>2</a:t>
            </a:fld>
            <a:endParaRPr lang="zh-CN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82651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0" cy="1104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21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0E43C-22CB-403C-974E-65665D190ED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624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5744825" y="982663"/>
            <a:ext cx="4695825" cy="8839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57350" y="982663"/>
            <a:ext cx="13935075" cy="8839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C4E19-6D62-467F-B366-4F16399075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976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079C2-3C5E-45AD-9074-4E0CF5BD46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024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46250" y="7099300"/>
            <a:ext cx="18783300" cy="21955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46250" y="4683125"/>
            <a:ext cx="18783300" cy="2416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E2F42-F4A1-421A-8BBD-2EFFD840C09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029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57350" y="3192463"/>
            <a:ext cx="9315450" cy="662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125200" y="3192463"/>
            <a:ext cx="9315450" cy="662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78235-CED6-403C-A0AC-66160B984FD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093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4900" y="442913"/>
            <a:ext cx="19888200" cy="1841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04900" y="2473325"/>
            <a:ext cx="9763125" cy="10302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04900" y="3503613"/>
            <a:ext cx="9763125" cy="6365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1225213" y="2473325"/>
            <a:ext cx="9767887" cy="10302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1225213" y="3503613"/>
            <a:ext cx="9767887" cy="6365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76635-51A2-419C-91FA-F87D68B266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377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4B37C-BC58-4F48-98D2-7F4FA30DAC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790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D4A9E-7A35-47AB-BDBC-930A755E686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25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4900" y="439738"/>
            <a:ext cx="7270750" cy="18716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39175" y="439738"/>
            <a:ext cx="12353925" cy="9429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04900" y="2311400"/>
            <a:ext cx="7270750" cy="7558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4EA41-A682-42E7-ACD7-6DE20B5822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185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30700" y="7734300"/>
            <a:ext cx="13258800" cy="9128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30700" y="987425"/>
            <a:ext cx="13258800" cy="6629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330700" y="8647113"/>
            <a:ext cx="13258800" cy="12969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FC839-AC33-4B9D-9C5F-F873230FB09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081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7350" y="982663"/>
            <a:ext cx="187833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9409" tIns="94704" rIns="189409" bIns="94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57350" y="3192463"/>
            <a:ext cx="187833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9409" tIns="94704" rIns="189409" bIns="94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57350" y="10066338"/>
            <a:ext cx="4603750" cy="736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89409" tIns="94704" rIns="189409" bIns="94704" numCol="1" anchor="t" anchorCtr="0" compatLnSpc="1"/>
          <a:lstStyle>
            <a:lvl1pPr eaLnBrk="1" hangingPunct="1">
              <a:defRPr sz="29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0150" y="10066338"/>
            <a:ext cx="6997700" cy="736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89409" tIns="94704" rIns="189409" bIns="94704" numCol="1" anchor="t" anchorCtr="0" compatLnSpc="1"/>
          <a:lstStyle>
            <a:lvl1pPr algn="ctr" eaLnBrk="1" hangingPunct="1">
              <a:defRPr sz="29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836900" y="10066338"/>
            <a:ext cx="4603750" cy="736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89409" tIns="94704" rIns="189409" bIns="947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900"/>
            </a:lvl1pPr>
          </a:lstStyle>
          <a:p>
            <a:pPr>
              <a:defRPr/>
            </a:pPr>
            <a:fld id="{FCACE4C2-B520-4CC2-8F26-36E99AE6BE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1893888" rtl="0" eaLnBrk="0" fontAlgn="base" hangingPunct="0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893888" rtl="0" eaLnBrk="0" fontAlgn="base" hangingPunct="0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defTabSz="1893888" rtl="0" eaLnBrk="0" fontAlgn="base" hangingPunct="0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defTabSz="1893888" rtl="0" eaLnBrk="0" fontAlgn="base" hangingPunct="0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defTabSz="1893888" rtl="0" eaLnBrk="0" fontAlgn="base" hangingPunct="0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defTabSz="1894205" rtl="0" fontAlgn="base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defTabSz="1894205" rtl="0" fontAlgn="base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defTabSz="1894205" rtl="0" fontAlgn="base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defTabSz="1894205" rtl="0" fontAlgn="base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709613" indent="-709613" algn="l" defTabSz="1893888" rtl="0" eaLnBrk="0" fontAlgn="base" hangingPunct="0">
        <a:spcBef>
          <a:spcPct val="20000"/>
        </a:spcBef>
        <a:spcAft>
          <a:spcPct val="0"/>
        </a:spcAft>
        <a:buChar char="•"/>
        <a:defRPr kumimoji="1" sz="6600">
          <a:solidFill>
            <a:schemeClr val="tx1"/>
          </a:solidFill>
          <a:latin typeface="+mn-lt"/>
          <a:ea typeface="+mn-ea"/>
          <a:cs typeface="+mn-cs"/>
        </a:defRPr>
      </a:lvl1pPr>
      <a:lvl2pPr marL="1538288" indent="-590550" algn="l" defTabSz="1893888" rtl="0" eaLnBrk="0" fontAlgn="base" hangingPunct="0">
        <a:spcBef>
          <a:spcPct val="20000"/>
        </a:spcBef>
        <a:spcAft>
          <a:spcPct val="0"/>
        </a:spcAft>
        <a:buChar char="–"/>
        <a:defRPr kumimoji="1" sz="5800">
          <a:solidFill>
            <a:schemeClr val="tx1"/>
          </a:solidFill>
          <a:latin typeface="+mn-lt"/>
          <a:ea typeface="+mn-ea"/>
        </a:defRPr>
      </a:lvl2pPr>
      <a:lvl3pPr marL="2366963" indent="-473075" algn="l" defTabSz="1893888" rtl="0" eaLnBrk="0" fontAlgn="base" hangingPunct="0">
        <a:spcBef>
          <a:spcPct val="20000"/>
        </a:spcBef>
        <a:spcAft>
          <a:spcPct val="0"/>
        </a:spcAft>
        <a:buChar char="•"/>
        <a:defRPr kumimoji="1" sz="5000">
          <a:solidFill>
            <a:schemeClr val="tx1"/>
          </a:solidFill>
          <a:latin typeface="+mn-lt"/>
          <a:ea typeface="+mn-ea"/>
        </a:defRPr>
      </a:lvl3pPr>
      <a:lvl4pPr marL="3314700" indent="-473075" algn="l" defTabSz="1893888" rtl="0" eaLnBrk="0" fontAlgn="base" hangingPunct="0">
        <a:spcBef>
          <a:spcPct val="20000"/>
        </a:spcBef>
        <a:spcAft>
          <a:spcPct val="0"/>
        </a:spcAft>
        <a:buChar char="–"/>
        <a:defRPr kumimoji="1" sz="4100">
          <a:solidFill>
            <a:schemeClr val="tx1"/>
          </a:solidFill>
          <a:latin typeface="+mn-lt"/>
          <a:ea typeface="+mn-ea"/>
        </a:defRPr>
      </a:lvl4pPr>
      <a:lvl5pPr marL="4262438" indent="-474663" algn="l" defTabSz="1893888" rtl="0" eaLnBrk="0" fontAlgn="base" hangingPunct="0">
        <a:spcBef>
          <a:spcPct val="20000"/>
        </a:spcBef>
        <a:spcAft>
          <a:spcPct val="0"/>
        </a:spcAft>
        <a:buChar char="»"/>
        <a:defRPr kumimoji="1" sz="4100">
          <a:solidFill>
            <a:schemeClr val="tx1"/>
          </a:solidFill>
          <a:latin typeface="+mn-lt"/>
          <a:ea typeface="+mn-ea"/>
        </a:defRPr>
      </a:lvl5pPr>
      <a:lvl6pPr marL="4719955" indent="-474980" algn="l" defTabSz="1894205" rtl="0" fontAlgn="base">
        <a:spcBef>
          <a:spcPct val="20000"/>
        </a:spcBef>
        <a:spcAft>
          <a:spcPct val="0"/>
        </a:spcAft>
        <a:buChar char="»"/>
        <a:defRPr kumimoji="1" sz="4100">
          <a:solidFill>
            <a:schemeClr val="tx1"/>
          </a:solidFill>
          <a:latin typeface="+mn-lt"/>
          <a:ea typeface="+mn-ea"/>
        </a:defRPr>
      </a:lvl6pPr>
      <a:lvl7pPr marL="5177155" indent="-474980" algn="l" defTabSz="1894205" rtl="0" fontAlgn="base">
        <a:spcBef>
          <a:spcPct val="20000"/>
        </a:spcBef>
        <a:spcAft>
          <a:spcPct val="0"/>
        </a:spcAft>
        <a:buChar char="»"/>
        <a:defRPr kumimoji="1" sz="4100">
          <a:solidFill>
            <a:schemeClr val="tx1"/>
          </a:solidFill>
          <a:latin typeface="+mn-lt"/>
          <a:ea typeface="+mn-ea"/>
        </a:defRPr>
      </a:lvl7pPr>
      <a:lvl8pPr marL="5634355" indent="-474980" algn="l" defTabSz="1894205" rtl="0" fontAlgn="base">
        <a:spcBef>
          <a:spcPct val="20000"/>
        </a:spcBef>
        <a:spcAft>
          <a:spcPct val="0"/>
        </a:spcAft>
        <a:buChar char="»"/>
        <a:defRPr kumimoji="1" sz="4100">
          <a:solidFill>
            <a:schemeClr val="tx1"/>
          </a:solidFill>
          <a:latin typeface="+mn-lt"/>
          <a:ea typeface="+mn-ea"/>
        </a:defRPr>
      </a:lvl8pPr>
      <a:lvl9pPr marL="6091555" indent="-474980" algn="l" defTabSz="1894205" rtl="0" fontAlgn="base">
        <a:spcBef>
          <a:spcPct val="20000"/>
        </a:spcBef>
        <a:spcAft>
          <a:spcPct val="0"/>
        </a:spcAft>
        <a:buChar char="»"/>
        <a:defRPr kumimoji="1" sz="4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89" y="0"/>
            <a:ext cx="22098000" cy="1109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089" y="7036668"/>
            <a:ext cx="5617256" cy="3724300"/>
          </a:xfrm>
          <a:prstGeom prst="rect">
            <a:avLst/>
          </a:prstGeom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1141075" y="9502775"/>
            <a:ext cx="566896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6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5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南京市规划和自然资源局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二二年五月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1697072" y="2461255"/>
            <a:ext cx="496892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342857" indent="-342857" algn="ctr" defTabSz="914305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+mn-ea"/>
                <a:ea typeface="+mn-ea"/>
              </a:rPr>
              <a:t>《</a:t>
            </a:r>
            <a:r>
              <a:rPr lang="zh-CN" altLang="en-US" sz="1600" b="1" dirty="0" smtClean="0">
                <a:solidFill>
                  <a:schemeClr val="bg1"/>
                </a:solidFill>
                <a:latin typeface="+mn-ea"/>
                <a:ea typeface="+mn-ea"/>
              </a:rPr>
              <a:t>南京市仙林副城新港片区控制性详细规划</a:t>
            </a:r>
            <a:r>
              <a:rPr lang="en-US" altLang="zh-CN" sz="1600" b="1" dirty="0" smtClean="0">
                <a:solidFill>
                  <a:schemeClr val="bg1"/>
                </a:solidFill>
                <a:latin typeface="+mn-ea"/>
                <a:ea typeface="+mn-ea"/>
              </a:rPr>
              <a:t>》NJDBa010-14</a:t>
            </a:r>
            <a:r>
              <a:rPr lang="zh-CN" altLang="en-US" sz="1600" b="1" dirty="0" smtClean="0">
                <a:solidFill>
                  <a:schemeClr val="bg1"/>
                </a:solidFill>
                <a:latin typeface="+mn-ea"/>
                <a:ea typeface="+mn-ea"/>
              </a:rPr>
              <a:t>规划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管理单元图则修改</a:t>
            </a:r>
          </a:p>
        </p:txBody>
      </p:sp>
      <p:sp>
        <p:nvSpPr>
          <p:cNvPr id="5127" name="Rectangle 61"/>
          <p:cNvSpPr>
            <a:spLocks noChangeArrowheads="1"/>
          </p:cNvSpPr>
          <p:nvPr/>
        </p:nvSpPr>
        <p:spPr bwMode="auto">
          <a:xfrm>
            <a:off x="17529175" y="6908800"/>
            <a:ext cx="3600450" cy="4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6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5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说明</a:t>
            </a:r>
            <a:endParaRPr lang="en-US" altLang="zh-CN" sz="9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US" altLang="zh-CN" sz="900" dirty="0">
                <a:latin typeface="宋体" panose="02010600030101010101" pitchFamily="2" charset="-122"/>
              </a:rPr>
              <a:t>1</a:t>
            </a:r>
            <a:r>
              <a:rPr lang="zh-CN" altLang="en-US" sz="900" dirty="0">
                <a:latin typeface="宋体" panose="02010600030101010101" pitchFamily="2" charset="-122"/>
              </a:rPr>
              <a:t>、本材料是为方便公众了解城市规划而制作的参考性文件。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US" altLang="zh-CN" sz="900" dirty="0">
                <a:latin typeface="宋体" panose="02010600030101010101" pitchFamily="2" charset="-122"/>
              </a:rPr>
              <a:t>2</a:t>
            </a:r>
            <a:r>
              <a:rPr lang="zh-CN" altLang="en-US" sz="900" dirty="0" smtClean="0">
                <a:latin typeface="宋体" panose="02010600030101010101" pitchFamily="2" charset="-122"/>
              </a:rPr>
              <a:t>、本次管理单元图则修改是</a:t>
            </a:r>
            <a:r>
              <a:rPr lang="zh-CN" altLang="en-US" sz="900" dirty="0">
                <a:latin typeface="宋体" panose="02010600030101010101" pitchFamily="2" charset="-122"/>
              </a:rPr>
              <a:t>城市发展的控制与引导性文件，不代表具体的项目实施计划和实施方案。一旦有建设行为，应依据批准的具体项目建设方案实施。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US" altLang="zh-CN" sz="900" dirty="0">
                <a:latin typeface="宋体" panose="02010600030101010101" pitchFamily="2" charset="-122"/>
              </a:rPr>
              <a:t>3</a:t>
            </a:r>
            <a:r>
              <a:rPr lang="zh-CN" altLang="en-US" sz="900" dirty="0">
                <a:latin typeface="宋体" panose="02010600030101010101" pitchFamily="2" charset="-122"/>
              </a:rPr>
              <a:t>、城市规划是不断优化更新的过程，规划内容以南京市规划和自然资源局存档备查的最新版本为准，同一地区同内容深度规划若有更新，南京市规划和自然资源局将依法在网站上公布，本材料自动作废。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US" altLang="zh-CN" sz="900" dirty="0">
                <a:latin typeface="宋体" panose="02010600030101010101" pitchFamily="2" charset="-122"/>
              </a:rPr>
              <a:t>4</a:t>
            </a:r>
            <a:r>
              <a:rPr lang="zh-CN" altLang="en-US" sz="900" dirty="0">
                <a:latin typeface="宋体" panose="02010600030101010101" pitchFamily="2" charset="-122"/>
              </a:rPr>
              <a:t>、本材料版权及解释权归南京市规划和自然资源局所有，未取得版权人的书面授权，谢绝改变、分发、发布或使用本材料图文资料。</a:t>
            </a:r>
            <a:endParaRPr lang="en-US" altLang="zh-CN" sz="9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zh-CN" altLang="en-US" sz="1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zh-CN" altLang="en-US" sz="1000" dirty="0">
              <a:latin typeface="宋体" panose="02010600030101010101" pitchFamily="2" charset="-122"/>
            </a:endParaRPr>
          </a:p>
        </p:txBody>
      </p:sp>
      <p:sp>
        <p:nvSpPr>
          <p:cNvPr id="5128" name="TextBox 2"/>
          <p:cNvSpPr txBox="1">
            <a:spLocks noChangeArrowheads="1"/>
          </p:cNvSpPr>
          <p:nvPr/>
        </p:nvSpPr>
        <p:spPr bwMode="auto">
          <a:xfrm>
            <a:off x="6656388" y="10539413"/>
            <a:ext cx="1584325" cy="246062"/>
          </a:xfrm>
          <a:prstGeom prst="rect">
            <a:avLst/>
          </a:prstGeom>
          <a:solidFill>
            <a:srgbClr val="FEF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6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5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000" dirty="0">
                <a:latin typeface="Arial Unicode MS" pitchFamily="34" charset="-122"/>
                <a:ea typeface="Arial Unicode MS" pitchFamily="34" charset="-122"/>
              </a:rPr>
              <a:t>电话：</a:t>
            </a:r>
            <a:r>
              <a:rPr lang="en-US" altLang="zh-CN" sz="1000" dirty="0" smtClean="0">
                <a:latin typeface="Arial Unicode MS" pitchFamily="34" charset="-122"/>
                <a:ea typeface="Arial Unicode MS" pitchFamily="34" charset="-122"/>
              </a:rPr>
              <a:t>025-85800875</a:t>
            </a:r>
            <a:endParaRPr lang="zh-CN" altLang="en-US" sz="1000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5129" name="TextBox 2"/>
          <p:cNvSpPr txBox="1">
            <a:spLocks noChangeArrowheads="1"/>
          </p:cNvSpPr>
          <p:nvPr/>
        </p:nvSpPr>
        <p:spPr bwMode="auto">
          <a:xfrm>
            <a:off x="6656388" y="10321395"/>
            <a:ext cx="2749550" cy="246063"/>
          </a:xfrm>
          <a:prstGeom prst="rect">
            <a:avLst/>
          </a:prstGeom>
          <a:solidFill>
            <a:srgbClr val="FEF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6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5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000">
                <a:latin typeface="Arial Unicode MS" pitchFamily="34" charset="-122"/>
                <a:ea typeface="Arial Unicode MS" pitchFamily="34" charset="-122"/>
              </a:rPr>
              <a:t>网址：</a:t>
            </a:r>
            <a:r>
              <a:rPr lang="en-US" altLang="zh-CN" sz="1000">
                <a:latin typeface="Arial Unicode MS" pitchFamily="34" charset="-122"/>
                <a:ea typeface="Arial Unicode MS" pitchFamily="34" charset="-122"/>
              </a:rPr>
              <a:t>http://ghj.nanjing.gov.cn/</a:t>
            </a:r>
            <a:endParaRPr lang="zh-CN" altLang="en-US" sz="100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5130" name="TextBox 2"/>
          <p:cNvSpPr txBox="1">
            <a:spLocks noChangeArrowheads="1"/>
          </p:cNvSpPr>
          <p:nvPr/>
        </p:nvSpPr>
        <p:spPr bwMode="auto">
          <a:xfrm>
            <a:off x="6656388" y="9886950"/>
            <a:ext cx="2952750" cy="244475"/>
          </a:xfrm>
          <a:prstGeom prst="rect">
            <a:avLst/>
          </a:prstGeom>
          <a:solidFill>
            <a:srgbClr val="FEF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6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5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000" dirty="0">
                <a:latin typeface="Arial Unicode MS" pitchFamily="34" charset="-122"/>
                <a:ea typeface="Arial Unicode MS" pitchFamily="34" charset="-122"/>
              </a:rPr>
              <a:t>地址：</a:t>
            </a:r>
            <a:r>
              <a:rPr lang="zh-CN" altLang="en-US" sz="1000" dirty="0" smtClean="0">
                <a:latin typeface="Arial Unicode MS" pitchFamily="34" charset="-122"/>
                <a:ea typeface="Arial Unicode MS" pitchFamily="34" charset="-122"/>
              </a:rPr>
              <a:t>南京市中</a:t>
            </a:r>
            <a:r>
              <a:rPr lang="zh-CN" altLang="en-US" sz="1000" dirty="0">
                <a:latin typeface="Arial Unicode MS" pitchFamily="34" charset="-122"/>
                <a:ea typeface="Arial Unicode MS" pitchFamily="34" charset="-122"/>
              </a:rPr>
              <a:t>山路</a:t>
            </a:r>
            <a:r>
              <a:rPr lang="en-US" altLang="zh-CN" sz="1000" dirty="0">
                <a:latin typeface="Arial Unicode MS" pitchFamily="34" charset="-122"/>
                <a:ea typeface="Arial Unicode MS" pitchFamily="34" charset="-122"/>
              </a:rPr>
              <a:t>171</a:t>
            </a:r>
            <a:r>
              <a:rPr lang="zh-CN" altLang="en-US" sz="1000" dirty="0">
                <a:latin typeface="Arial Unicode MS" pitchFamily="34" charset="-122"/>
                <a:ea typeface="Arial Unicode MS" pitchFamily="34" charset="-122"/>
              </a:rPr>
              <a:t>号 </a:t>
            </a:r>
          </a:p>
        </p:txBody>
      </p:sp>
      <p:sp>
        <p:nvSpPr>
          <p:cNvPr id="5131" name="TextBox 2"/>
          <p:cNvSpPr txBox="1">
            <a:spLocks noChangeArrowheads="1"/>
          </p:cNvSpPr>
          <p:nvPr/>
        </p:nvSpPr>
        <p:spPr bwMode="auto">
          <a:xfrm>
            <a:off x="6656388" y="10103379"/>
            <a:ext cx="1584325" cy="246062"/>
          </a:xfrm>
          <a:prstGeom prst="rect">
            <a:avLst/>
          </a:prstGeom>
          <a:solidFill>
            <a:srgbClr val="FEF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6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5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000" dirty="0">
                <a:latin typeface="Arial Unicode MS" pitchFamily="34" charset="-122"/>
                <a:ea typeface="Arial Unicode MS" pitchFamily="34" charset="-122"/>
              </a:rPr>
              <a:t>邮编：</a:t>
            </a:r>
            <a:r>
              <a:rPr lang="en-US" altLang="zh-CN" sz="1000" dirty="0">
                <a:latin typeface="Arial Unicode MS" pitchFamily="34" charset="-122"/>
                <a:ea typeface="Arial Unicode MS" pitchFamily="34" charset="-122"/>
              </a:rPr>
              <a:t>210005</a:t>
            </a:r>
            <a:endParaRPr lang="zh-CN" altLang="en-US" sz="1000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7529175" y="523875"/>
            <a:ext cx="3600450" cy="22652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indent="304800" algn="just">
              <a:lnSpc>
                <a:spcPct val="140000"/>
              </a:lnSpc>
              <a:defRPr/>
            </a:pPr>
            <a:endParaRPr lang="en-US" altLang="zh-CN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indent="304800" algn="just">
              <a:lnSpc>
                <a:spcPct val="140000"/>
              </a:lnSpc>
              <a:defRPr/>
            </a:pPr>
            <a:r>
              <a:rPr lang="zh-CN" altLang="en-US" dirty="0" smtClean="0">
                <a:latin typeface="黑体" panose="02010600030101010101" pitchFamily="2" charset="-122"/>
                <a:ea typeface="黑体" panose="02010600030101010101" pitchFamily="2" charset="-122"/>
              </a:rPr>
              <a:t>前言</a:t>
            </a:r>
          </a:p>
          <a:p>
            <a:pPr indent="266700" algn="just" eaLnBrk="1" hangingPunct="1">
              <a:lnSpc>
                <a:spcPct val="200000"/>
              </a:lnSpc>
              <a:defRPr/>
            </a:pPr>
            <a:endParaRPr lang="en-US" altLang="zh-CN" sz="900" dirty="0" smtClean="0">
              <a:latin typeface="宋体" panose="02010600030101010101" pitchFamily="2" charset="-122"/>
              <a:sym typeface="华文细黑" pitchFamily="2" charset="-122"/>
            </a:endParaRPr>
          </a:p>
          <a:p>
            <a:pPr indent="266700" algn="just" eaLnBrk="1">
              <a:lnSpc>
                <a:spcPct val="200000"/>
              </a:lnSpc>
              <a:defRPr/>
            </a:pPr>
            <a:r>
              <a:rPr lang="zh-CN" altLang="zh-CN" sz="900" dirty="0" smtClean="0">
                <a:latin typeface="宋体" panose="02010600030101010101" pitchFamily="2" charset="-122"/>
                <a:sym typeface="华文细黑" pitchFamily="2" charset="-122"/>
              </a:rPr>
              <a:t>为盘活存量用地空间，提高产业用地集约高效利用水平，保障重大项目落地，我局会同南京经开区管委会组织开展了《南京市仙林副城新港片区控制性详细规划》</a:t>
            </a:r>
            <a:r>
              <a:rPr lang="en-US" altLang="zh-CN" sz="900" dirty="0" smtClean="0">
                <a:latin typeface="宋体" panose="02010600030101010101" pitchFamily="2" charset="-122"/>
                <a:sym typeface="华文细黑" pitchFamily="2" charset="-122"/>
              </a:rPr>
              <a:t>NJDBa010—14</a:t>
            </a:r>
            <a:r>
              <a:rPr lang="zh-CN" altLang="zh-CN" sz="900" dirty="0" smtClean="0">
                <a:latin typeface="宋体" panose="02010600030101010101" pitchFamily="2" charset="-122"/>
                <a:sym typeface="华文细黑" pitchFamily="2" charset="-122"/>
              </a:rPr>
              <a:t>规划管理单元图则修改工作。</a:t>
            </a:r>
          </a:p>
          <a:p>
            <a:pPr indent="266700" algn="just" eaLnBrk="1" hangingPunct="1">
              <a:lnSpc>
                <a:spcPct val="200000"/>
              </a:lnSpc>
              <a:defRPr/>
            </a:pPr>
            <a:r>
              <a:rPr lang="zh-CN" altLang="en-US" sz="900" dirty="0" smtClean="0">
                <a:latin typeface="宋体" panose="02010600030101010101" pitchFamily="2" charset="-122"/>
              </a:rPr>
              <a:t>根据</a:t>
            </a:r>
            <a:r>
              <a:rPr lang="en-US" altLang="zh-CN" sz="900" dirty="0">
                <a:latin typeface="宋体" panose="02010600030101010101" pitchFamily="2" charset="-122"/>
              </a:rPr>
              <a:t>《</a:t>
            </a:r>
            <a:r>
              <a:rPr lang="zh-CN" altLang="en-US" sz="900" dirty="0">
                <a:latin typeface="宋体" panose="02010600030101010101" pitchFamily="2" charset="-122"/>
              </a:rPr>
              <a:t>中华人民共和国城乡规划法</a:t>
            </a:r>
            <a:r>
              <a:rPr lang="en-US" altLang="zh-CN" sz="900" dirty="0">
                <a:latin typeface="宋体" panose="02010600030101010101" pitchFamily="2" charset="-122"/>
              </a:rPr>
              <a:t>》</a:t>
            </a:r>
            <a:r>
              <a:rPr lang="zh-CN" altLang="en-US" sz="900" dirty="0">
                <a:latin typeface="宋体" panose="02010600030101010101" pitchFamily="2" charset="-122"/>
              </a:rPr>
              <a:t>，现将经市政府批复的该规划成果向社会予以公布</a:t>
            </a:r>
            <a:r>
              <a:rPr lang="zh-CN" altLang="en-US" sz="900" dirty="0" smtClean="0">
                <a:latin typeface="宋体" panose="02010600030101010101" pitchFamily="2" charset="-122"/>
              </a:rPr>
              <a:t>。</a:t>
            </a:r>
            <a:endParaRPr lang="zh-CN" altLang="en-US" sz="9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6100564"/>
            <a:ext cx="5112000" cy="382380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5" y="2572172"/>
            <a:ext cx="5112000" cy="276729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1088" y="1081562"/>
            <a:ext cx="6274768" cy="42633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1088" y="5833539"/>
            <a:ext cx="6274768" cy="42633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173" name="Rectangle 77"/>
          <p:cNvSpPr>
            <a:spLocks noChangeArrowheads="1"/>
          </p:cNvSpPr>
          <p:nvPr/>
        </p:nvSpPr>
        <p:spPr bwMode="auto">
          <a:xfrm>
            <a:off x="477838" y="430213"/>
            <a:ext cx="4135437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6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5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latin typeface="黑体" panose="02010609060101010101" pitchFamily="49" charset="-122"/>
                <a:ea typeface="黑体" panose="02010609060101010101" pitchFamily="49" charset="-122"/>
              </a:rPr>
              <a:t>项目区位</a:t>
            </a:r>
          </a:p>
        </p:txBody>
      </p:sp>
      <p:sp>
        <p:nvSpPr>
          <p:cNvPr id="6" name="Rectangle 41"/>
          <p:cNvSpPr>
            <a:spLocks noChangeArrowheads="1"/>
          </p:cNvSpPr>
          <p:nvPr/>
        </p:nvSpPr>
        <p:spPr bwMode="auto">
          <a:xfrm>
            <a:off x="6734942" y="430213"/>
            <a:ext cx="4634153" cy="2883085"/>
          </a:xfrm>
          <a:prstGeom prst="rect">
            <a:avLst/>
          </a:prstGeom>
          <a:noFill/>
          <a:ln>
            <a:noFill/>
          </a:ln>
        </p:spPr>
        <p:txBody>
          <a:bodyPr wrap="square" lIns="96762" tIns="48381" rIns="96762" bIns="48381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>
              <a:lnSpc>
                <a:spcPct val="150000"/>
              </a:lnSpc>
              <a:defRPr/>
            </a:pPr>
            <a:r>
              <a:rPr lang="zh-CN" altLang="en-US" sz="16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规划（修改）内容</a:t>
            </a:r>
            <a:endParaRPr lang="en-US" altLang="zh-CN" sz="16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indent="269240" eaLnBrk="1">
              <a:lnSpc>
                <a:spcPct val="150000"/>
              </a:lnSpc>
              <a:spcBef>
                <a:spcPts val="600"/>
              </a:spcBef>
            </a:pPr>
            <a:r>
              <a:rPr lang="zh-CN" altLang="en-US" b="1" dirty="0" smtClean="0">
                <a:latin typeface="+mn-ea"/>
              </a:rPr>
              <a:t>技术指标调整</a:t>
            </a:r>
            <a:endParaRPr lang="en-US" altLang="zh-CN" b="1" dirty="0" smtClean="0">
              <a:latin typeface="+mn-ea"/>
            </a:endParaRPr>
          </a:p>
          <a:p>
            <a:pPr indent="269240" eaLnBrk="1">
              <a:lnSpc>
                <a:spcPct val="150000"/>
              </a:lnSpc>
              <a:spcBef>
                <a:spcPts val="600"/>
              </a:spcBef>
            </a:pPr>
            <a:r>
              <a:rPr lang="zh-CN" altLang="zh-CN" dirty="0" smtClean="0">
                <a:latin typeface="+mn-ea"/>
                <a:ea typeface="+mn-ea"/>
              </a:rPr>
              <a:t>将</a:t>
            </a:r>
            <a:r>
              <a:rPr lang="en-US" altLang="zh-CN" dirty="0" smtClean="0">
                <a:latin typeface="+mn-ea"/>
                <a:ea typeface="+mn-ea"/>
              </a:rPr>
              <a:t>14</a:t>
            </a:r>
            <a:r>
              <a:rPr lang="zh-CN" altLang="zh-CN" dirty="0" smtClean="0">
                <a:latin typeface="+mn-ea"/>
                <a:ea typeface="+mn-ea"/>
              </a:rPr>
              <a:t>—</a:t>
            </a:r>
            <a:r>
              <a:rPr lang="en-US" altLang="zh-CN" dirty="0" smtClean="0">
                <a:latin typeface="+mn-ea"/>
                <a:ea typeface="+mn-ea"/>
              </a:rPr>
              <a:t>05</a:t>
            </a:r>
            <a:r>
              <a:rPr lang="zh-CN" altLang="zh-CN" dirty="0" smtClean="0">
                <a:latin typeface="+mn-ea"/>
                <a:ea typeface="+mn-ea"/>
              </a:rPr>
              <a:t>科研设计用地（</a:t>
            </a:r>
            <a:r>
              <a:rPr lang="en-US" altLang="zh-CN" dirty="0" smtClean="0">
                <a:latin typeface="+mn-ea"/>
                <a:ea typeface="+mn-ea"/>
              </a:rPr>
              <a:t>B29a</a:t>
            </a:r>
            <a:r>
              <a:rPr lang="zh-CN" altLang="zh-CN" dirty="0" smtClean="0">
                <a:latin typeface="+mn-ea"/>
                <a:ea typeface="+mn-ea"/>
              </a:rPr>
              <a:t>）容积率由</a:t>
            </a:r>
            <a:r>
              <a:rPr lang="en-US" altLang="zh-CN" dirty="0" smtClean="0">
                <a:latin typeface="+mn-ea"/>
                <a:ea typeface="+mn-ea"/>
              </a:rPr>
              <a:t>≤2.5</a:t>
            </a:r>
            <a:r>
              <a:rPr lang="zh-CN" altLang="zh-CN" dirty="0" smtClean="0">
                <a:latin typeface="+mn-ea"/>
                <a:ea typeface="+mn-ea"/>
              </a:rPr>
              <a:t>调整为</a:t>
            </a:r>
            <a:r>
              <a:rPr lang="en-US" altLang="zh-CN" dirty="0" smtClean="0">
                <a:latin typeface="+mn-ea"/>
                <a:ea typeface="+mn-ea"/>
              </a:rPr>
              <a:t>≤3.0</a:t>
            </a:r>
            <a:r>
              <a:rPr lang="zh-CN" altLang="zh-CN" dirty="0" smtClean="0">
                <a:latin typeface="+mn-ea"/>
                <a:ea typeface="+mn-ea"/>
              </a:rPr>
              <a:t>，建筑高度由</a:t>
            </a:r>
            <a:r>
              <a:rPr lang="en-US" altLang="zh-CN" dirty="0" smtClean="0">
                <a:latin typeface="+mn-ea"/>
                <a:ea typeface="+mn-ea"/>
              </a:rPr>
              <a:t>≤50</a:t>
            </a:r>
            <a:r>
              <a:rPr lang="zh-CN" altLang="zh-CN" dirty="0" smtClean="0">
                <a:latin typeface="+mn-ea"/>
                <a:ea typeface="+mn-ea"/>
              </a:rPr>
              <a:t>米调整为</a:t>
            </a:r>
            <a:r>
              <a:rPr lang="en-US" altLang="zh-CN" dirty="0" smtClean="0">
                <a:latin typeface="+mn-ea"/>
                <a:ea typeface="+mn-ea"/>
              </a:rPr>
              <a:t>≤80</a:t>
            </a:r>
            <a:r>
              <a:rPr lang="zh-CN" altLang="zh-CN" dirty="0" smtClean="0">
                <a:latin typeface="+mn-ea"/>
                <a:ea typeface="+mn-ea"/>
              </a:rPr>
              <a:t>米，其他控制指标与要求不做调整。</a:t>
            </a:r>
          </a:p>
          <a:p>
            <a:pPr indent="355600" algn="just" eaLnBrk="1">
              <a:lnSpc>
                <a:spcPct val="150000"/>
              </a:lnSpc>
            </a:pPr>
            <a:r>
              <a:rPr lang="zh-CN" altLang="zh-CN" dirty="0" smtClean="0">
                <a:latin typeface="+mn-ea"/>
                <a:ea typeface="+mn-ea"/>
              </a:rPr>
              <a:t>将</a:t>
            </a:r>
            <a:r>
              <a:rPr lang="en-US" altLang="zh-CN" dirty="0" smtClean="0">
                <a:latin typeface="+mn-ea"/>
                <a:ea typeface="+mn-ea"/>
              </a:rPr>
              <a:t>14</a:t>
            </a:r>
            <a:r>
              <a:rPr lang="zh-CN" altLang="zh-CN" dirty="0" smtClean="0">
                <a:latin typeface="+mn-ea"/>
                <a:ea typeface="+mn-ea"/>
              </a:rPr>
              <a:t>—</a:t>
            </a:r>
            <a:r>
              <a:rPr lang="en-US" altLang="zh-CN" dirty="0" smtClean="0">
                <a:latin typeface="+mn-ea"/>
                <a:ea typeface="+mn-ea"/>
              </a:rPr>
              <a:t>20</a:t>
            </a:r>
            <a:r>
              <a:rPr lang="zh-CN" altLang="zh-CN" dirty="0" smtClean="0">
                <a:latin typeface="+mn-ea"/>
                <a:ea typeface="+mn-ea"/>
              </a:rPr>
              <a:t>科研设计用地（</a:t>
            </a:r>
            <a:r>
              <a:rPr lang="en-US" altLang="zh-CN" dirty="0" smtClean="0">
                <a:latin typeface="+mn-ea"/>
                <a:ea typeface="+mn-ea"/>
              </a:rPr>
              <a:t>B29a</a:t>
            </a:r>
            <a:r>
              <a:rPr lang="zh-CN" altLang="zh-CN" dirty="0" smtClean="0">
                <a:latin typeface="+mn-ea"/>
                <a:ea typeface="+mn-ea"/>
              </a:rPr>
              <a:t>）容积率由</a:t>
            </a:r>
            <a:r>
              <a:rPr lang="en-US" altLang="zh-CN" dirty="0" smtClean="0">
                <a:latin typeface="+mn-ea"/>
                <a:ea typeface="+mn-ea"/>
              </a:rPr>
              <a:t>≤2.5</a:t>
            </a:r>
            <a:r>
              <a:rPr lang="zh-CN" altLang="zh-CN" dirty="0" smtClean="0">
                <a:latin typeface="+mn-ea"/>
                <a:ea typeface="+mn-ea"/>
              </a:rPr>
              <a:t>调整为</a:t>
            </a:r>
            <a:r>
              <a:rPr lang="en-US" altLang="zh-CN" dirty="0" smtClean="0">
                <a:latin typeface="+mn-ea"/>
                <a:ea typeface="+mn-ea"/>
              </a:rPr>
              <a:t>≤3.5</a:t>
            </a:r>
            <a:r>
              <a:rPr lang="zh-CN" altLang="zh-CN" dirty="0" smtClean="0">
                <a:latin typeface="+mn-ea"/>
                <a:ea typeface="+mn-ea"/>
              </a:rPr>
              <a:t>，建筑高度由</a:t>
            </a:r>
            <a:r>
              <a:rPr lang="en-US" altLang="zh-CN" dirty="0" smtClean="0">
                <a:latin typeface="+mn-ea"/>
                <a:ea typeface="+mn-ea"/>
              </a:rPr>
              <a:t>≤50</a:t>
            </a:r>
            <a:r>
              <a:rPr lang="zh-CN" altLang="zh-CN" dirty="0" smtClean="0">
                <a:latin typeface="+mn-ea"/>
                <a:ea typeface="+mn-ea"/>
              </a:rPr>
              <a:t>米调整为</a:t>
            </a:r>
            <a:r>
              <a:rPr lang="en-US" altLang="zh-CN" dirty="0" smtClean="0">
                <a:latin typeface="+mn-ea"/>
                <a:ea typeface="+mn-ea"/>
              </a:rPr>
              <a:t>≤80</a:t>
            </a:r>
            <a:r>
              <a:rPr lang="zh-CN" altLang="zh-CN" dirty="0" smtClean="0">
                <a:latin typeface="+mn-ea"/>
                <a:ea typeface="+mn-ea"/>
              </a:rPr>
              <a:t>米，其他控制指标与要求不做调整。</a:t>
            </a:r>
          </a:p>
        </p:txBody>
      </p:sp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001529"/>
              </p:ext>
            </p:extLst>
          </p:nvPr>
        </p:nvGraphicFramePr>
        <p:xfrm>
          <a:off x="18722975" y="8737582"/>
          <a:ext cx="2919413" cy="13319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1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批准单位</a:t>
                      </a:r>
                    </a:p>
                  </a:txBody>
                  <a:tcPr marL="96780" marR="96780" marT="47727" marB="477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南京市人民政府</a:t>
                      </a:r>
                    </a:p>
                  </a:txBody>
                  <a:tcPr marL="96780" marR="96780" marT="47727" marB="47727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2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批准文号</a:t>
                      </a:r>
                    </a:p>
                  </a:txBody>
                  <a:tcPr marL="96780" marR="96780" marT="47727" marB="477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10000"/>
                      </a:pPr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宁政复</a:t>
                      </a:r>
                      <a:r>
                        <a:rPr kumimoji="1" lang="en-US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〔</a:t>
                      </a:r>
                      <a:r>
                        <a:rPr kumimoji="1" lang="en-US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2022〕37</a:t>
                      </a:r>
                      <a:r>
                        <a:rPr kumimoji="1" lang="zh-CN" altLang="en-US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</a:t>
                      </a:r>
                      <a:endParaRPr kumimoji="1" lang="zh-CN" altLang="en-US" sz="9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6780" marR="96780" marT="47727" marB="47727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28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动态更新</a:t>
                      </a:r>
                      <a:endParaRPr kumimoji="1" lang="en-US" altLang="zh-CN" sz="900" b="0" kern="1200" noProof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信息栏</a:t>
                      </a:r>
                    </a:p>
                  </a:txBody>
                  <a:tcPr marL="96780" marR="96780" marT="47727" marB="477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10000"/>
                      </a:pPr>
                      <a:endParaRPr kumimoji="1" lang="zh-CN" altLang="en-US" sz="9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6780" marR="96780" marT="47727" marB="47727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11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华文细黑" pitchFamily="2" charset="-122"/>
                        <a:ea typeface="华文细黑" pitchFamily="2" charset="-122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6780" marR="96780" marT="47727" marB="477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11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华文细黑" pitchFamily="2" charset="-122"/>
                        <a:ea typeface="华文细黑" pitchFamily="2" charset="-122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6780" marR="96780" marT="47727" marB="477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195" name="直接连接符 42"/>
          <p:cNvCxnSpPr>
            <a:cxnSpLocks noChangeShapeType="1"/>
          </p:cNvCxnSpPr>
          <p:nvPr/>
        </p:nvCxnSpPr>
        <p:spPr bwMode="auto">
          <a:xfrm>
            <a:off x="6368480" y="195263"/>
            <a:ext cx="0" cy="106584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2" name="Rectangle 122"/>
          <p:cNvSpPr>
            <a:spLocks noChangeArrowheads="1"/>
          </p:cNvSpPr>
          <p:nvPr/>
        </p:nvSpPr>
        <p:spPr bwMode="auto">
          <a:xfrm>
            <a:off x="460374" y="835025"/>
            <a:ext cx="5213601" cy="139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62" tIns="48381" rIns="96762" bIns="48381">
            <a:spAutoFit/>
          </a:bodyPr>
          <a:lstStyle>
            <a:lvl1pPr indent="355600">
              <a:spcBef>
                <a:spcPct val="20000"/>
              </a:spcBef>
              <a:buChar char="•"/>
              <a:defRPr kumimoji="1" sz="6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5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 smtClean="0">
                <a:latin typeface="+mn-ea"/>
                <a:ea typeface="+mn-ea"/>
              </a:rPr>
              <a:t>NJDBa010-14</a:t>
            </a:r>
            <a:r>
              <a:rPr lang="zh-CN" altLang="en-US" sz="1400" dirty="0">
                <a:latin typeface="+mn-ea"/>
                <a:ea typeface="+mn-ea"/>
              </a:rPr>
              <a:t>规划管理单元</a:t>
            </a:r>
            <a:r>
              <a:rPr lang="zh-CN" altLang="en-US" sz="1400" dirty="0" smtClean="0">
                <a:latin typeface="+mn-ea"/>
                <a:ea typeface="+mn-ea"/>
              </a:rPr>
              <a:t>位于新</a:t>
            </a:r>
            <a:r>
              <a:rPr lang="zh-CN" altLang="en-US" sz="1400" dirty="0">
                <a:latin typeface="+mn-ea"/>
                <a:ea typeface="+mn-ea"/>
              </a:rPr>
              <a:t>港片</a:t>
            </a:r>
            <a:r>
              <a:rPr lang="zh-CN" altLang="en-US" sz="1400" dirty="0" smtClean="0">
                <a:latin typeface="+mn-ea"/>
                <a:ea typeface="+mn-ea"/>
              </a:rPr>
              <a:t>区南部，恒</a:t>
            </a:r>
            <a:r>
              <a:rPr lang="zh-CN" altLang="en-US" sz="1400" dirty="0">
                <a:latin typeface="+mn-ea"/>
                <a:ea typeface="+mn-ea"/>
              </a:rPr>
              <a:t>广路南侧，单元总用地面积</a:t>
            </a:r>
            <a:r>
              <a:rPr lang="en-US" altLang="zh-CN" sz="1400" dirty="0">
                <a:latin typeface="+mn-ea"/>
                <a:ea typeface="+mn-ea"/>
              </a:rPr>
              <a:t>142</a:t>
            </a:r>
            <a:r>
              <a:rPr lang="zh-CN" altLang="en-US" sz="1400" dirty="0">
                <a:latin typeface="+mn-ea"/>
                <a:ea typeface="+mn-ea"/>
              </a:rPr>
              <a:t>公顷</a:t>
            </a:r>
            <a:r>
              <a:rPr lang="zh-CN" altLang="en-US" sz="1400" dirty="0" smtClean="0">
                <a:latin typeface="+mn-ea"/>
                <a:ea typeface="+mn-ea"/>
              </a:rPr>
              <a:t>。涉及修改</a:t>
            </a:r>
            <a:r>
              <a:rPr lang="zh-CN" altLang="en-US" sz="1400" dirty="0">
                <a:latin typeface="+mn-ea"/>
                <a:ea typeface="+mn-ea"/>
              </a:rPr>
              <a:t>范围位于图则单元的北部，东至经十七路，西至经十六路，北至恒广路，南至纬六路</a:t>
            </a:r>
            <a:r>
              <a:rPr lang="zh-CN" altLang="en-US" sz="1400" dirty="0" smtClean="0">
                <a:latin typeface="+mn-ea"/>
                <a:ea typeface="+mn-ea"/>
              </a:rPr>
              <a:t>，修改地块</a:t>
            </a:r>
            <a:r>
              <a:rPr lang="zh-CN" altLang="en-US" sz="1400" dirty="0">
                <a:latin typeface="+mn-ea"/>
                <a:ea typeface="+mn-ea"/>
              </a:rPr>
              <a:t>总面积</a:t>
            </a:r>
            <a:r>
              <a:rPr lang="en-US" altLang="zh-CN" sz="1400" dirty="0">
                <a:latin typeface="+mn-ea"/>
                <a:ea typeface="+mn-ea"/>
              </a:rPr>
              <a:t>6.59</a:t>
            </a:r>
            <a:r>
              <a:rPr lang="zh-CN" altLang="en-US" sz="1400" dirty="0" smtClean="0">
                <a:latin typeface="+mn-ea"/>
                <a:ea typeface="+mn-ea"/>
              </a:rPr>
              <a:t>公顷。</a:t>
            </a:r>
            <a:endParaRPr lang="zh-CN" altLang="en-US" sz="1400" dirty="0">
              <a:latin typeface="+mn-ea"/>
              <a:ea typeface="+mn-ea"/>
            </a:endParaRPr>
          </a:p>
        </p:txBody>
      </p:sp>
      <p:sp>
        <p:nvSpPr>
          <p:cNvPr id="7199" name="Rectangle 77"/>
          <p:cNvSpPr>
            <a:spLocks noChangeArrowheads="1"/>
          </p:cNvSpPr>
          <p:nvPr/>
        </p:nvSpPr>
        <p:spPr bwMode="auto">
          <a:xfrm>
            <a:off x="17403412" y="5335860"/>
            <a:ext cx="933801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6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5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修改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前</a:t>
            </a:r>
            <a:endParaRPr lang="zh-CN" altLang="en-US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200" name="Rectangle 77"/>
          <p:cNvSpPr>
            <a:spLocks noChangeArrowheads="1"/>
          </p:cNvSpPr>
          <p:nvPr/>
        </p:nvSpPr>
        <p:spPr bwMode="auto">
          <a:xfrm>
            <a:off x="17403412" y="10090077"/>
            <a:ext cx="933801" cy="33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6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5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修改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后</a:t>
            </a:r>
            <a:endParaRPr lang="zh-CN" altLang="en-US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4" name="直接连接符 42"/>
          <p:cNvCxnSpPr>
            <a:cxnSpLocks noChangeShapeType="1"/>
          </p:cNvCxnSpPr>
          <p:nvPr/>
        </p:nvCxnSpPr>
        <p:spPr bwMode="auto">
          <a:xfrm>
            <a:off x="18465800" y="195263"/>
            <a:ext cx="0" cy="106584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Rectangle 122"/>
          <p:cNvSpPr>
            <a:spLocks noChangeArrowheads="1"/>
          </p:cNvSpPr>
          <p:nvPr/>
        </p:nvSpPr>
        <p:spPr bwMode="auto">
          <a:xfrm>
            <a:off x="3690938" y="5308476"/>
            <a:ext cx="202406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 indent="355600">
              <a:spcBef>
                <a:spcPct val="20000"/>
              </a:spcBef>
              <a:buChar char="•"/>
              <a:defRPr kumimoji="1" sz="6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5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r" eaLnBrk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/>
              <a:t>项目在栖霞区的位置</a:t>
            </a:r>
          </a:p>
        </p:txBody>
      </p:sp>
      <p:sp>
        <p:nvSpPr>
          <p:cNvPr id="31" name="Rectangle 122"/>
          <p:cNvSpPr>
            <a:spLocks noChangeArrowheads="1"/>
          </p:cNvSpPr>
          <p:nvPr/>
        </p:nvSpPr>
        <p:spPr bwMode="auto">
          <a:xfrm>
            <a:off x="3460750" y="9897012"/>
            <a:ext cx="2311400" cy="37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 indent="355600">
              <a:spcBef>
                <a:spcPct val="20000"/>
              </a:spcBef>
              <a:buChar char="•"/>
              <a:defRPr kumimoji="1" sz="6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5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r" eaLnBrk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/>
              <a:t>项目</a:t>
            </a:r>
            <a:r>
              <a:rPr lang="zh-CN" altLang="en-US" sz="1200" dirty="0" smtClean="0"/>
              <a:t>在</a:t>
            </a:r>
            <a:r>
              <a:rPr lang="zh-CN" altLang="en-US" sz="1200" dirty="0"/>
              <a:t>新港片区</a:t>
            </a:r>
            <a:r>
              <a:rPr lang="zh-CN" altLang="en-US" sz="1200" dirty="0" smtClean="0"/>
              <a:t>的</a:t>
            </a:r>
            <a:r>
              <a:rPr lang="zh-CN" altLang="en-US" sz="1200" dirty="0"/>
              <a:t>位置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442</Words>
  <Application>Microsoft Office PowerPoint</Application>
  <PresentationFormat>自定义</PresentationFormat>
  <Paragraphs>35</Paragraphs>
  <Slides>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 Unicode MS</vt:lpstr>
      <vt:lpstr>黑体</vt:lpstr>
      <vt:lpstr>华文细黑</vt:lpstr>
      <vt:lpstr>宋体</vt:lpstr>
      <vt:lpstr>微软雅黑</vt:lpstr>
      <vt:lpstr>Calibri</vt:lpstr>
      <vt:lpstr>Times New Roman</vt:lpstr>
      <vt:lpstr>默认设计模板</vt:lpstr>
      <vt:lpstr>PowerPoint 演示文稿</vt:lpstr>
      <vt:lpstr>PowerPoint 演示文稿</vt:lpstr>
    </vt:vector>
  </TitlesOfParts>
  <Company>unit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范卫东</cp:lastModifiedBy>
  <cp:revision>691</cp:revision>
  <cp:lastPrinted>2020-10-29T06:30:13Z</cp:lastPrinted>
  <dcterms:created xsi:type="dcterms:W3CDTF">2003-11-12T09:06:00Z</dcterms:created>
  <dcterms:modified xsi:type="dcterms:W3CDTF">2022-05-05T08:31:43Z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