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256" r:id="rId2"/>
    <p:sldId id="258" r:id="rId3"/>
  </p:sldIdLst>
  <p:sldSz cx="30275213" cy="151384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768" userDrawn="1">
          <p15:clr>
            <a:srgbClr val="A4A3A4"/>
          </p15:clr>
        </p15:guide>
        <p15:guide id="2" pos="5090" userDrawn="1">
          <p15:clr>
            <a:srgbClr val="A4A3A4"/>
          </p15:clr>
        </p15:guide>
        <p15:guide id="3" pos="9717" userDrawn="1">
          <p15:clr>
            <a:srgbClr val="A4A3A4"/>
          </p15:clr>
        </p15:guide>
        <p15:guide id="4" pos="14344" userDrawn="1">
          <p15:clr>
            <a:srgbClr val="A4A3A4"/>
          </p15:clr>
        </p15:guide>
        <p15:guide id="5" orient="horz" pos="2750" userDrawn="1">
          <p15:clr>
            <a:srgbClr val="A4A3A4"/>
          </p15:clr>
        </p15:guide>
        <p15:guide id="6" orient="horz" pos="71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865D"/>
    <a:srgbClr val="FEFFF1"/>
    <a:srgbClr val="71834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9" autoAdjust="0"/>
    <p:restoredTop sz="96933" autoAdjust="0"/>
  </p:normalViewPr>
  <p:slideViewPr>
    <p:cSldViewPr snapToGrid="0" showGuides="1">
      <p:cViewPr varScale="1">
        <p:scale>
          <a:sx n="50" d="100"/>
          <a:sy n="50" d="100"/>
        </p:scale>
        <p:origin x="-288" y="-90"/>
      </p:cViewPr>
      <p:guideLst>
        <p:guide orient="horz" pos="4768"/>
        <p:guide orient="horz" pos="2750"/>
        <p:guide orient="horz" pos="7149"/>
        <p:guide pos="5090"/>
        <p:guide pos="9717"/>
        <p:guide pos="143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4B3E0-50E7-4676-9288-97F8693A88AC}" type="datetimeFigureOut">
              <a:rPr lang="zh-CN" altLang="en-US" smtClean="0"/>
              <a:pPr/>
              <a:t>2022/5/5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50800" y="1243013"/>
            <a:ext cx="67056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B02FD-30A4-407D-8CD1-55A88A6BE8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35726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B02FD-30A4-407D-8CD1-55A88A6BE8D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8028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4402" y="2477512"/>
            <a:ext cx="22706410" cy="5270406"/>
          </a:xfrm>
        </p:spPr>
        <p:txBody>
          <a:bodyPr anchor="b"/>
          <a:lstStyle>
            <a:lvl1pPr algn="ctr">
              <a:defRPr sz="1324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7951166"/>
            <a:ext cx="22706410" cy="3654941"/>
          </a:xfrm>
        </p:spPr>
        <p:txBody>
          <a:bodyPr/>
          <a:lstStyle>
            <a:lvl1pPr marL="0" indent="0" algn="ctr">
              <a:buNone/>
              <a:defRPr sz="5298"/>
            </a:lvl1pPr>
            <a:lvl2pPr marL="1009223" indent="0" algn="ctr">
              <a:buNone/>
              <a:defRPr sz="4415"/>
            </a:lvl2pPr>
            <a:lvl3pPr marL="2018447" indent="0" algn="ctr">
              <a:buNone/>
              <a:defRPr sz="3973"/>
            </a:lvl3pPr>
            <a:lvl4pPr marL="3027670" indent="0" algn="ctr">
              <a:buNone/>
              <a:defRPr sz="3532"/>
            </a:lvl4pPr>
            <a:lvl5pPr marL="4036893" indent="0" algn="ctr">
              <a:buNone/>
              <a:defRPr sz="3532"/>
            </a:lvl5pPr>
            <a:lvl6pPr marL="5046116" indent="0" algn="ctr">
              <a:buNone/>
              <a:defRPr sz="3532"/>
            </a:lvl6pPr>
            <a:lvl7pPr marL="6055340" indent="0" algn="ctr">
              <a:buNone/>
              <a:defRPr sz="3532"/>
            </a:lvl7pPr>
            <a:lvl8pPr marL="7064563" indent="0" algn="ctr">
              <a:buNone/>
              <a:defRPr sz="3532"/>
            </a:lvl8pPr>
            <a:lvl9pPr marL="8073786" indent="0" algn="ctr">
              <a:buNone/>
              <a:defRPr sz="3532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22E-7B57-4464-ACAE-80AD60EC3F21}" type="datetimeFigureOut">
              <a:rPr lang="zh-CN" altLang="en-US" smtClean="0"/>
              <a:pPr/>
              <a:t>2022/5/5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97A5-DC1F-4A3A-8D76-AC8011B0A8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8044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22E-7B57-4464-ACAE-80AD60EC3F21}" type="datetimeFigureOut">
              <a:rPr lang="zh-CN" altLang="en-US" smtClean="0"/>
              <a:pPr/>
              <a:t>2022/5/5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97A5-DC1F-4A3A-8D76-AC8011B0A8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9599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699" y="805980"/>
            <a:ext cx="6528093" cy="128290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1" y="805980"/>
            <a:ext cx="19205838" cy="1282909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22E-7B57-4464-ACAE-80AD60EC3F21}" type="datetimeFigureOut">
              <a:rPr lang="zh-CN" altLang="en-US" smtClean="0"/>
              <a:pPr/>
              <a:t>2022/5/5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97A5-DC1F-4A3A-8D76-AC8011B0A8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3592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22E-7B57-4464-ACAE-80AD60EC3F21}" type="datetimeFigureOut">
              <a:rPr lang="zh-CN" altLang="en-US" smtClean="0"/>
              <a:pPr/>
              <a:t>2022/5/5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97A5-DC1F-4A3A-8D76-AC8011B0A8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7755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3" y="3774089"/>
            <a:ext cx="26112371" cy="6297153"/>
          </a:xfrm>
        </p:spPr>
        <p:txBody>
          <a:bodyPr anchor="b"/>
          <a:lstStyle>
            <a:lvl1pPr>
              <a:defRPr sz="1324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3" y="10130816"/>
            <a:ext cx="26112371" cy="3311524"/>
          </a:xfrm>
        </p:spPr>
        <p:txBody>
          <a:bodyPr/>
          <a:lstStyle>
            <a:lvl1pPr marL="0" indent="0">
              <a:buNone/>
              <a:defRPr sz="5298">
                <a:solidFill>
                  <a:schemeClr val="tx1">
                    <a:tint val="75000"/>
                  </a:schemeClr>
                </a:solidFill>
              </a:defRPr>
            </a:lvl1pPr>
            <a:lvl2pPr marL="1009223" indent="0">
              <a:buNone/>
              <a:defRPr sz="4415">
                <a:solidFill>
                  <a:schemeClr val="tx1">
                    <a:tint val="75000"/>
                  </a:schemeClr>
                </a:solidFill>
              </a:defRPr>
            </a:lvl2pPr>
            <a:lvl3pPr marL="2018447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3pPr>
            <a:lvl4pPr marL="3027670" indent="0">
              <a:buNone/>
              <a:defRPr sz="3532">
                <a:solidFill>
                  <a:schemeClr val="tx1">
                    <a:tint val="75000"/>
                  </a:schemeClr>
                </a:solidFill>
              </a:defRPr>
            </a:lvl4pPr>
            <a:lvl5pPr marL="4036893" indent="0">
              <a:buNone/>
              <a:defRPr sz="3532">
                <a:solidFill>
                  <a:schemeClr val="tx1">
                    <a:tint val="75000"/>
                  </a:schemeClr>
                </a:solidFill>
              </a:defRPr>
            </a:lvl5pPr>
            <a:lvl6pPr marL="5046116" indent="0">
              <a:buNone/>
              <a:defRPr sz="3532">
                <a:solidFill>
                  <a:schemeClr val="tx1">
                    <a:tint val="75000"/>
                  </a:schemeClr>
                </a:solidFill>
              </a:defRPr>
            </a:lvl6pPr>
            <a:lvl7pPr marL="6055340" indent="0">
              <a:buNone/>
              <a:defRPr sz="3532">
                <a:solidFill>
                  <a:schemeClr val="tx1">
                    <a:tint val="75000"/>
                  </a:schemeClr>
                </a:solidFill>
              </a:defRPr>
            </a:lvl7pPr>
            <a:lvl8pPr marL="7064563" indent="0">
              <a:buNone/>
              <a:defRPr sz="3532">
                <a:solidFill>
                  <a:schemeClr val="tx1">
                    <a:tint val="75000"/>
                  </a:schemeClr>
                </a:solidFill>
              </a:defRPr>
            </a:lvl8pPr>
            <a:lvl9pPr marL="8073786" indent="0">
              <a:buNone/>
              <a:defRPr sz="35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22E-7B57-4464-ACAE-80AD60EC3F21}" type="datetimeFigureOut">
              <a:rPr lang="zh-CN" altLang="en-US" smtClean="0"/>
              <a:pPr/>
              <a:t>2022/5/5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97A5-DC1F-4A3A-8D76-AC8011B0A8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17351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4029898"/>
            <a:ext cx="12866966" cy="960517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4029898"/>
            <a:ext cx="12866966" cy="960517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22E-7B57-4464-ACAE-80AD60EC3F21}" type="datetimeFigureOut">
              <a:rPr lang="zh-CN" altLang="en-US" smtClean="0"/>
              <a:pPr/>
              <a:t>2022/5/5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97A5-DC1F-4A3A-8D76-AC8011B0A8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2421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805981"/>
            <a:ext cx="26112371" cy="292605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5" y="3711012"/>
            <a:ext cx="12807833" cy="1818709"/>
          </a:xfrm>
        </p:spPr>
        <p:txBody>
          <a:bodyPr anchor="b"/>
          <a:lstStyle>
            <a:lvl1pPr marL="0" indent="0">
              <a:buNone/>
              <a:defRPr sz="5298" b="1"/>
            </a:lvl1pPr>
            <a:lvl2pPr marL="1009223" indent="0">
              <a:buNone/>
              <a:defRPr sz="4415" b="1"/>
            </a:lvl2pPr>
            <a:lvl3pPr marL="2018447" indent="0">
              <a:buNone/>
              <a:defRPr sz="3973" b="1"/>
            </a:lvl3pPr>
            <a:lvl4pPr marL="3027670" indent="0">
              <a:buNone/>
              <a:defRPr sz="3532" b="1"/>
            </a:lvl4pPr>
            <a:lvl5pPr marL="4036893" indent="0">
              <a:buNone/>
              <a:defRPr sz="3532" b="1"/>
            </a:lvl5pPr>
            <a:lvl6pPr marL="5046116" indent="0">
              <a:buNone/>
              <a:defRPr sz="3532" b="1"/>
            </a:lvl6pPr>
            <a:lvl7pPr marL="6055340" indent="0">
              <a:buNone/>
              <a:defRPr sz="3532" b="1"/>
            </a:lvl7pPr>
            <a:lvl8pPr marL="7064563" indent="0">
              <a:buNone/>
              <a:defRPr sz="3532" b="1"/>
            </a:lvl8pPr>
            <a:lvl9pPr marL="8073786" indent="0">
              <a:buNone/>
              <a:defRPr sz="3532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5" y="5529721"/>
            <a:ext cx="12807833" cy="813338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7" y="3711012"/>
            <a:ext cx="12870909" cy="1818709"/>
          </a:xfrm>
        </p:spPr>
        <p:txBody>
          <a:bodyPr anchor="b"/>
          <a:lstStyle>
            <a:lvl1pPr marL="0" indent="0">
              <a:buNone/>
              <a:defRPr sz="5298" b="1"/>
            </a:lvl1pPr>
            <a:lvl2pPr marL="1009223" indent="0">
              <a:buNone/>
              <a:defRPr sz="4415" b="1"/>
            </a:lvl2pPr>
            <a:lvl3pPr marL="2018447" indent="0">
              <a:buNone/>
              <a:defRPr sz="3973" b="1"/>
            </a:lvl3pPr>
            <a:lvl4pPr marL="3027670" indent="0">
              <a:buNone/>
              <a:defRPr sz="3532" b="1"/>
            </a:lvl4pPr>
            <a:lvl5pPr marL="4036893" indent="0">
              <a:buNone/>
              <a:defRPr sz="3532" b="1"/>
            </a:lvl5pPr>
            <a:lvl6pPr marL="5046116" indent="0">
              <a:buNone/>
              <a:defRPr sz="3532" b="1"/>
            </a:lvl6pPr>
            <a:lvl7pPr marL="6055340" indent="0">
              <a:buNone/>
              <a:defRPr sz="3532" b="1"/>
            </a:lvl7pPr>
            <a:lvl8pPr marL="7064563" indent="0">
              <a:buNone/>
              <a:defRPr sz="3532" b="1"/>
            </a:lvl8pPr>
            <a:lvl9pPr marL="8073786" indent="0">
              <a:buNone/>
              <a:defRPr sz="3532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7" y="5529721"/>
            <a:ext cx="12870909" cy="813338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22E-7B57-4464-ACAE-80AD60EC3F21}" type="datetimeFigureOut">
              <a:rPr lang="zh-CN" altLang="en-US" smtClean="0"/>
              <a:pPr/>
              <a:t>2022/5/5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97A5-DC1F-4A3A-8D76-AC8011B0A8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4831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22E-7B57-4464-ACAE-80AD60EC3F21}" type="datetimeFigureOut">
              <a:rPr lang="zh-CN" altLang="en-US" smtClean="0"/>
              <a:pPr/>
              <a:t>2022/5/5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97A5-DC1F-4A3A-8D76-AC8011B0A8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41035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22E-7B57-4464-ACAE-80AD60EC3F21}" type="datetimeFigureOut">
              <a:rPr lang="zh-CN" altLang="en-US" smtClean="0"/>
              <a:pPr/>
              <a:t>2022/5/5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97A5-DC1F-4A3A-8D76-AC8011B0A8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6868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6" y="1009227"/>
            <a:ext cx="9764543" cy="3532293"/>
          </a:xfrm>
        </p:spPr>
        <p:txBody>
          <a:bodyPr anchor="b"/>
          <a:lstStyle>
            <a:lvl1pPr>
              <a:defRPr sz="706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2179650"/>
            <a:ext cx="15326827" cy="10758076"/>
          </a:xfrm>
        </p:spPr>
        <p:txBody>
          <a:bodyPr/>
          <a:lstStyle>
            <a:lvl1pPr>
              <a:defRPr sz="7064"/>
            </a:lvl1pPr>
            <a:lvl2pPr>
              <a:defRPr sz="6181"/>
            </a:lvl2pPr>
            <a:lvl3pPr>
              <a:defRPr sz="5298"/>
            </a:lvl3pPr>
            <a:lvl4pPr>
              <a:defRPr sz="4415"/>
            </a:lvl4pPr>
            <a:lvl5pPr>
              <a:defRPr sz="4415"/>
            </a:lvl5pPr>
            <a:lvl6pPr>
              <a:defRPr sz="4415"/>
            </a:lvl6pPr>
            <a:lvl7pPr>
              <a:defRPr sz="4415"/>
            </a:lvl7pPr>
            <a:lvl8pPr>
              <a:defRPr sz="4415"/>
            </a:lvl8pPr>
            <a:lvl9pPr>
              <a:defRPr sz="441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6" y="4541520"/>
            <a:ext cx="9764543" cy="8413728"/>
          </a:xfrm>
        </p:spPr>
        <p:txBody>
          <a:bodyPr/>
          <a:lstStyle>
            <a:lvl1pPr marL="0" indent="0">
              <a:buNone/>
              <a:defRPr sz="3532"/>
            </a:lvl1pPr>
            <a:lvl2pPr marL="1009223" indent="0">
              <a:buNone/>
              <a:defRPr sz="3090"/>
            </a:lvl2pPr>
            <a:lvl3pPr marL="2018447" indent="0">
              <a:buNone/>
              <a:defRPr sz="2649"/>
            </a:lvl3pPr>
            <a:lvl4pPr marL="3027670" indent="0">
              <a:buNone/>
              <a:defRPr sz="2207"/>
            </a:lvl4pPr>
            <a:lvl5pPr marL="4036893" indent="0">
              <a:buNone/>
              <a:defRPr sz="2207"/>
            </a:lvl5pPr>
            <a:lvl6pPr marL="5046116" indent="0">
              <a:buNone/>
              <a:defRPr sz="2207"/>
            </a:lvl6pPr>
            <a:lvl7pPr marL="6055340" indent="0">
              <a:buNone/>
              <a:defRPr sz="2207"/>
            </a:lvl7pPr>
            <a:lvl8pPr marL="7064563" indent="0">
              <a:buNone/>
              <a:defRPr sz="2207"/>
            </a:lvl8pPr>
            <a:lvl9pPr marL="8073786" indent="0">
              <a:buNone/>
              <a:defRPr sz="220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22E-7B57-4464-ACAE-80AD60EC3F21}" type="datetimeFigureOut">
              <a:rPr lang="zh-CN" altLang="en-US" smtClean="0"/>
              <a:pPr/>
              <a:t>2022/5/5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97A5-DC1F-4A3A-8D76-AC8011B0A8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2898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6" y="1009227"/>
            <a:ext cx="9764543" cy="3532293"/>
          </a:xfrm>
        </p:spPr>
        <p:txBody>
          <a:bodyPr anchor="b"/>
          <a:lstStyle>
            <a:lvl1pPr>
              <a:defRPr sz="706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2179650"/>
            <a:ext cx="15326827" cy="10758076"/>
          </a:xfrm>
        </p:spPr>
        <p:txBody>
          <a:bodyPr anchor="t"/>
          <a:lstStyle>
            <a:lvl1pPr marL="0" indent="0">
              <a:buNone/>
              <a:defRPr sz="7064"/>
            </a:lvl1pPr>
            <a:lvl2pPr marL="1009223" indent="0">
              <a:buNone/>
              <a:defRPr sz="6181"/>
            </a:lvl2pPr>
            <a:lvl3pPr marL="2018447" indent="0">
              <a:buNone/>
              <a:defRPr sz="5298"/>
            </a:lvl3pPr>
            <a:lvl4pPr marL="3027670" indent="0">
              <a:buNone/>
              <a:defRPr sz="4415"/>
            </a:lvl4pPr>
            <a:lvl5pPr marL="4036893" indent="0">
              <a:buNone/>
              <a:defRPr sz="4415"/>
            </a:lvl5pPr>
            <a:lvl6pPr marL="5046116" indent="0">
              <a:buNone/>
              <a:defRPr sz="4415"/>
            </a:lvl6pPr>
            <a:lvl7pPr marL="6055340" indent="0">
              <a:buNone/>
              <a:defRPr sz="4415"/>
            </a:lvl7pPr>
            <a:lvl8pPr marL="7064563" indent="0">
              <a:buNone/>
              <a:defRPr sz="4415"/>
            </a:lvl8pPr>
            <a:lvl9pPr marL="8073786" indent="0">
              <a:buNone/>
              <a:defRPr sz="441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6" y="4541520"/>
            <a:ext cx="9764543" cy="8413728"/>
          </a:xfrm>
        </p:spPr>
        <p:txBody>
          <a:bodyPr/>
          <a:lstStyle>
            <a:lvl1pPr marL="0" indent="0">
              <a:buNone/>
              <a:defRPr sz="3532"/>
            </a:lvl1pPr>
            <a:lvl2pPr marL="1009223" indent="0">
              <a:buNone/>
              <a:defRPr sz="3090"/>
            </a:lvl2pPr>
            <a:lvl3pPr marL="2018447" indent="0">
              <a:buNone/>
              <a:defRPr sz="2649"/>
            </a:lvl3pPr>
            <a:lvl4pPr marL="3027670" indent="0">
              <a:buNone/>
              <a:defRPr sz="2207"/>
            </a:lvl4pPr>
            <a:lvl5pPr marL="4036893" indent="0">
              <a:buNone/>
              <a:defRPr sz="2207"/>
            </a:lvl5pPr>
            <a:lvl6pPr marL="5046116" indent="0">
              <a:buNone/>
              <a:defRPr sz="2207"/>
            </a:lvl6pPr>
            <a:lvl7pPr marL="6055340" indent="0">
              <a:buNone/>
              <a:defRPr sz="2207"/>
            </a:lvl7pPr>
            <a:lvl8pPr marL="7064563" indent="0">
              <a:buNone/>
              <a:defRPr sz="2207"/>
            </a:lvl8pPr>
            <a:lvl9pPr marL="8073786" indent="0">
              <a:buNone/>
              <a:defRPr sz="220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22E-7B57-4464-ACAE-80AD60EC3F21}" type="datetimeFigureOut">
              <a:rPr lang="zh-CN" altLang="en-US" smtClean="0"/>
              <a:pPr/>
              <a:t>2022/5/5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97A5-DC1F-4A3A-8D76-AC8011B0A8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6680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805981"/>
            <a:ext cx="26112371" cy="2926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4029898"/>
            <a:ext cx="26112371" cy="9605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14031055"/>
            <a:ext cx="6811923" cy="805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2F22E-7B57-4464-ACAE-80AD60EC3F21}" type="datetimeFigureOut">
              <a:rPr lang="zh-CN" altLang="en-US" smtClean="0"/>
              <a:pPr/>
              <a:t>2022/5/5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14031055"/>
            <a:ext cx="10217884" cy="805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14031055"/>
            <a:ext cx="6811923" cy="805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997A5-DC1F-4A3A-8D76-AC8011B0A8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4436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018447" rtl="0" eaLnBrk="1" latinLnBrk="0" hangingPunct="1">
        <a:lnSpc>
          <a:spcPct val="90000"/>
        </a:lnSpc>
        <a:spcBef>
          <a:spcPct val="0"/>
        </a:spcBef>
        <a:buNone/>
        <a:defRPr sz="9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4612" indent="-504612" algn="l" defTabSz="2018447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6181" kern="1200">
          <a:solidFill>
            <a:schemeClr val="tx1"/>
          </a:solidFill>
          <a:latin typeface="+mn-lt"/>
          <a:ea typeface="+mn-ea"/>
          <a:cs typeface="+mn-cs"/>
        </a:defRPr>
      </a:lvl1pPr>
      <a:lvl2pPr marL="1513835" indent="-504612" algn="l" defTabSz="2018447" rtl="0" eaLnBrk="1" latinLnBrk="0" hangingPunct="1">
        <a:lnSpc>
          <a:spcPct val="90000"/>
        </a:lnSpc>
        <a:spcBef>
          <a:spcPts val="1104"/>
        </a:spcBef>
        <a:buFont typeface="Arial" panose="020B0604020202020204" pitchFamily="34" charset="0"/>
        <a:buChar char="•"/>
        <a:defRPr sz="5298" kern="1200">
          <a:solidFill>
            <a:schemeClr val="tx1"/>
          </a:solidFill>
          <a:latin typeface="+mn-lt"/>
          <a:ea typeface="+mn-ea"/>
          <a:cs typeface="+mn-cs"/>
        </a:defRPr>
      </a:lvl2pPr>
      <a:lvl3pPr marL="2523058" indent="-504612" algn="l" defTabSz="2018447" rtl="0" eaLnBrk="1" latinLnBrk="0" hangingPunct="1">
        <a:lnSpc>
          <a:spcPct val="90000"/>
        </a:lnSpc>
        <a:spcBef>
          <a:spcPts val="1104"/>
        </a:spcBef>
        <a:buFont typeface="Arial" panose="020B0604020202020204" pitchFamily="34" charset="0"/>
        <a:buChar char="•"/>
        <a:defRPr sz="4415" kern="1200">
          <a:solidFill>
            <a:schemeClr val="tx1"/>
          </a:solidFill>
          <a:latin typeface="+mn-lt"/>
          <a:ea typeface="+mn-ea"/>
          <a:cs typeface="+mn-cs"/>
        </a:defRPr>
      </a:lvl3pPr>
      <a:lvl4pPr marL="3532281" indent="-504612" algn="l" defTabSz="2018447" rtl="0" eaLnBrk="1" latinLnBrk="0" hangingPunct="1">
        <a:lnSpc>
          <a:spcPct val="90000"/>
        </a:lnSpc>
        <a:spcBef>
          <a:spcPts val="1104"/>
        </a:spcBef>
        <a:buFont typeface="Arial" panose="020B0604020202020204" pitchFamily="34" charset="0"/>
        <a:buChar char="•"/>
        <a:defRPr sz="3973" kern="1200">
          <a:solidFill>
            <a:schemeClr val="tx1"/>
          </a:solidFill>
          <a:latin typeface="+mn-lt"/>
          <a:ea typeface="+mn-ea"/>
          <a:cs typeface="+mn-cs"/>
        </a:defRPr>
      </a:lvl4pPr>
      <a:lvl5pPr marL="4541505" indent="-504612" algn="l" defTabSz="2018447" rtl="0" eaLnBrk="1" latinLnBrk="0" hangingPunct="1">
        <a:lnSpc>
          <a:spcPct val="90000"/>
        </a:lnSpc>
        <a:spcBef>
          <a:spcPts val="1104"/>
        </a:spcBef>
        <a:buFont typeface="Arial" panose="020B0604020202020204" pitchFamily="34" charset="0"/>
        <a:buChar char="•"/>
        <a:defRPr sz="3973" kern="1200">
          <a:solidFill>
            <a:schemeClr val="tx1"/>
          </a:solidFill>
          <a:latin typeface="+mn-lt"/>
          <a:ea typeface="+mn-ea"/>
          <a:cs typeface="+mn-cs"/>
        </a:defRPr>
      </a:lvl5pPr>
      <a:lvl6pPr marL="5550728" indent="-504612" algn="l" defTabSz="2018447" rtl="0" eaLnBrk="1" latinLnBrk="0" hangingPunct="1">
        <a:lnSpc>
          <a:spcPct val="90000"/>
        </a:lnSpc>
        <a:spcBef>
          <a:spcPts val="1104"/>
        </a:spcBef>
        <a:buFont typeface="Arial" panose="020B0604020202020204" pitchFamily="34" charset="0"/>
        <a:buChar char="•"/>
        <a:defRPr sz="3973" kern="1200">
          <a:solidFill>
            <a:schemeClr val="tx1"/>
          </a:solidFill>
          <a:latin typeface="+mn-lt"/>
          <a:ea typeface="+mn-ea"/>
          <a:cs typeface="+mn-cs"/>
        </a:defRPr>
      </a:lvl6pPr>
      <a:lvl7pPr marL="6559951" indent="-504612" algn="l" defTabSz="2018447" rtl="0" eaLnBrk="1" latinLnBrk="0" hangingPunct="1">
        <a:lnSpc>
          <a:spcPct val="90000"/>
        </a:lnSpc>
        <a:spcBef>
          <a:spcPts val="1104"/>
        </a:spcBef>
        <a:buFont typeface="Arial" panose="020B0604020202020204" pitchFamily="34" charset="0"/>
        <a:buChar char="•"/>
        <a:defRPr sz="3973" kern="1200">
          <a:solidFill>
            <a:schemeClr val="tx1"/>
          </a:solidFill>
          <a:latin typeface="+mn-lt"/>
          <a:ea typeface="+mn-ea"/>
          <a:cs typeface="+mn-cs"/>
        </a:defRPr>
      </a:lvl7pPr>
      <a:lvl8pPr marL="7569175" indent="-504612" algn="l" defTabSz="2018447" rtl="0" eaLnBrk="1" latinLnBrk="0" hangingPunct="1">
        <a:lnSpc>
          <a:spcPct val="90000"/>
        </a:lnSpc>
        <a:spcBef>
          <a:spcPts val="1104"/>
        </a:spcBef>
        <a:buFont typeface="Arial" panose="020B0604020202020204" pitchFamily="34" charset="0"/>
        <a:buChar char="•"/>
        <a:defRPr sz="3973" kern="1200">
          <a:solidFill>
            <a:schemeClr val="tx1"/>
          </a:solidFill>
          <a:latin typeface="+mn-lt"/>
          <a:ea typeface="+mn-ea"/>
          <a:cs typeface="+mn-cs"/>
        </a:defRPr>
      </a:lvl8pPr>
      <a:lvl9pPr marL="8578398" indent="-504612" algn="l" defTabSz="2018447" rtl="0" eaLnBrk="1" latinLnBrk="0" hangingPunct="1">
        <a:lnSpc>
          <a:spcPct val="90000"/>
        </a:lnSpc>
        <a:spcBef>
          <a:spcPts val="1104"/>
        </a:spcBef>
        <a:buFont typeface="Arial" panose="020B0604020202020204" pitchFamily="34" charset="0"/>
        <a:buChar char="•"/>
        <a:defRPr sz="39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18447" rtl="0" eaLnBrk="1" latinLnBrk="0" hangingPunct="1">
        <a:defRPr sz="3973" kern="1200">
          <a:solidFill>
            <a:schemeClr val="tx1"/>
          </a:solidFill>
          <a:latin typeface="+mn-lt"/>
          <a:ea typeface="+mn-ea"/>
          <a:cs typeface="+mn-cs"/>
        </a:defRPr>
      </a:lvl1pPr>
      <a:lvl2pPr marL="1009223" algn="l" defTabSz="2018447" rtl="0" eaLnBrk="1" latinLnBrk="0" hangingPunct="1">
        <a:defRPr sz="3973" kern="1200">
          <a:solidFill>
            <a:schemeClr val="tx1"/>
          </a:solidFill>
          <a:latin typeface="+mn-lt"/>
          <a:ea typeface="+mn-ea"/>
          <a:cs typeface="+mn-cs"/>
        </a:defRPr>
      </a:lvl2pPr>
      <a:lvl3pPr marL="2018447" algn="l" defTabSz="2018447" rtl="0" eaLnBrk="1" latinLnBrk="0" hangingPunct="1">
        <a:defRPr sz="3973" kern="1200">
          <a:solidFill>
            <a:schemeClr val="tx1"/>
          </a:solidFill>
          <a:latin typeface="+mn-lt"/>
          <a:ea typeface="+mn-ea"/>
          <a:cs typeface="+mn-cs"/>
        </a:defRPr>
      </a:lvl3pPr>
      <a:lvl4pPr marL="3027670" algn="l" defTabSz="2018447" rtl="0" eaLnBrk="1" latinLnBrk="0" hangingPunct="1">
        <a:defRPr sz="3973" kern="1200">
          <a:solidFill>
            <a:schemeClr val="tx1"/>
          </a:solidFill>
          <a:latin typeface="+mn-lt"/>
          <a:ea typeface="+mn-ea"/>
          <a:cs typeface="+mn-cs"/>
        </a:defRPr>
      </a:lvl4pPr>
      <a:lvl5pPr marL="4036893" algn="l" defTabSz="2018447" rtl="0" eaLnBrk="1" latinLnBrk="0" hangingPunct="1">
        <a:defRPr sz="3973" kern="1200">
          <a:solidFill>
            <a:schemeClr val="tx1"/>
          </a:solidFill>
          <a:latin typeface="+mn-lt"/>
          <a:ea typeface="+mn-ea"/>
          <a:cs typeface="+mn-cs"/>
        </a:defRPr>
      </a:lvl5pPr>
      <a:lvl6pPr marL="5046116" algn="l" defTabSz="2018447" rtl="0" eaLnBrk="1" latinLnBrk="0" hangingPunct="1">
        <a:defRPr sz="3973" kern="1200">
          <a:solidFill>
            <a:schemeClr val="tx1"/>
          </a:solidFill>
          <a:latin typeface="+mn-lt"/>
          <a:ea typeface="+mn-ea"/>
          <a:cs typeface="+mn-cs"/>
        </a:defRPr>
      </a:lvl6pPr>
      <a:lvl7pPr marL="6055340" algn="l" defTabSz="2018447" rtl="0" eaLnBrk="1" latinLnBrk="0" hangingPunct="1">
        <a:defRPr sz="3973" kern="1200">
          <a:solidFill>
            <a:schemeClr val="tx1"/>
          </a:solidFill>
          <a:latin typeface="+mn-lt"/>
          <a:ea typeface="+mn-ea"/>
          <a:cs typeface="+mn-cs"/>
        </a:defRPr>
      </a:lvl7pPr>
      <a:lvl8pPr marL="7064563" algn="l" defTabSz="2018447" rtl="0" eaLnBrk="1" latinLnBrk="0" hangingPunct="1">
        <a:defRPr sz="3973" kern="1200">
          <a:solidFill>
            <a:schemeClr val="tx1"/>
          </a:solidFill>
          <a:latin typeface="+mn-lt"/>
          <a:ea typeface="+mn-ea"/>
          <a:cs typeface="+mn-cs"/>
        </a:defRPr>
      </a:lvl8pPr>
      <a:lvl9pPr marL="8073786" algn="l" defTabSz="2018447" rtl="0" eaLnBrk="1" latinLnBrk="0" hangingPunct="1">
        <a:defRPr sz="39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0275213" cy="1513760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922928" y="13409907"/>
            <a:ext cx="4650072" cy="1426233"/>
          </a:xfrm>
          <a:prstGeom prst="rect">
            <a:avLst/>
          </a:prstGeom>
          <a:solidFill>
            <a:srgbClr val="FE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3722932" y="9888652"/>
            <a:ext cx="5153025" cy="4564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3660100" y="1381125"/>
            <a:ext cx="5153025" cy="537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6878300" y="3105150"/>
            <a:ext cx="5876925" cy="1645754"/>
          </a:xfrm>
          <a:prstGeom prst="rect">
            <a:avLst/>
          </a:prstGeom>
          <a:solidFill>
            <a:srgbClr val="718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3816072" y="1461052"/>
            <a:ext cx="5003006" cy="3696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250000"/>
              </a:lnSpc>
            </a:pPr>
            <a:r>
              <a:rPr lang="zh-CN" altLang="zh-CN" sz="1200" dirty="0" smtClean="0">
                <a:latin typeface="宋体" panose="02010600030101010101" pitchFamily="2" charset="-122"/>
                <a:ea typeface="宋体" panose="02010600030101010101" pitchFamily="2" charset="-122"/>
                <a:sym typeface="华文细黑" pitchFamily="2" charset="-122"/>
              </a:rPr>
              <a:t>为促进片区高质量发展，完善区域功能、优化用地布局，我局会同南京经开区管委会组织开展了《南京市仙林副城新港片区控制性详细规划》NJDBa010-06规划管理单元新编及26、07、03、08规划管理单元图则修改工作。</a:t>
            </a:r>
            <a:endParaRPr lang="en-US" altLang="zh-CN" sz="1200" dirty="0" smtClean="0">
              <a:latin typeface="宋体" panose="02010600030101010101" pitchFamily="2" charset="-122"/>
              <a:ea typeface="宋体" panose="02010600030101010101" pitchFamily="2" charset="-122"/>
              <a:sym typeface="华文细黑" pitchFamily="2" charset="-122"/>
            </a:endParaRPr>
          </a:p>
          <a:p>
            <a:pPr indent="457200" algn="just">
              <a:lnSpc>
                <a:spcPct val="250000"/>
              </a:lnSpc>
            </a:pPr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  <a:sym typeface="华文细黑" pitchFamily="2" charset="-122"/>
              </a:rPr>
              <a:t>该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sym typeface="华文细黑" pitchFamily="2" charset="-122"/>
              </a:rPr>
              <a:t>规划成果于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sym typeface="华文细黑" pitchFamily="2" charset="-122"/>
              </a:rPr>
              <a:t>2022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sym typeface="华文细黑" pitchFamily="2" charset="-122"/>
              </a:rPr>
              <a:t>年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sym typeface="华文细黑" pitchFamily="2" charset="-122"/>
              </a:rPr>
              <a:t>4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sym typeface="华文细黑" pitchFamily="2" charset="-122"/>
              </a:rPr>
              <a:t>月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sym typeface="华文细黑" pitchFamily="2" charset="-122"/>
              </a:rPr>
              <a:t>8</a:t>
            </a:r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  <a:sym typeface="华文细黑" pitchFamily="2" charset="-122"/>
              </a:rPr>
              <a:t>日取得南京市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sym typeface="华文细黑" pitchFamily="2" charset="-122"/>
              </a:rPr>
              <a:t>人民政府</a:t>
            </a:r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  <a:sym typeface="华文细黑" pitchFamily="2" charset="-122"/>
              </a:rPr>
              <a:t>批复，</a:t>
            </a:r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根据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中华人民共和国城乡规划法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，现将经市政府批复的该规划成果向社会予以公布。</a:t>
            </a:r>
          </a:p>
          <a:p>
            <a:pPr indent="457200" algn="just">
              <a:lnSpc>
                <a:spcPct val="250000"/>
              </a:lnSpc>
            </a:pPr>
            <a:endParaRPr lang="en-US" altLang="zh-CN" sz="1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822420" y="9888652"/>
            <a:ext cx="5003006" cy="415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、本材料是为方便公众了解城市规划而制作的参考性文件。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250000"/>
              </a:lnSpc>
            </a:pP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、本次管理单元图则编制与修改是城市发展的引导性文件，不代表具体的项目实施计划和实施方案。一旦有建设行为，应依据批准的具体项目建设方案实施。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250000"/>
              </a:lnSpc>
            </a:pP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、城市规划是不断优化更新的过程。规划内容以南京市规划和自然资源局存档备查的最新版本为准，同一地域同内容深度规划若有更新，南京市规划和自然资源局将即时在网站上公布，本材料自动作废。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250000"/>
              </a:lnSpc>
            </a:pP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、本材料版权及解释归南京市规划和自然资源局所有，未取得版权人的书面授权，谢绝改变、分发、发布或使用本材料图文资料。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922928" y="13442308"/>
            <a:ext cx="6146800" cy="1334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地    址：南京市中山路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171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号 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邮    编：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210005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网    址：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http://ghj.nanjing.gov.cn/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电    话：</a:t>
            </a:r>
            <a:r>
              <a:rPr lang="en-US" altLang="zh-CN" sz="1400" dirty="0">
                <a:latin typeface="Arial Unicode MS" pitchFamily="34" charset="-122"/>
                <a:ea typeface="Arial Unicode MS" pitchFamily="34" charset="-122"/>
              </a:rPr>
              <a:t> 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025-85800875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4610911"/>
            <a:ext cx="6245157" cy="4708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0F4C84F-0F8C-45AF-BA8A-B93DC58C67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2"/>
          <a:stretch/>
        </p:blipFill>
        <p:spPr>
          <a:xfrm>
            <a:off x="14450123" y="8899998"/>
            <a:ext cx="8439151" cy="5751329"/>
          </a:xfrm>
          <a:prstGeom prst="rect">
            <a:avLst/>
          </a:prstGeom>
        </p:spPr>
      </p:pic>
      <p:sp>
        <p:nvSpPr>
          <p:cNvPr id="17" name="Text Box 12">
            <a:extLst>
              <a:ext uri="{FF2B5EF4-FFF2-40B4-BE49-F238E27FC236}">
                <a16:creationId xmlns:a16="http://schemas.microsoft.com/office/drawing/2014/main" xmlns="" id="{DAEF7FF5-B655-4415-924F-F8CDFFF8E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1468" y="3349059"/>
            <a:ext cx="5876926" cy="13942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857" indent="-342857" algn="ctr" defTabSz="914305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tabLst>
                <a:tab pos="1943100" algn="l"/>
                <a:tab pos="2609850" algn="l"/>
                <a:tab pos="8893175" algn="r"/>
              </a:tabLst>
              <a:defRPr/>
            </a:pPr>
            <a:r>
              <a:rPr lang="zh-CN" altLang="zh-CN" sz="1800" b="1" dirty="0" smtClean="0">
                <a:solidFill>
                  <a:schemeClr val="bg1"/>
                </a:solidFill>
                <a:latin typeface="宋体" panose="02010600030101010101" pitchFamily="2" charset="-122"/>
              </a:rPr>
              <a:t>《南京市仙林副城新港片区</a:t>
            </a:r>
            <a:r>
              <a:rPr lang="zh-CN" altLang="zh-CN" sz="1800" b="1" dirty="0">
                <a:solidFill>
                  <a:schemeClr val="bg1"/>
                </a:solidFill>
                <a:latin typeface="宋体" panose="02010600030101010101" pitchFamily="2" charset="-122"/>
              </a:rPr>
              <a:t>NJDBa010</a:t>
            </a:r>
            <a:r>
              <a:rPr lang="zh-CN" altLang="zh-CN" sz="1800" b="1" dirty="0" smtClean="0">
                <a:solidFill>
                  <a:schemeClr val="bg1"/>
                </a:solidFill>
                <a:latin typeface="宋体" panose="02010600030101010101" pitchFamily="2" charset="-122"/>
              </a:rPr>
              <a:t>控制性详细规划》</a:t>
            </a:r>
            <a:endParaRPr lang="zh-CN" altLang="zh-CN" sz="1800" b="1" dirty="0">
              <a:solidFill>
                <a:schemeClr val="bg1"/>
              </a:solidFill>
              <a:latin typeface="宋体" panose="02010600030101010101" pitchFamily="2" charset="-122"/>
            </a:endParaRPr>
          </a:p>
          <a:p>
            <a:pPr marL="342857" indent="-342857" algn="ctr" defTabSz="914305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zh-CN" sz="1800" b="1" dirty="0">
                <a:solidFill>
                  <a:schemeClr val="bg1"/>
                </a:solidFill>
                <a:latin typeface="宋体" panose="02010600030101010101" pitchFamily="2" charset="-122"/>
              </a:rPr>
              <a:t>NJDBa010-06规划管理单元</a:t>
            </a:r>
            <a:r>
              <a:rPr lang="zh-CN" altLang="en-US" sz="1800" b="1" dirty="0">
                <a:solidFill>
                  <a:schemeClr val="bg1"/>
                </a:solidFill>
                <a:latin typeface="宋体" panose="02010600030101010101" pitchFamily="2" charset="-122"/>
              </a:rPr>
              <a:t>编制及</a:t>
            </a:r>
            <a:r>
              <a:rPr lang="en-US" altLang="zh-CN" sz="1800" b="1" dirty="0">
                <a:solidFill>
                  <a:schemeClr val="bg1"/>
                </a:solidFill>
                <a:latin typeface="宋体" panose="02010600030101010101" pitchFamily="2" charset="-122"/>
              </a:rPr>
              <a:t>26</a:t>
            </a:r>
            <a:r>
              <a:rPr lang="zh-CN" altLang="zh-CN" sz="1800" b="1" dirty="0">
                <a:solidFill>
                  <a:schemeClr val="bg1"/>
                </a:solidFill>
                <a:latin typeface="宋体" panose="02010600030101010101" pitchFamily="2" charset="-122"/>
              </a:rPr>
              <a:t>、07、</a:t>
            </a:r>
            <a:r>
              <a:rPr lang="en-US" altLang="zh-CN" sz="1800" b="1" dirty="0">
                <a:solidFill>
                  <a:schemeClr val="bg1"/>
                </a:solidFill>
                <a:latin typeface="宋体" panose="02010600030101010101" pitchFamily="2" charset="-122"/>
              </a:rPr>
              <a:t>03</a:t>
            </a:r>
            <a:r>
              <a:rPr lang="zh-CN" altLang="zh-CN" sz="1800" b="1" dirty="0">
                <a:solidFill>
                  <a:schemeClr val="bg1"/>
                </a:solidFill>
                <a:latin typeface="宋体" panose="02010600030101010101" pitchFamily="2" charset="-122"/>
              </a:rPr>
              <a:t>、</a:t>
            </a:r>
            <a:r>
              <a:rPr lang="en-US" altLang="zh-CN" sz="1800" b="1" dirty="0">
                <a:solidFill>
                  <a:schemeClr val="bg1"/>
                </a:solidFill>
                <a:latin typeface="宋体" panose="02010600030101010101" pitchFamily="2" charset="-122"/>
              </a:rPr>
              <a:t>08</a:t>
            </a:r>
            <a:r>
              <a:rPr lang="zh-CN" altLang="zh-CN" sz="1800" b="1" dirty="0">
                <a:solidFill>
                  <a:schemeClr val="bg1"/>
                </a:solidFill>
                <a:latin typeface="宋体" panose="02010600030101010101" pitchFamily="2" charset="-122"/>
              </a:rPr>
              <a:t>规划管理单元图则修改</a:t>
            </a:r>
            <a:endParaRPr lang="en-US" altLang="zh-CN" sz="1800" b="1" dirty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982950" y="12902076"/>
            <a:ext cx="614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0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二二年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五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123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30275213" cy="15137607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7690792" y="1200974"/>
            <a:ext cx="22522508" cy="137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00025" y="1962029"/>
            <a:ext cx="1540137" cy="54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200025" y="9458325"/>
            <a:ext cx="7181850" cy="405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6416" y="1121738"/>
            <a:ext cx="30275213" cy="13795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318500" y="393700"/>
            <a:ext cx="12674600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28732163" y="52388"/>
            <a:ext cx="1481137" cy="576262"/>
          </a:xfrm>
          <a:custGeom>
            <a:avLst/>
            <a:gdLst>
              <a:gd name="connsiteX0" fmla="*/ 0 w 1481137"/>
              <a:gd name="connsiteY0" fmla="*/ 495300 h 576262"/>
              <a:gd name="connsiteX1" fmla="*/ 100012 w 1481137"/>
              <a:gd name="connsiteY1" fmla="*/ 361950 h 576262"/>
              <a:gd name="connsiteX2" fmla="*/ 104775 w 1481137"/>
              <a:gd name="connsiteY2" fmla="*/ 252412 h 576262"/>
              <a:gd name="connsiteX3" fmla="*/ 19050 w 1481137"/>
              <a:gd name="connsiteY3" fmla="*/ 195262 h 576262"/>
              <a:gd name="connsiteX4" fmla="*/ 4762 w 1481137"/>
              <a:gd name="connsiteY4" fmla="*/ 0 h 576262"/>
              <a:gd name="connsiteX5" fmla="*/ 1481137 w 1481137"/>
              <a:gd name="connsiteY5" fmla="*/ 0 h 576262"/>
              <a:gd name="connsiteX6" fmla="*/ 1481137 w 1481137"/>
              <a:gd name="connsiteY6" fmla="*/ 461962 h 576262"/>
              <a:gd name="connsiteX7" fmla="*/ 1209675 w 1481137"/>
              <a:gd name="connsiteY7" fmla="*/ 461962 h 576262"/>
              <a:gd name="connsiteX8" fmla="*/ 1209675 w 1481137"/>
              <a:gd name="connsiteY8" fmla="*/ 576262 h 576262"/>
              <a:gd name="connsiteX9" fmla="*/ 0 w 1481137"/>
              <a:gd name="connsiteY9" fmla="*/ 576262 h 576262"/>
              <a:gd name="connsiteX10" fmla="*/ 0 w 1481137"/>
              <a:gd name="connsiteY10" fmla="*/ 495300 h 57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1137" h="576262">
                <a:moveTo>
                  <a:pt x="0" y="495300"/>
                </a:moveTo>
                <a:lnTo>
                  <a:pt x="100012" y="361950"/>
                </a:lnTo>
                <a:lnTo>
                  <a:pt x="104775" y="252412"/>
                </a:lnTo>
                <a:lnTo>
                  <a:pt x="19050" y="195262"/>
                </a:lnTo>
                <a:lnTo>
                  <a:pt x="4762" y="0"/>
                </a:lnTo>
                <a:lnTo>
                  <a:pt x="1481137" y="0"/>
                </a:lnTo>
                <a:lnTo>
                  <a:pt x="1481137" y="461962"/>
                </a:lnTo>
                <a:lnTo>
                  <a:pt x="1209675" y="461962"/>
                </a:lnTo>
                <a:lnTo>
                  <a:pt x="1209675" y="576262"/>
                </a:lnTo>
                <a:lnTo>
                  <a:pt x="0" y="576262"/>
                </a:lnTo>
                <a:lnTo>
                  <a:pt x="0" y="495300"/>
                </a:lnTo>
                <a:close/>
              </a:path>
            </a:pathLst>
          </a:custGeom>
          <a:solidFill>
            <a:srgbClr val="888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099320" y="462376"/>
            <a:ext cx="7362932" cy="1449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NJDBa010—06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规划管理单元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规划内容</a:t>
            </a:r>
            <a:endParaRPr lang="en-US" altLang="zh-CN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1.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主导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属性：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工业、商办混合、单身职工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公寓；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净用地面积：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42.37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公顷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。</a:t>
            </a:r>
            <a:endParaRPr kumimoji="1" lang="en-US" altLang="zh-CN" sz="1600" dirty="0">
              <a:latin typeface="宋体" pitchFamily="2" charset="-122"/>
              <a:ea typeface="宋体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2.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配套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设施：给水设施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1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处，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0.98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公顷；通信设施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1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处，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0.40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公顷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；公共厕所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1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处；开闭所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3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处。</a:t>
            </a:r>
            <a:endParaRPr kumimoji="1" lang="en-US" altLang="zh-CN" sz="1600" dirty="0">
              <a:latin typeface="宋体" pitchFamily="2" charset="-122"/>
              <a:ea typeface="宋体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3.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绿地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广场：公园绿地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11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处，面积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4.15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公顷；防护绿地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2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处，面积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0.58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公顷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。</a:t>
            </a:r>
            <a:endParaRPr kumimoji="1" lang="en-US" altLang="zh-CN" sz="1600" dirty="0">
              <a:latin typeface="宋体" pitchFamily="2" charset="-122"/>
              <a:ea typeface="宋体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4.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规划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情况：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规划工业用地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26.89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公顷，商办混合用地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9.33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公顷，单身职工公寓用地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4.35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公顷，公园绿地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4.15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公顷，防护绿地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0.58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公顷，公用设施用地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1.38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公顷，公共管理与公共服务设施用地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0.27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公顷，道路与交通设施用地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11.86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公顷，区域交通设施用地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0.15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公顷，水域用地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2.41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公顷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。</a:t>
            </a:r>
            <a:endParaRPr kumimoji="1" lang="en-US" altLang="zh-CN" sz="1600" dirty="0">
              <a:latin typeface="宋体" pitchFamily="2" charset="-122"/>
              <a:ea typeface="宋体" pitchFamily="2" charset="-122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NJDBa010—26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规划管理单元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规划（修改）内容</a:t>
            </a:r>
            <a:endParaRPr lang="en-US" altLang="zh-CN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1.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道路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红线优化调整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: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惠新路红线宽度调整为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18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米，惠港路红线宽度调整为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18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米。</a:t>
            </a:r>
            <a:endParaRPr kumimoji="1" lang="en-US" altLang="zh-CN" sz="1600" dirty="0">
              <a:latin typeface="宋体" pitchFamily="2" charset="-122"/>
              <a:ea typeface="宋体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2.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用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地优化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调整：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&lt;1&gt;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优化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26-01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公园绿地（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G1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）、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26-02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公园绿地（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G1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）边界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; &lt;2&gt;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将原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26-03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05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地块合并，用地性质为单身职工公寓用地（</a:t>
            </a:r>
            <a:r>
              <a:rPr kumimoji="1" lang="en-US" altLang="zh-CN" sz="1600" dirty="0" err="1" smtClean="0">
                <a:latin typeface="宋体" pitchFamily="2" charset="-122"/>
                <a:ea typeface="宋体" pitchFamily="2" charset="-122"/>
              </a:rPr>
              <a:t>Rac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），容积率≤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2.20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，建筑密度≤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25%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，建筑高度≤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60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米，绿地率≥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30%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；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&lt;3&gt;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将原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26-04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06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地块合并，用地性质为一类工业用地（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M1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），容积率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1.5-2.5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，建筑密度≤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55%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，建筑高度≤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50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米，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绿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地率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≥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10%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。</a:t>
            </a:r>
            <a:endParaRPr kumimoji="1" lang="en-US" altLang="zh-CN" sz="1600" dirty="0">
              <a:latin typeface="宋体" pitchFamily="2" charset="-122"/>
              <a:ea typeface="宋体" pitchFamily="2" charset="-122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NJDBa010—07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规划管理单元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规划（修改）内容</a:t>
            </a:r>
            <a:endParaRPr lang="en-US" altLang="zh-CN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1.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道路红线优化调整：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取消经六路南段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。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2.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用地优化调整：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&lt;1&gt;07-41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地块由医院用地（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A51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）调整为一类工业用地（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M1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），容积率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1.5-2.5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，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建筑密度≤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55%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，建筑高度≤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50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米，绿地率≥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10%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；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&lt;2&gt;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将原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07-39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42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地块合并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，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用地性质为一类工业用地（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M1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，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容积率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1.5-2.5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，建筑密度≤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55%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，建筑高度≤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50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米，绿地率≥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10%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。</a:t>
            </a:r>
            <a:endParaRPr kumimoji="1" lang="en-US" altLang="zh-CN" sz="1600" dirty="0" smtClean="0">
              <a:latin typeface="宋体" pitchFamily="2" charset="-122"/>
              <a:ea typeface="宋体" pitchFamily="2" charset="-122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NJDBa010—03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规划管理单元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规划（修改）内容</a:t>
            </a:r>
            <a:endParaRPr lang="en-US" altLang="zh-CN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1.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道路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红线优化调整：优化兴体路线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型；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优化乌龙山路线型，道路红线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宽度为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15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米。</a:t>
            </a:r>
            <a:endParaRPr kumimoji="1" lang="en-US" altLang="zh-CN" sz="1600" dirty="0">
              <a:latin typeface="宋体" pitchFamily="2" charset="-122"/>
              <a:ea typeface="宋体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2.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用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地优化调整：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&lt;1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&gt;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将原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03-09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科研设计用地（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B29a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）调整为郊野绿地（</a:t>
            </a:r>
            <a:r>
              <a:rPr kumimoji="1" lang="en-US" altLang="zh-CN" sz="1600" dirty="0" err="1" smtClean="0">
                <a:latin typeface="宋体" pitchFamily="2" charset="-122"/>
                <a:ea typeface="宋体" pitchFamily="2" charset="-122"/>
              </a:rPr>
              <a:t>Eg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）和市政预留用地（</a:t>
            </a:r>
            <a:r>
              <a:rPr kumimoji="1" lang="en-US" altLang="zh-CN" sz="1600" dirty="0" err="1" smtClean="0">
                <a:latin typeface="宋体" pitchFamily="2" charset="-122"/>
                <a:ea typeface="宋体" pitchFamily="2" charset="-122"/>
              </a:rPr>
              <a:t>Uk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；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&lt;2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&gt;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优化 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03-01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公园绿地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(G1)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03-02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排水用地（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U21)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03-04 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水域用地（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E1)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03-11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公园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绿地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(G1)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03-13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水域用地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(E1)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03-15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科研设计用地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(B29a)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和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03-16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科研设计用地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(B29a)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边界，其余指标保持不变；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&lt;3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&gt;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优化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03-09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体育设施用地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(A4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）和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03-12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文化设施用地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(A2)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位置及边界；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&lt;4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&gt;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将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03-05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03-14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地块用地性质由公园绿地（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G1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）调整为郊野绿地（</a:t>
            </a:r>
            <a:r>
              <a:rPr kumimoji="1" lang="en-US" altLang="zh-CN" sz="1600" dirty="0" err="1" smtClean="0">
                <a:latin typeface="宋体" pitchFamily="2" charset="-122"/>
                <a:ea typeface="宋体" pitchFamily="2" charset="-122"/>
              </a:rPr>
              <a:t>Eg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），并优化用地边界。</a:t>
            </a:r>
            <a:endParaRPr kumimoji="1" lang="en-US" altLang="zh-CN" sz="1600" dirty="0">
              <a:latin typeface="宋体" pitchFamily="2" charset="-122"/>
              <a:ea typeface="宋体" pitchFamily="2" charset="-122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NJDBa010—08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规划管理单元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规划（修改）内容</a:t>
            </a:r>
            <a:endParaRPr lang="en-US" altLang="zh-CN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1.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道路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红线优化调整：优化乌龙山路线型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。</a:t>
            </a:r>
            <a:endParaRPr kumimoji="1" lang="en-US" altLang="zh-CN" sz="1600" dirty="0">
              <a:latin typeface="宋体" pitchFamily="2" charset="-122"/>
              <a:ea typeface="宋体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2.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用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地优化调整：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&lt;1&gt;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将原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08-01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02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03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09 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水域用地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（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E1)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合并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；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将原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08-11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12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18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、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20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水域用地</a:t>
            </a:r>
            <a:r>
              <a:rPr kumimoji="1" lang="zh-CN" altLang="en-US" sz="1600" dirty="0">
                <a:latin typeface="宋体" pitchFamily="2" charset="-122"/>
                <a:ea typeface="宋体" pitchFamily="2" charset="-122"/>
              </a:rPr>
              <a:t>（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E1)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合并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；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&lt;2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&gt;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优化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08-02</a:t>
            </a:r>
            <a:r>
              <a:rPr kumimoji="1" lang="zh-CN" altLang="zh-CN" sz="1600" dirty="0">
                <a:latin typeface="宋体" pitchFamily="2" charset="-122"/>
                <a:ea typeface="宋体" pitchFamily="2" charset="-122"/>
              </a:rPr>
              <a:t>公园绿地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(G1)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边界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；</a:t>
            </a:r>
            <a:r>
              <a:rPr kumimoji="1" lang="en-US" altLang="zh-CN" sz="1600" dirty="0">
                <a:latin typeface="宋体" pitchFamily="2" charset="-122"/>
                <a:ea typeface="宋体" pitchFamily="2" charset="-122"/>
              </a:rPr>
              <a:t>&lt;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3&gt;08-04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地块由公园绿地（</a:t>
            </a:r>
            <a:r>
              <a:rPr kumimoji="1" lang="en-US" altLang="zh-CN" sz="1600" dirty="0" smtClean="0">
                <a:latin typeface="宋体" pitchFamily="2" charset="-122"/>
                <a:ea typeface="宋体" pitchFamily="2" charset="-122"/>
              </a:rPr>
              <a:t>G1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）调整为郊野绿地（</a:t>
            </a:r>
            <a:r>
              <a:rPr kumimoji="1" lang="en-US" altLang="zh-CN" sz="1600" dirty="0" err="1" smtClean="0">
                <a:latin typeface="宋体" pitchFamily="2" charset="-122"/>
                <a:ea typeface="宋体" pitchFamily="2" charset="-122"/>
              </a:rPr>
              <a:t>Eg</a:t>
            </a:r>
            <a:r>
              <a:rPr kumimoji="1" lang="zh-CN" altLang="zh-CN" sz="1600" dirty="0" smtClean="0">
                <a:latin typeface="宋体" pitchFamily="2" charset="-122"/>
                <a:ea typeface="宋体" pitchFamily="2" charset="-122"/>
              </a:rPr>
              <a:t>）</a:t>
            </a:r>
            <a:r>
              <a:rPr kumimoji="1" lang="zh-CN" altLang="en-US" sz="1600" dirty="0" smtClean="0">
                <a:latin typeface="宋体" pitchFamily="2" charset="-122"/>
                <a:ea typeface="宋体" pitchFamily="2" charset="-122"/>
              </a:rPr>
              <a:t>。</a:t>
            </a:r>
            <a:endParaRPr kumimoji="1" lang="en-US" altLang="zh-CN" sz="16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3839" y="725620"/>
            <a:ext cx="1973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项目区位</a:t>
            </a:r>
          </a:p>
        </p:txBody>
      </p:sp>
      <p:sp>
        <p:nvSpPr>
          <p:cNvPr id="20" name="矩形 19"/>
          <p:cNvSpPr/>
          <p:nvPr/>
        </p:nvSpPr>
        <p:spPr>
          <a:xfrm>
            <a:off x="17979986" y="4024439"/>
            <a:ext cx="2375857" cy="481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NJDBa010—06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现状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2351802" y="4065079"/>
            <a:ext cx="2515432" cy="481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NJDBa010—26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修改前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7829977" y="11032149"/>
            <a:ext cx="2515432" cy="481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NJDBa010—03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修改前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7916486" y="7654717"/>
            <a:ext cx="2257349" cy="481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NJDBa010—06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规划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7176045" y="4088927"/>
            <a:ext cx="2515432" cy="481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NJDBa010—07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修改前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2396393" y="11032015"/>
            <a:ext cx="2515432" cy="481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NJDBa010—08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修改前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8080375" y="304800"/>
            <a:ext cx="0" cy="146180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D5737DD-6A2D-46E0-9A78-612BE87128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3" t="10717" r="32968" b="26258"/>
          <a:stretch/>
        </p:blipFill>
        <p:spPr>
          <a:xfrm>
            <a:off x="15969351" y="4437248"/>
            <a:ext cx="4270790" cy="31559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BD05D6C6-D3D7-41DB-8983-AFE77237B6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41" t="15124" r="19928" b="20093"/>
          <a:stretch/>
        </p:blipFill>
        <p:spPr>
          <a:xfrm>
            <a:off x="15827111" y="1172265"/>
            <a:ext cx="4270790" cy="2898060"/>
          </a:xfrm>
          <a:prstGeom prst="rect">
            <a:avLst/>
          </a:prstGeom>
        </p:spPr>
      </p:pic>
      <p:sp>
        <p:nvSpPr>
          <p:cNvPr id="27" name="Rectangle 122">
            <a:extLst>
              <a:ext uri="{FF2B5EF4-FFF2-40B4-BE49-F238E27FC236}">
                <a16:creationId xmlns:a16="http://schemas.microsoft.com/office/drawing/2014/main" xmlns="" id="{DAFB0AFB-F9F1-49CA-8E0F-12BF92B57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" y="1124424"/>
            <a:ext cx="7599464" cy="15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762" tIns="48381" rIns="96762" bIns="48381">
            <a:spAutoFit/>
          </a:bodyPr>
          <a:lstStyle>
            <a:lvl1pPr indent="355600">
              <a:spcBef>
                <a:spcPct val="20000"/>
              </a:spcBef>
              <a:buChar char="•"/>
              <a:defRPr kumimoji="1" sz="6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5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285750" indent="-28575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 smtClean="0">
                <a:latin typeface="宋体" pitchFamily="2" charset="-122"/>
              </a:rPr>
              <a:t>       本</a:t>
            </a:r>
            <a:r>
              <a:rPr lang="zh-CN" altLang="en-US" sz="1600" dirty="0">
                <a:latin typeface="宋体" pitchFamily="2" charset="-122"/>
              </a:rPr>
              <a:t>次</a:t>
            </a:r>
            <a:r>
              <a:rPr lang="zh-CN" altLang="zh-CN" sz="1600" dirty="0">
                <a:latin typeface="宋体" pitchFamily="2" charset="-122"/>
              </a:rPr>
              <a:t>项目位于南京经开区新港片区，西起兴武沟，北至新港大道、南至恒飞路——恒谊路、东至仙新路，涉及</a:t>
            </a:r>
            <a:r>
              <a:rPr lang="en-US" altLang="zh-CN" sz="1600" dirty="0">
                <a:latin typeface="宋体" pitchFamily="2" charset="-122"/>
              </a:rPr>
              <a:t>5</a:t>
            </a:r>
            <a:r>
              <a:rPr lang="zh-CN" altLang="zh-CN" sz="1600" dirty="0">
                <a:latin typeface="宋体" pitchFamily="2" charset="-122"/>
              </a:rPr>
              <a:t>个规划管理单元，总用地面积约</a:t>
            </a:r>
            <a:r>
              <a:rPr lang="en-US" altLang="zh-CN" sz="1600" dirty="0">
                <a:latin typeface="宋体" pitchFamily="2" charset="-122"/>
              </a:rPr>
              <a:t>472.74</a:t>
            </a:r>
            <a:r>
              <a:rPr lang="zh-CN" altLang="zh-CN" sz="1600" dirty="0">
                <a:latin typeface="宋体" pitchFamily="2" charset="-122"/>
              </a:rPr>
              <a:t>公顷</a:t>
            </a:r>
            <a:r>
              <a:rPr lang="zh-CN" altLang="en-US" sz="1600" dirty="0" smtClean="0">
                <a:latin typeface="宋体" pitchFamily="2" charset="-122"/>
              </a:rPr>
              <a:t>。</a:t>
            </a:r>
            <a:r>
              <a:rPr lang="zh-CN" altLang="zh-CN" sz="1600" dirty="0" smtClean="0">
                <a:latin typeface="宋体" pitchFamily="2" charset="-122"/>
              </a:rPr>
              <a:t>其中：</a:t>
            </a:r>
            <a:r>
              <a:rPr lang="en-US" altLang="zh-CN" sz="1600" dirty="0" smtClean="0">
                <a:latin typeface="宋体" pitchFamily="2" charset="-122"/>
              </a:rPr>
              <a:t>NJDBa010-06</a:t>
            </a:r>
            <a:r>
              <a:rPr lang="zh-CN" altLang="zh-CN" sz="1600" dirty="0" smtClean="0">
                <a:latin typeface="宋体" pitchFamily="2" charset="-122"/>
              </a:rPr>
              <a:t>规划管理单元为图则新编、</a:t>
            </a:r>
            <a:r>
              <a:rPr lang="en-US" altLang="zh-CN" sz="1600" dirty="0" smtClean="0">
                <a:latin typeface="宋体" pitchFamily="2" charset="-122"/>
              </a:rPr>
              <a:t>NJDBa010-03</a:t>
            </a:r>
            <a:r>
              <a:rPr lang="zh-CN" altLang="zh-CN" sz="1600" dirty="0" smtClean="0">
                <a:latin typeface="宋体" pitchFamily="2" charset="-122"/>
              </a:rPr>
              <a:t>、</a:t>
            </a:r>
            <a:r>
              <a:rPr lang="en-US" altLang="zh-CN" sz="1600" dirty="0" smtClean="0">
                <a:latin typeface="宋体" pitchFamily="2" charset="-122"/>
              </a:rPr>
              <a:t>07</a:t>
            </a:r>
            <a:r>
              <a:rPr lang="zh-CN" altLang="zh-CN" sz="1600" dirty="0" smtClean="0">
                <a:latin typeface="宋体" pitchFamily="2" charset="-122"/>
              </a:rPr>
              <a:t>、</a:t>
            </a:r>
            <a:r>
              <a:rPr lang="en-US" altLang="zh-CN" sz="1600" dirty="0" smtClean="0">
                <a:latin typeface="宋体" pitchFamily="2" charset="-122"/>
              </a:rPr>
              <a:t>08</a:t>
            </a:r>
            <a:r>
              <a:rPr lang="zh-CN" altLang="zh-CN" sz="1600" dirty="0" smtClean="0">
                <a:latin typeface="宋体" pitchFamily="2" charset="-122"/>
              </a:rPr>
              <a:t>、</a:t>
            </a:r>
            <a:r>
              <a:rPr lang="en-US" altLang="zh-CN" sz="1600" dirty="0" smtClean="0">
                <a:latin typeface="宋体" pitchFamily="2" charset="-122"/>
              </a:rPr>
              <a:t>26</a:t>
            </a:r>
            <a:r>
              <a:rPr lang="zh-CN" altLang="zh-CN" sz="1600" dirty="0" smtClean="0">
                <a:latin typeface="宋体" pitchFamily="2" charset="-122"/>
              </a:rPr>
              <a:t>规划管理单元为图则修改。</a:t>
            </a:r>
            <a:endParaRPr lang="zh-CN" altLang="en-US" sz="1600" dirty="0">
              <a:latin typeface="宋体" pitchFamily="2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103630F-FC2E-4C0E-B24A-B2285E998D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04"/>
          <a:stretch/>
        </p:blipFill>
        <p:spPr>
          <a:xfrm>
            <a:off x="625004" y="2682839"/>
            <a:ext cx="7181850" cy="416246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0FCCC82B-039A-4032-A2DF-696F269BA2E9}"/>
              </a:ext>
            </a:extLst>
          </p:cNvPr>
          <p:cNvSpPr/>
          <p:nvPr/>
        </p:nvSpPr>
        <p:spPr bwMode="auto">
          <a:xfrm>
            <a:off x="593330" y="2659888"/>
            <a:ext cx="7239183" cy="4195689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0A39D426-7A14-4722-B878-A299B3BF171C}"/>
              </a:ext>
            </a:extLst>
          </p:cNvPr>
          <p:cNvSpPr txBox="1"/>
          <p:nvPr/>
        </p:nvSpPr>
        <p:spPr>
          <a:xfrm>
            <a:off x="1925094" y="4496892"/>
            <a:ext cx="14338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拟调整图则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xmlns="" id="{BF711141-F25C-4241-A23D-9E44ECA04717}"/>
              </a:ext>
            </a:extLst>
          </p:cNvPr>
          <p:cNvSpPr/>
          <p:nvPr/>
        </p:nvSpPr>
        <p:spPr>
          <a:xfrm>
            <a:off x="2057400" y="4111625"/>
            <a:ext cx="625475" cy="336550"/>
          </a:xfrm>
          <a:custGeom>
            <a:avLst/>
            <a:gdLst>
              <a:gd name="connsiteX0" fmla="*/ 15875 w 625475"/>
              <a:gd name="connsiteY0" fmla="*/ 336550 h 336550"/>
              <a:gd name="connsiteX1" fmla="*/ 231775 w 625475"/>
              <a:gd name="connsiteY1" fmla="*/ 336550 h 336550"/>
              <a:gd name="connsiteX2" fmla="*/ 244475 w 625475"/>
              <a:gd name="connsiteY2" fmla="*/ 247650 h 336550"/>
              <a:gd name="connsiteX3" fmla="*/ 298450 w 625475"/>
              <a:gd name="connsiteY3" fmla="*/ 250825 h 336550"/>
              <a:gd name="connsiteX4" fmla="*/ 342900 w 625475"/>
              <a:gd name="connsiteY4" fmla="*/ 263525 h 336550"/>
              <a:gd name="connsiteX5" fmla="*/ 625475 w 625475"/>
              <a:gd name="connsiteY5" fmla="*/ 263525 h 336550"/>
              <a:gd name="connsiteX6" fmla="*/ 625475 w 625475"/>
              <a:gd name="connsiteY6" fmla="*/ 234950 h 336550"/>
              <a:gd name="connsiteX7" fmla="*/ 593725 w 625475"/>
              <a:gd name="connsiteY7" fmla="*/ 219075 h 336550"/>
              <a:gd name="connsiteX8" fmla="*/ 596900 w 625475"/>
              <a:gd name="connsiteY8" fmla="*/ 130175 h 336550"/>
              <a:gd name="connsiteX9" fmla="*/ 549275 w 625475"/>
              <a:gd name="connsiteY9" fmla="*/ 28575 h 336550"/>
              <a:gd name="connsiteX10" fmla="*/ 514350 w 625475"/>
              <a:gd name="connsiteY10" fmla="*/ 0 h 336550"/>
              <a:gd name="connsiteX11" fmla="*/ 447675 w 625475"/>
              <a:gd name="connsiteY11" fmla="*/ 3175 h 336550"/>
              <a:gd name="connsiteX12" fmla="*/ 0 w 625475"/>
              <a:gd name="connsiteY12" fmla="*/ 247650 h 336550"/>
              <a:gd name="connsiteX13" fmla="*/ 6350 w 625475"/>
              <a:gd name="connsiteY13" fmla="*/ 273050 h 336550"/>
              <a:gd name="connsiteX14" fmla="*/ 22225 w 625475"/>
              <a:gd name="connsiteY14" fmla="*/ 282575 h 336550"/>
              <a:gd name="connsiteX15" fmla="*/ 15875 w 625475"/>
              <a:gd name="connsiteY15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5475" h="336550">
                <a:moveTo>
                  <a:pt x="15875" y="336550"/>
                </a:moveTo>
                <a:lnTo>
                  <a:pt x="231775" y="336550"/>
                </a:lnTo>
                <a:lnTo>
                  <a:pt x="244475" y="247650"/>
                </a:lnTo>
                <a:lnTo>
                  <a:pt x="298450" y="250825"/>
                </a:lnTo>
                <a:lnTo>
                  <a:pt x="342900" y="263525"/>
                </a:lnTo>
                <a:lnTo>
                  <a:pt x="625475" y="263525"/>
                </a:lnTo>
                <a:lnTo>
                  <a:pt x="625475" y="234950"/>
                </a:lnTo>
                <a:lnTo>
                  <a:pt x="593725" y="219075"/>
                </a:lnTo>
                <a:lnTo>
                  <a:pt x="596900" y="130175"/>
                </a:lnTo>
                <a:lnTo>
                  <a:pt x="549275" y="28575"/>
                </a:lnTo>
                <a:lnTo>
                  <a:pt x="514350" y="0"/>
                </a:lnTo>
                <a:lnTo>
                  <a:pt x="447675" y="3175"/>
                </a:lnTo>
                <a:lnTo>
                  <a:pt x="0" y="247650"/>
                </a:lnTo>
                <a:lnTo>
                  <a:pt x="6350" y="273050"/>
                </a:lnTo>
                <a:lnTo>
                  <a:pt x="22225" y="282575"/>
                </a:lnTo>
                <a:lnTo>
                  <a:pt x="15875" y="336550"/>
                </a:lnTo>
                <a:close/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1ACD938D-9A55-41C0-B913-EA814714AF8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93330" y="7608866"/>
            <a:ext cx="7239183" cy="6710171"/>
          </a:xfrm>
          <a:prstGeom prst="rect">
            <a:avLst/>
          </a:prstGeom>
          <a:noFill/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5F46ED3E-C060-43F1-AEE0-C0219AB3648F}"/>
              </a:ext>
            </a:extLst>
          </p:cNvPr>
          <p:cNvSpPr/>
          <p:nvPr/>
        </p:nvSpPr>
        <p:spPr>
          <a:xfrm>
            <a:off x="2657437" y="14301272"/>
            <a:ext cx="2492990" cy="442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项目在新港片区的区位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xmlns="" id="{3014E9F1-6D5E-4765-9B8B-C18676619853}"/>
              </a:ext>
            </a:extLst>
          </p:cNvPr>
          <p:cNvSpPr/>
          <p:nvPr/>
        </p:nvSpPr>
        <p:spPr>
          <a:xfrm>
            <a:off x="2772853" y="6855969"/>
            <a:ext cx="2262158" cy="442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项目在栖霞区的区位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xmlns="" id="{FEA9C37D-2A1F-4EDA-AAAE-6A3D80178B51}"/>
              </a:ext>
            </a:extLst>
          </p:cNvPr>
          <p:cNvCxnSpPr/>
          <p:nvPr/>
        </p:nvCxnSpPr>
        <p:spPr>
          <a:xfrm>
            <a:off x="15428913" y="304800"/>
            <a:ext cx="0" cy="146078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xmlns="" id="{080462BE-E6DB-4BC7-BBC7-771A6D192C71}"/>
              </a:ext>
            </a:extLst>
          </p:cNvPr>
          <p:cNvCxnSpPr>
            <a:cxnSpLocks/>
          </p:cNvCxnSpPr>
          <p:nvPr/>
        </p:nvCxnSpPr>
        <p:spPr>
          <a:xfrm flipH="1">
            <a:off x="15432272" y="8204730"/>
            <a:ext cx="14847934" cy="3954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表格 48">
            <a:extLst>
              <a:ext uri="{FF2B5EF4-FFF2-40B4-BE49-F238E27FC236}">
                <a16:creationId xmlns:a16="http://schemas.microsoft.com/office/drawing/2014/main" xmlns="" id="{72FF2CD0-DD1D-407B-AA30-534B2B242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82513030"/>
              </p:ext>
            </p:extLst>
          </p:nvPr>
        </p:nvGraphicFramePr>
        <p:xfrm>
          <a:off x="25417171" y="12639645"/>
          <a:ext cx="4680488" cy="21777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04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763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41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5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156901" marR="156901" marT="77376" marB="77376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5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</a:p>
                  </a:txBody>
                  <a:tcPr marL="156901" marR="156901" marT="77376" marB="77376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84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5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156901" marR="156901" marT="77376" marB="77376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15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15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〔2022〕39</a:t>
                      </a:r>
                      <a:r>
                        <a:rPr kumimoji="1" lang="zh-CN" altLang="en-US" sz="15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</a:p>
                  </a:txBody>
                  <a:tcPr marL="156901" marR="156901" marT="77376" marB="77376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845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5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动态更新</a:t>
                      </a:r>
                      <a:endParaRPr kumimoji="1" lang="en-US" altLang="zh-CN" sz="15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5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信息栏</a:t>
                      </a:r>
                    </a:p>
                  </a:txBody>
                  <a:tcPr marL="148244" marR="148244" marT="74122" marB="7412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endParaRPr kumimoji="1" lang="zh-CN" altLang="en-US" sz="15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56901" marR="156901" marT="77376" marB="77376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4137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5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56901" marR="156901" marT="77376" marB="77376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4137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5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56901" marR="156901" marT="77376" marB="77376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1" name="矩形 50">
            <a:extLst>
              <a:ext uri="{FF2B5EF4-FFF2-40B4-BE49-F238E27FC236}">
                <a16:creationId xmlns:a16="http://schemas.microsoft.com/office/drawing/2014/main" xmlns="" id="{284C84C3-F6B7-45FB-88EB-6CB07BCEB078}"/>
              </a:ext>
            </a:extLst>
          </p:cNvPr>
          <p:cNvSpPr/>
          <p:nvPr/>
        </p:nvSpPr>
        <p:spPr>
          <a:xfrm>
            <a:off x="22340730" y="7755838"/>
            <a:ext cx="2515432" cy="481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NJDBa010—26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修改后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B2A3AE24-1CCF-454B-9B0D-489643AA4FE7}"/>
              </a:ext>
            </a:extLst>
          </p:cNvPr>
          <p:cNvSpPr/>
          <p:nvPr/>
        </p:nvSpPr>
        <p:spPr>
          <a:xfrm>
            <a:off x="22486921" y="14357014"/>
            <a:ext cx="2515432" cy="481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NJDBa010—08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修改后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89816539-F81B-444B-AB21-59FDB7B6FD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7" t="10717" r="36101" b="26510"/>
          <a:stretch/>
        </p:blipFill>
        <p:spPr>
          <a:xfrm>
            <a:off x="20595875" y="4559139"/>
            <a:ext cx="4265101" cy="3152821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10FAC00E-EFB8-4627-BEE8-66D22C1E24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3" t="12786" r="32847" b="26443"/>
          <a:stretch/>
        </p:blipFill>
        <p:spPr>
          <a:xfrm>
            <a:off x="20641386" y="11540313"/>
            <a:ext cx="4270790" cy="2935541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C9157D7A-CB13-44C4-BE91-C5D8274D8F23}"/>
              </a:ext>
            </a:extLst>
          </p:cNvPr>
          <p:cNvSpPr/>
          <p:nvPr/>
        </p:nvSpPr>
        <p:spPr>
          <a:xfrm>
            <a:off x="27195413" y="7729179"/>
            <a:ext cx="2515432" cy="481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NJDBa010—07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修改后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D09E5DB4-A7A1-447C-9367-5CE5EA8BD9D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35" t="10717" r="33433" b="28020"/>
          <a:stretch/>
        </p:blipFill>
        <p:spPr>
          <a:xfrm>
            <a:off x="25222399" y="4523349"/>
            <a:ext cx="4522222" cy="3119703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xmlns="" id="{87D0D12E-EB19-482A-A515-914F619AAB90}"/>
              </a:ext>
            </a:extLst>
          </p:cNvPr>
          <p:cNvSpPr/>
          <p:nvPr/>
        </p:nvSpPr>
        <p:spPr>
          <a:xfrm>
            <a:off x="17915373" y="14340546"/>
            <a:ext cx="2515432" cy="481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NJDBa010—03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修改后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xmlns="" id="{C677B2BC-0352-4C13-BDB3-11D5D6D9479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4" t="10717" r="31369" b="26761"/>
          <a:stretch/>
        </p:blipFill>
        <p:spPr>
          <a:xfrm>
            <a:off x="15951090" y="11491194"/>
            <a:ext cx="4390330" cy="298394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E946FC3-F700-4309-A767-200B4A04800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34" t="17188" r="33720" b="29571"/>
          <a:stretch/>
        </p:blipFill>
        <p:spPr>
          <a:xfrm>
            <a:off x="25222399" y="1147851"/>
            <a:ext cx="4342264" cy="291040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644C08C5-9251-4954-8197-16CA3B92AE3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33" t="18682" r="34031" b="29392"/>
          <a:stretch/>
        </p:blipFill>
        <p:spPr>
          <a:xfrm>
            <a:off x="15993720" y="8302148"/>
            <a:ext cx="4413732" cy="2901348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xmlns="" id="{F610263C-E391-47CC-AC2D-900B635C8CE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46" t="15555" r="33720" b="29927"/>
          <a:stretch/>
        </p:blipFill>
        <p:spPr>
          <a:xfrm>
            <a:off x="20617970" y="8297180"/>
            <a:ext cx="4294206" cy="2901348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xmlns="" id="{92945B6D-8DE7-4D84-8183-31BF109E805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6" t="8444" r="30383" b="25640"/>
          <a:stretch/>
        </p:blipFill>
        <p:spPr>
          <a:xfrm>
            <a:off x="20614078" y="1156267"/>
            <a:ext cx="4193718" cy="289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8859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991</TotalTime>
  <Words>1108</Words>
  <Application>Microsoft Office PowerPoint</Application>
  <PresentationFormat>自定义</PresentationFormat>
  <Paragraphs>53</Paragraphs>
  <Slides>2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3" baseType="lpstr">
      <vt:lpstr>Office 主题​​</vt:lpstr>
      <vt:lpstr>幻灯片 1</vt:lpstr>
      <vt:lpstr>幻灯片 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许迪</cp:lastModifiedBy>
  <cp:revision>66</cp:revision>
  <dcterms:created xsi:type="dcterms:W3CDTF">2019-06-10T02:01:23Z</dcterms:created>
  <dcterms:modified xsi:type="dcterms:W3CDTF">2022-05-05T07:42:27Z</dcterms:modified>
</cp:coreProperties>
</file>