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4" r:id="rId2"/>
    <p:sldId id="265" r:id="rId3"/>
  </p:sldIdLst>
  <p:sldSz cx="22098000" cy="11049000"/>
  <p:notesSz cx="9928225" cy="1435735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564" userDrawn="1">
          <p15:clr>
            <a:srgbClr val="A4A3A4"/>
          </p15:clr>
        </p15:guide>
        <p15:guide id="2" orient="horz" pos="4024">
          <p15:clr>
            <a:srgbClr val="A4A3A4"/>
          </p15:clr>
        </p15:guide>
        <p15:guide id="3" orient="horz" pos="532">
          <p15:clr>
            <a:srgbClr val="A4A3A4"/>
          </p15:clr>
        </p15:guide>
        <p15:guide id="4" orient="horz" pos="2346">
          <p15:clr>
            <a:srgbClr val="A4A3A4"/>
          </p15:clr>
        </p15:guide>
        <p15:guide id="5" orient="horz" pos="3707" userDrawn="1">
          <p15:clr>
            <a:srgbClr val="A4A3A4"/>
          </p15:clr>
        </p15:guide>
        <p15:guide id="6" pos="13628">
          <p15:clr>
            <a:srgbClr val="A4A3A4"/>
          </p15:clr>
        </p15:guide>
        <p15:guide id="7" pos="428">
          <p15:clr>
            <a:srgbClr val="A4A3A4"/>
          </p15:clr>
        </p15:guide>
        <p15:guide id="8" pos="5735">
          <p15:clr>
            <a:srgbClr val="A4A3A4"/>
          </p15:clr>
        </p15:guide>
        <p15:guide id="9" pos="113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D0"/>
    <a:srgbClr val="FFFFFF"/>
    <a:srgbClr val="FFFFCC"/>
    <a:srgbClr val="FC7302"/>
    <a:srgbClr val="FD8617"/>
    <a:srgbClr val="FFF5EB"/>
    <a:srgbClr val="E9FFE9"/>
    <a:srgbClr val="BFFFBF"/>
    <a:srgbClr val="B7FF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91814" autoAdjust="0"/>
  </p:normalViewPr>
  <p:slideViewPr>
    <p:cSldViewPr showGuides="1">
      <p:cViewPr>
        <p:scale>
          <a:sx n="66" d="100"/>
          <a:sy n="66" d="100"/>
        </p:scale>
        <p:origin x="36" y="570"/>
      </p:cViewPr>
      <p:guideLst>
        <p:guide orient="horz" pos="6564"/>
        <p:guide orient="horz" pos="4024"/>
        <p:guide orient="horz" pos="532"/>
        <p:guide orient="horz" pos="2346"/>
        <p:guide orient="horz" pos="3707"/>
        <p:guide pos="13628"/>
        <p:guide pos="428"/>
        <p:guide pos="5735"/>
        <p:guide pos="1136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98D8EF7E-42AE-4992-9FAC-058B4C88AC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2813" cy="71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7" tIns="69212" rIns="138427" bIns="69212" numCol="1" anchor="t" anchorCtr="0" compatLnSpc="1">
            <a:prstTxWarp prst="textNoShape">
              <a:avLst/>
            </a:prstTxWarp>
          </a:bodyPr>
          <a:lstStyle>
            <a:lvl1pPr defTabSz="1383351" eaLnBrk="1" hangingPunct="1">
              <a:defRPr sz="17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A409CDDF-F166-4CF5-B16F-1818374C50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413" y="2"/>
            <a:ext cx="4302813" cy="71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7" tIns="69212" rIns="138427" bIns="69212" numCol="1" anchor="t" anchorCtr="0" compatLnSpc="1">
            <a:prstTxWarp prst="textNoShape">
              <a:avLst/>
            </a:prstTxWarp>
          </a:bodyPr>
          <a:lstStyle>
            <a:lvl1pPr algn="r" defTabSz="1383351" eaLnBrk="1" hangingPunct="1">
              <a:defRPr sz="17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E726F8B6-F734-4997-80CD-B6AC0BB95ED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638134"/>
            <a:ext cx="4302813" cy="71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7" tIns="69212" rIns="138427" bIns="69212" numCol="1" anchor="b" anchorCtr="0" compatLnSpc="1">
            <a:prstTxWarp prst="textNoShape">
              <a:avLst/>
            </a:prstTxWarp>
          </a:bodyPr>
          <a:lstStyle>
            <a:lvl1pPr defTabSz="1383351" eaLnBrk="1" hangingPunct="1">
              <a:defRPr sz="17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B69E6C1D-9D68-4D1F-9359-DB76D28A110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413" y="13638134"/>
            <a:ext cx="4302813" cy="71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7" tIns="69212" rIns="138427" bIns="69212" numCol="1" anchor="b" anchorCtr="0" compatLnSpc="1">
            <a:prstTxWarp prst="textNoShape">
              <a:avLst/>
            </a:prstTxWarp>
          </a:bodyPr>
          <a:lstStyle>
            <a:lvl1pPr algn="r" defTabSz="1379527" eaLnBrk="1" hangingPunct="1">
              <a:defRPr sz="1700"/>
            </a:lvl1pPr>
          </a:lstStyle>
          <a:p>
            <a:pPr>
              <a:defRPr/>
            </a:pPr>
            <a:fld id="{11BE7483-F4AB-4B06-81F2-209D9DDA79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3641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3EF35A30-E0FE-4912-AAC1-022361E40C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2813" cy="717630"/>
          </a:xfrm>
          <a:prstGeom prst="rect">
            <a:avLst/>
          </a:prstGeom>
        </p:spPr>
        <p:txBody>
          <a:bodyPr vert="horz" lIns="91377" tIns="45690" rIns="91377" bIns="45690" rtlCol="0"/>
          <a:lstStyle>
            <a:lvl1pPr algn="l" eaLnBrk="1" hangingPunct="1">
              <a:defRPr sz="12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C74AA812-8982-4A70-993B-AF9571985B7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3824" y="2"/>
            <a:ext cx="4302813" cy="717630"/>
          </a:xfrm>
          <a:prstGeom prst="rect">
            <a:avLst/>
          </a:prstGeom>
        </p:spPr>
        <p:txBody>
          <a:bodyPr vert="horz" lIns="91377" tIns="45690" rIns="91377" bIns="45690" rtlCol="0"/>
          <a:lstStyle>
            <a:lvl1pPr algn="r" eaLnBrk="1" hangingPunct="1">
              <a:defRPr sz="12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fld id="{F0C19AF0-6654-4C25-9EA2-7069DD598804}" type="datetimeFigureOut">
              <a:rPr lang="zh-CN" altLang="en-US"/>
              <a:pPr>
                <a:defRPr/>
              </a:pPr>
              <a:t>2019/1/4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2758BE0C-EE42-4A5F-AB7A-465F5B323E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-415925" y="1079500"/>
            <a:ext cx="10760075" cy="5380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77" tIns="45690" rIns="91377" bIns="4569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7FC96448-EA8E-4CA2-A280-61BF07F0A0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3936" y="6820656"/>
            <a:ext cx="7940357" cy="6458664"/>
          </a:xfrm>
          <a:prstGeom prst="rect">
            <a:avLst/>
          </a:prstGeom>
        </p:spPr>
        <p:txBody>
          <a:bodyPr vert="horz" lIns="91377" tIns="45690" rIns="91377" bIns="4569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F58DCB3-A139-4B39-A069-0637276370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13636545"/>
            <a:ext cx="4302813" cy="717630"/>
          </a:xfrm>
          <a:prstGeom prst="rect">
            <a:avLst/>
          </a:prstGeom>
        </p:spPr>
        <p:txBody>
          <a:bodyPr vert="horz" lIns="91377" tIns="45690" rIns="91377" bIns="45690" rtlCol="0" anchor="b"/>
          <a:lstStyle>
            <a:lvl1pPr algn="l" eaLnBrk="1" hangingPunct="1">
              <a:defRPr sz="12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BD58167-AC46-4BE3-84FB-D12CEB4D1C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3824" y="13636545"/>
            <a:ext cx="4302813" cy="717630"/>
          </a:xfrm>
          <a:prstGeom prst="rect">
            <a:avLst/>
          </a:prstGeom>
        </p:spPr>
        <p:txBody>
          <a:bodyPr vert="horz" wrap="square" lIns="91377" tIns="45690" rIns="91377" bIns="4569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BFE3D0B-688F-492B-AC85-9669BA4ED57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04430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FE3D0B-688F-492B-AC85-9669BA4ED574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0215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xmlns="" id="{4535C14E-B4F7-42BC-A6A6-2EBC71DA0A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xmlns="" id="{BF4DF635-D447-46C1-9722-CFDC66E05C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xmlns="" id="{95C47708-506A-415C-8009-8A6BFEE413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44" indent="-285748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2991" indent="-228599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187" indent="-228599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383" indent="-228599"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579" indent="-228599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777" indent="-228599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8973" indent="-228599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172" indent="-228599" eaLnBrk="0" fontAlgn="base" hangingPunct="0">
              <a:spcBef>
                <a:spcPct val="0"/>
              </a:spcBef>
              <a:spcAft>
                <a:spcPct val="0"/>
              </a:spcAft>
              <a:defRPr kumimoji="1" sz="15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2FB89C3D-7FE4-44E3-BDFD-8CBD2754A826}" type="slidenum">
              <a:rPr lang="zh-CN" altLang="en-US" sz="1200"/>
              <a:pPr/>
              <a:t>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xmlns="" val="1641340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57350" y="3432175"/>
            <a:ext cx="18783300" cy="2368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4700" y="6261100"/>
            <a:ext cx="15468600" cy="28241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6BBF51A-3D4C-4E70-8759-7287313F14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1C67FB37-4CAB-458D-AB85-4986BC40D3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DAA6215-4CD8-496D-A1BF-A98E17395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A13F9-0098-4F19-91EB-DA385DC27F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2869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87C3D1B-4263-4D56-A82F-072319A889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AB1E123-28EE-4EA9-8C4F-12091BCF17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5216859-9F0B-4D31-9633-52629A7C7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5AAE-3D9B-401C-995A-C87EED07CE9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6769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5744825" y="982663"/>
            <a:ext cx="4695825" cy="8839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57350" y="982663"/>
            <a:ext cx="13935075" cy="8839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F8EB770-DD75-40B1-A3E2-692C86F4F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FB62E31-2D29-4AC2-A708-D2D36EFEB8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A8DD2A3-59FE-4992-9ADB-03DBAA91AD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2CF83-62A1-4B5C-A1EC-4AD7A7A110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70281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6AC448B-A166-48AB-9F69-C8A4A76A32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0830003-7644-40D0-AE05-07D3439AB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0508D41-A588-4997-AC78-9DB2779919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2803-4840-49FD-923E-BAEC6140194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02607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46250" y="7099300"/>
            <a:ext cx="18783300" cy="21955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46250" y="4683125"/>
            <a:ext cx="18783300" cy="2416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AB96656C-2D38-403B-9757-25D189F3FF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ACDE2051-5392-4413-BF9C-663423D46A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F7E1455-2C5A-4731-AD31-D811325499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DC8B4-03A7-4240-8B0C-EE1DF6BA64B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18879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57350" y="3192463"/>
            <a:ext cx="931545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125200" y="3192463"/>
            <a:ext cx="9315450" cy="662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9888AFC-A6F0-49CF-A3E3-F2F894816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522DFD2-3B1F-4BAA-A663-C31FBBA19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77EBE72-06CB-45E7-8F99-08B8CBF61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8A030-5FC6-47AD-A6E3-2DE26453B3F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9780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900" y="442913"/>
            <a:ext cx="19888200" cy="1841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04900" y="2473325"/>
            <a:ext cx="9763125" cy="1030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04900" y="3503613"/>
            <a:ext cx="9763125" cy="6365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1225213" y="2473325"/>
            <a:ext cx="9767887" cy="10302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1225213" y="3503613"/>
            <a:ext cx="9767887" cy="6365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91A76D8E-9632-43F3-9C57-20D1C26559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0A70C0E-34B7-46CC-800C-1A6EA8B711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694B8BEA-3909-4D8F-8087-F47477E899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F5D3F-0754-48E5-9F44-6E01420A37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9197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9CC22869-4B67-45D2-9BD5-62E5B16B09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46B03B4-F171-4520-999E-26A2A89AD2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F90B9E85-E9C6-437A-9543-3BFBCD2A3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F1033-6022-4124-9FF3-0FC30707D52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44971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6C6BDF8-CEEC-47A0-BF55-3A2F823814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8C54428-C911-4208-B527-D0D46C81C2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ACD4941-1766-4000-A71F-5A263500F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59DC-2CE8-403F-937E-9322F493F8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08442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04900" y="439738"/>
            <a:ext cx="7270750" cy="18716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39175" y="439738"/>
            <a:ext cx="12353925" cy="9429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04900" y="2311400"/>
            <a:ext cx="7270750" cy="7558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357656-957C-4F5B-AC0B-23241E33D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5A726C-E33F-4E04-8F42-B6D4D3B0AC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1EB8926-D701-4473-AB7D-F5918B63E1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B2977-B4C2-4AD6-AAB1-D8836BFCA8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11179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30700" y="7734300"/>
            <a:ext cx="13258800" cy="9128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30700" y="987425"/>
            <a:ext cx="13258800" cy="6629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30700" y="8647113"/>
            <a:ext cx="13258800" cy="12969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4EB7B72-5FB7-4B96-B8C0-4BF57D2C18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CFAD33F-C8D2-4D60-A591-7736C34E78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B12E35-C79F-4DA1-A299-9566F7F563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43084-DA5F-4FA5-9C71-7D90680B46E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2453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8927F95-40A0-40AC-A10C-3D7A62E64D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57350" y="982663"/>
            <a:ext cx="187833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9409" tIns="94704" rIns="189409" bIns="94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8C21F3A0-B44F-4F35-BFA2-F2F5DE0FE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57350" y="3192463"/>
            <a:ext cx="187833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9409" tIns="94704" rIns="189409" bIns="94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6161E5AB-4514-4FDF-937E-C102E752A0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57350" y="10066338"/>
            <a:ext cx="46037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409" tIns="94704" rIns="189409" bIns="947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9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5D8FC55-AD50-4997-BC10-36FF9DB63F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50150" y="10066338"/>
            <a:ext cx="69977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409" tIns="94704" rIns="189409" bIns="947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900">
                <a:latin typeface="Times New Roman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66BDBB32-89F3-49CA-98B4-CC03438C9A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836900" y="10066338"/>
            <a:ext cx="46037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9409" tIns="94704" rIns="189409" bIns="947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900"/>
            </a:lvl1pPr>
          </a:lstStyle>
          <a:p>
            <a:pPr>
              <a:defRPr/>
            </a:pPr>
            <a:fld id="{D5CCA903-3CE3-48F0-AACD-1891D82C2A0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2pPr>
      <a:lvl3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3pPr>
      <a:lvl4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4pPr>
      <a:lvl5pPr algn="ctr" defTabSz="1893888" rtl="0" eaLnBrk="0" fontAlgn="base" hangingPunct="0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5pPr>
      <a:lvl6pPr marL="457200" algn="ctr" defTabSz="1893888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6pPr>
      <a:lvl7pPr marL="914400" algn="ctr" defTabSz="1893888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7pPr>
      <a:lvl8pPr marL="1371600" algn="ctr" defTabSz="1893888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8pPr>
      <a:lvl9pPr marL="1828800" algn="ctr" defTabSz="1893888" rtl="0" fontAlgn="base">
        <a:spcBef>
          <a:spcPct val="0"/>
        </a:spcBef>
        <a:spcAft>
          <a:spcPct val="0"/>
        </a:spcAft>
        <a:defRPr kumimoji="1" sz="9100">
          <a:solidFill>
            <a:schemeClr val="tx2"/>
          </a:solidFill>
          <a:latin typeface="Times New Roman" charset="0"/>
          <a:ea typeface="宋体" pitchFamily="2" charset="-122"/>
        </a:defRPr>
      </a:lvl9pPr>
    </p:titleStyle>
    <p:bodyStyle>
      <a:lvl1pPr marL="709613" indent="-709613" algn="l" defTabSz="1893888" rtl="0" eaLnBrk="0" fontAlgn="base" hangingPunct="0">
        <a:spcBef>
          <a:spcPct val="20000"/>
        </a:spcBef>
        <a:spcAft>
          <a:spcPct val="0"/>
        </a:spcAft>
        <a:buChar char="•"/>
        <a:defRPr kumimoji="1" sz="6600">
          <a:solidFill>
            <a:schemeClr val="tx1"/>
          </a:solidFill>
          <a:latin typeface="+mn-lt"/>
          <a:ea typeface="+mn-ea"/>
          <a:cs typeface="+mn-cs"/>
        </a:defRPr>
      </a:lvl1pPr>
      <a:lvl2pPr marL="1538288" indent="-590550" algn="l" defTabSz="1893888" rtl="0" eaLnBrk="0" fontAlgn="base" hangingPunct="0">
        <a:spcBef>
          <a:spcPct val="20000"/>
        </a:spcBef>
        <a:spcAft>
          <a:spcPct val="0"/>
        </a:spcAft>
        <a:buChar char="–"/>
        <a:defRPr kumimoji="1" sz="5800">
          <a:solidFill>
            <a:schemeClr val="tx1"/>
          </a:solidFill>
          <a:latin typeface="+mn-lt"/>
          <a:ea typeface="+mn-ea"/>
        </a:defRPr>
      </a:lvl2pPr>
      <a:lvl3pPr marL="2366963" indent="-473075" algn="l" defTabSz="1893888" rtl="0" eaLnBrk="0" fontAlgn="base" hangingPunct="0">
        <a:spcBef>
          <a:spcPct val="20000"/>
        </a:spcBef>
        <a:spcAft>
          <a:spcPct val="0"/>
        </a:spcAft>
        <a:buChar char="•"/>
        <a:defRPr kumimoji="1" sz="5000">
          <a:solidFill>
            <a:schemeClr val="tx1"/>
          </a:solidFill>
          <a:latin typeface="+mn-lt"/>
          <a:ea typeface="+mn-ea"/>
        </a:defRPr>
      </a:lvl3pPr>
      <a:lvl4pPr marL="3314700" indent="-473075" algn="l" defTabSz="1893888" rtl="0" eaLnBrk="0" fontAlgn="base" hangingPunct="0">
        <a:spcBef>
          <a:spcPct val="20000"/>
        </a:spcBef>
        <a:spcAft>
          <a:spcPct val="0"/>
        </a:spcAft>
        <a:buChar char="–"/>
        <a:defRPr kumimoji="1" sz="4100">
          <a:solidFill>
            <a:schemeClr val="tx1"/>
          </a:solidFill>
          <a:latin typeface="+mn-lt"/>
          <a:ea typeface="+mn-ea"/>
        </a:defRPr>
      </a:lvl4pPr>
      <a:lvl5pPr marL="4262438" indent="-474663" algn="l" defTabSz="1893888" rtl="0" eaLnBrk="0" fontAlgn="base" hangingPunct="0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5pPr>
      <a:lvl6pPr marL="4719638" indent="-474663" algn="l" defTabSz="1893888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6pPr>
      <a:lvl7pPr marL="5176838" indent="-474663" algn="l" defTabSz="1893888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7pPr>
      <a:lvl8pPr marL="5634038" indent="-474663" algn="l" defTabSz="1893888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8pPr>
      <a:lvl9pPr marL="6091238" indent="-474663" algn="l" defTabSz="1893888" rtl="0" fontAlgn="base">
        <a:spcBef>
          <a:spcPct val="20000"/>
        </a:spcBef>
        <a:spcAft>
          <a:spcPct val="0"/>
        </a:spcAft>
        <a:buChar char="»"/>
        <a:defRPr kumimoji="1" sz="4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192.168.4.99\单页宣传资料\1 母版\控详\封面\7建邺区.jpg">
            <a:extLst>
              <a:ext uri="{FF2B5EF4-FFF2-40B4-BE49-F238E27FC236}">
                <a16:creationId xmlns:a16="http://schemas.microsoft.com/office/drawing/2014/main" xmlns="" id="{8FA48B6E-AADA-4A10-B33D-F07B4EC33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8" r="743" b="2180"/>
          <a:stretch>
            <a:fillRect/>
          </a:stretch>
        </p:blipFill>
        <p:spPr bwMode="auto">
          <a:xfrm>
            <a:off x="0" y="-47625"/>
            <a:ext cx="22098000" cy="1109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>
            <a:extLst>
              <a:ext uri="{FF2B5EF4-FFF2-40B4-BE49-F238E27FC236}">
                <a16:creationId xmlns:a16="http://schemas.microsoft.com/office/drawing/2014/main" xmlns="" id="{CDDE7775-6B6E-491D-B40E-7D1F5A94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1141124" y="6762954"/>
            <a:ext cx="5524500" cy="427613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100" name="Text Box 6">
            <a:extLst>
              <a:ext uri="{FF2B5EF4-FFF2-40B4-BE49-F238E27FC236}">
                <a16:creationId xmlns:a16="http://schemas.microsoft.com/office/drawing/2014/main" xmlns="" id="{31B75192-9EEA-4397-8A76-717F52DCB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41075" y="9502775"/>
            <a:ext cx="552450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南京市规划局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O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一八年十一月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xmlns="" id="{032A7CA2-A086-469D-837D-9F8F01612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8500" y="2446955"/>
            <a:ext cx="4681538" cy="8963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itchFamily="18" charset="0"/>
                <a:ea typeface="宋体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+mn-ea"/>
                <a:ea typeface="+mn-ea"/>
              </a:rPr>
              <a:t>《</a:t>
            </a:r>
            <a:r>
              <a:rPr lang="zh-CN" altLang="en-US" sz="1600" b="1" dirty="0" smtClean="0">
                <a:solidFill>
                  <a:schemeClr val="bg1"/>
                </a:solidFill>
                <a:latin typeface="+mn-ea"/>
              </a:rPr>
              <a:t>南京新尧片区单元控制性详细规划</a:t>
            </a:r>
            <a:r>
              <a:rPr lang="en-US" altLang="zh-CN" sz="1600" b="1" dirty="0" smtClean="0">
                <a:solidFill>
                  <a:schemeClr val="bg1"/>
                </a:solidFill>
                <a:latin typeface="+mn-ea"/>
                <a:ea typeface="+mn-ea"/>
              </a:rPr>
              <a:t>》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lang="en-US" altLang="zh-CN" sz="1600" b="1" dirty="0" smtClean="0">
                <a:solidFill>
                  <a:schemeClr val="bg1"/>
                </a:solidFill>
                <a:latin typeface="+mn-ea"/>
                <a:ea typeface="+mn-ea"/>
              </a:rPr>
              <a:t>NJDBa021-11</a:t>
            </a:r>
            <a:r>
              <a:rPr lang="zh-CN" altLang="en-US" sz="1600" b="1" dirty="0">
                <a:solidFill>
                  <a:schemeClr val="bg1"/>
                </a:solidFill>
                <a:latin typeface="+mn-ea"/>
                <a:ea typeface="+mn-ea"/>
              </a:rPr>
              <a:t>规划管理单元图</a:t>
            </a:r>
            <a:r>
              <a:rPr lang="zh-CN" altLang="en-US" sz="1600" b="1" dirty="0" smtClean="0">
                <a:solidFill>
                  <a:schemeClr val="bg1"/>
                </a:solidFill>
                <a:latin typeface="+mn-ea"/>
                <a:ea typeface="+mn-ea"/>
              </a:rPr>
              <a:t>则</a:t>
            </a:r>
            <a:endParaRPr lang="en-US" altLang="zh-CN" sz="1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BA581A99-6F3C-4B65-9FCB-DB80BFD49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9813" y="523875"/>
            <a:ext cx="3795712" cy="391337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/>
          <a:p>
            <a:pPr indent="304800" algn="just" eaLnBrk="1" hangingPunct="1">
              <a:lnSpc>
                <a:spcPct val="140000"/>
              </a:lnSpc>
              <a:defRPr/>
            </a:pPr>
            <a:endParaRPr lang="en-US" altLang="zh-CN" dirty="0">
              <a:latin typeface="黑体" pitchFamily="2" charset="-122"/>
              <a:ea typeface="黑体" pitchFamily="2" charset="-122"/>
            </a:endParaRPr>
          </a:p>
          <a:p>
            <a:pPr indent="304800" algn="just" eaLnBrk="1" hangingPunct="1">
              <a:lnSpc>
                <a:spcPct val="140000"/>
              </a:lnSpc>
              <a:defRPr/>
            </a:pPr>
            <a:r>
              <a:rPr lang="zh-CN" altLang="en-US" dirty="0">
                <a:latin typeface="黑体" pitchFamily="2" charset="-122"/>
                <a:ea typeface="黑体" pitchFamily="2" charset="-122"/>
              </a:rPr>
              <a:t>前言</a:t>
            </a:r>
          </a:p>
          <a:p>
            <a:pPr indent="304800" algn="just" eaLnBrk="1" hangingPunct="1">
              <a:lnSpc>
                <a:spcPct val="140000"/>
              </a:lnSpc>
              <a:defRPr/>
            </a:pPr>
            <a:endParaRPr lang="zh-CN" altLang="en-US" sz="900" dirty="0">
              <a:latin typeface="+mj-ea"/>
              <a:ea typeface="+mj-ea"/>
            </a:endParaRPr>
          </a:p>
          <a:p>
            <a:pPr indent="324000" eaLnBrk="1" hangingPunct="1">
              <a:lnSpc>
                <a:spcPct val="250000"/>
              </a:lnSpc>
              <a:defRPr/>
            </a:pPr>
            <a:r>
              <a:rPr lang="zh-CN" altLang="en-US" sz="900" dirty="0">
                <a:latin typeface="宋体" charset="-122"/>
                <a:ea typeface="宋体" charset="-122"/>
              </a:rPr>
              <a:t>为整体提升区域对外交通功能，优化用地功能</a:t>
            </a:r>
            <a:r>
              <a:rPr lang="zh-CN" altLang="en-US" sz="900" dirty="0" smtClean="0">
                <a:latin typeface="宋体" charset="-122"/>
                <a:ea typeface="宋体" charset="-122"/>
              </a:rPr>
              <a:t>布局，</a:t>
            </a:r>
            <a:r>
              <a:rPr lang="zh-CN" altLang="en-US" sz="900" dirty="0">
                <a:latin typeface="宋体" charset="-122"/>
                <a:ea typeface="宋体" charset="-122"/>
              </a:rPr>
              <a:t>促进新尧片区整体品质提升</a:t>
            </a:r>
            <a:r>
              <a:rPr lang="zh-CN" altLang="en-US" sz="900" dirty="0" smtClean="0">
                <a:latin typeface="宋体" charset="-122"/>
                <a:ea typeface="宋体" charset="-122"/>
              </a:rPr>
              <a:t>。市规划</a:t>
            </a:r>
            <a:r>
              <a:rPr lang="zh-CN" altLang="en-US" sz="900" dirty="0">
                <a:latin typeface="宋体" charset="-122"/>
                <a:ea typeface="宋体" charset="-122"/>
              </a:rPr>
              <a:t>局组织开展了</a:t>
            </a:r>
            <a:r>
              <a:rPr lang="en-US" altLang="zh-CN" sz="900" dirty="0">
                <a:latin typeface="宋体" charset="-122"/>
                <a:ea typeface="宋体" charset="-122"/>
              </a:rPr>
              <a:t>《</a:t>
            </a:r>
            <a:r>
              <a:rPr lang="zh-CN" altLang="en-US" sz="900" dirty="0">
                <a:latin typeface="宋体" charset="-122"/>
                <a:ea typeface="宋体" charset="-122"/>
              </a:rPr>
              <a:t>南京新尧片</a:t>
            </a:r>
            <a:r>
              <a:rPr lang="zh-CN" altLang="en-US" sz="900" dirty="0" smtClean="0">
                <a:latin typeface="宋体" charset="-122"/>
                <a:ea typeface="宋体" charset="-122"/>
              </a:rPr>
              <a:t>区单元</a:t>
            </a:r>
            <a:r>
              <a:rPr lang="zh-CN" altLang="en-US" sz="900" dirty="0">
                <a:latin typeface="宋体" charset="-122"/>
                <a:ea typeface="宋体" charset="-122"/>
              </a:rPr>
              <a:t>控制性详细规划</a:t>
            </a:r>
            <a:r>
              <a:rPr lang="en-US" altLang="zh-CN" sz="900" dirty="0">
                <a:latin typeface="宋体" charset="-122"/>
                <a:ea typeface="宋体" charset="-122"/>
              </a:rPr>
              <a:t>》NJDBa021-11</a:t>
            </a:r>
            <a:r>
              <a:rPr lang="zh-CN" altLang="en-US" sz="900" dirty="0">
                <a:latin typeface="宋体" charset="-122"/>
                <a:ea typeface="宋体" charset="-122"/>
              </a:rPr>
              <a:t>规划管理单元图则修改工作。在深入分析区域</a:t>
            </a:r>
            <a:r>
              <a:rPr lang="zh-CN" altLang="zh-CN" sz="900" dirty="0">
                <a:latin typeface="宋体" charset="-122"/>
                <a:ea typeface="宋体" charset="-122"/>
              </a:rPr>
              <a:t>整体建设需求</a:t>
            </a:r>
            <a:r>
              <a:rPr lang="zh-CN" altLang="en-US" sz="900" dirty="0">
                <a:latin typeface="宋体" charset="-122"/>
                <a:ea typeface="宋体" charset="-122"/>
              </a:rPr>
              <a:t>、</a:t>
            </a:r>
            <a:r>
              <a:rPr lang="zh-CN" altLang="zh-CN" sz="900" dirty="0">
                <a:latin typeface="宋体" charset="-122"/>
                <a:ea typeface="宋体" charset="-122"/>
              </a:rPr>
              <a:t>重点地段城市品质</a:t>
            </a:r>
            <a:r>
              <a:rPr lang="zh-CN" altLang="en-US" sz="900" dirty="0">
                <a:latin typeface="宋体" charset="-122"/>
                <a:ea typeface="宋体" charset="-122"/>
              </a:rPr>
              <a:t>和</a:t>
            </a:r>
            <a:r>
              <a:rPr lang="zh-CN" altLang="zh-CN" sz="900" dirty="0">
                <a:latin typeface="宋体" charset="-122"/>
                <a:ea typeface="宋体" charset="-122"/>
              </a:rPr>
              <a:t>地块开发</a:t>
            </a:r>
            <a:r>
              <a:rPr lang="zh-CN" altLang="en-US" sz="900" dirty="0">
                <a:latin typeface="宋体" charset="-122"/>
                <a:ea typeface="宋体" charset="-122"/>
              </a:rPr>
              <a:t>的</a:t>
            </a:r>
            <a:r>
              <a:rPr lang="zh-CN" altLang="zh-CN" sz="900" dirty="0">
                <a:latin typeface="宋体" charset="-122"/>
                <a:ea typeface="宋体" charset="-122"/>
              </a:rPr>
              <a:t>可操作性</a:t>
            </a:r>
            <a:r>
              <a:rPr lang="zh-CN" altLang="en-US" sz="900" dirty="0">
                <a:latin typeface="宋体" charset="-122"/>
                <a:ea typeface="宋体" charset="-122"/>
              </a:rPr>
              <a:t>基础上，对片区部分用地功能及相关指标等进行了优化，形成规划成果，并获市政府批复。</a:t>
            </a:r>
            <a:endParaRPr lang="en-US" altLang="zh-CN" sz="900" dirty="0">
              <a:latin typeface="宋体" charset="-122"/>
              <a:ea typeface="宋体" charset="-122"/>
            </a:endParaRPr>
          </a:p>
          <a:p>
            <a:pPr indent="324000" eaLnBrk="1" hangingPunct="1">
              <a:lnSpc>
                <a:spcPct val="250000"/>
              </a:lnSpc>
              <a:defRPr/>
            </a:pPr>
            <a:r>
              <a:rPr lang="zh-CN" altLang="en-US" sz="900" dirty="0">
                <a:latin typeface="宋体" charset="-122"/>
                <a:ea typeface="宋体" charset="-122"/>
              </a:rPr>
              <a:t>根据</a:t>
            </a:r>
            <a:r>
              <a:rPr lang="en-US" altLang="zh-CN" sz="900" dirty="0">
                <a:latin typeface="宋体" charset="-122"/>
                <a:ea typeface="宋体" charset="-122"/>
              </a:rPr>
              <a:t>《</a:t>
            </a:r>
            <a:r>
              <a:rPr lang="zh-CN" altLang="en-US" sz="900" dirty="0">
                <a:latin typeface="宋体" charset="-122"/>
                <a:ea typeface="宋体" charset="-122"/>
              </a:rPr>
              <a:t>中华人民共和国城乡规划法</a:t>
            </a:r>
            <a:r>
              <a:rPr lang="en-US" altLang="zh-CN" sz="900" dirty="0">
                <a:latin typeface="宋体" charset="-122"/>
                <a:ea typeface="宋体" charset="-122"/>
              </a:rPr>
              <a:t>》</a:t>
            </a:r>
            <a:r>
              <a:rPr lang="zh-CN" altLang="en-US" sz="900" dirty="0">
                <a:latin typeface="宋体" charset="-122"/>
                <a:ea typeface="宋体" charset="-122"/>
              </a:rPr>
              <a:t>，现将经市政府批复的</a:t>
            </a:r>
            <a:r>
              <a:rPr lang="en-US" altLang="zh-CN" sz="900" dirty="0">
                <a:latin typeface="宋体" charset="-122"/>
                <a:ea typeface="宋体" charset="-122"/>
              </a:rPr>
              <a:t>《</a:t>
            </a:r>
            <a:r>
              <a:rPr lang="zh-CN" altLang="en-US" sz="900" dirty="0">
                <a:latin typeface="宋体" charset="-122"/>
                <a:ea typeface="宋体" charset="-122"/>
              </a:rPr>
              <a:t>南京新尧片区</a:t>
            </a:r>
            <a:r>
              <a:rPr lang="en-US" altLang="zh-CN" sz="900" dirty="0">
                <a:latin typeface="宋体" charset="-122"/>
                <a:ea typeface="宋体" charset="-122"/>
              </a:rPr>
              <a:t>(NJDBa021)</a:t>
            </a:r>
            <a:r>
              <a:rPr lang="zh-CN" altLang="en-US" sz="900" dirty="0">
                <a:latin typeface="宋体" charset="-122"/>
                <a:ea typeface="宋体" charset="-122"/>
              </a:rPr>
              <a:t>单元控制性详细规划</a:t>
            </a:r>
            <a:r>
              <a:rPr lang="en-US" altLang="zh-CN" sz="900" dirty="0">
                <a:latin typeface="宋体" charset="-122"/>
                <a:ea typeface="宋体" charset="-122"/>
              </a:rPr>
              <a:t>》NJDBa021-11</a:t>
            </a:r>
            <a:r>
              <a:rPr lang="zh-CN" altLang="en-US" sz="900" dirty="0">
                <a:latin typeface="宋体" charset="-122"/>
                <a:ea typeface="宋体" charset="-122"/>
              </a:rPr>
              <a:t>规划管理单元图则修改规划成果向社会予以公布。</a:t>
            </a:r>
          </a:p>
          <a:p>
            <a:pPr indent="324000" eaLnBrk="1" hangingPunct="1">
              <a:lnSpc>
                <a:spcPct val="250000"/>
              </a:lnSpc>
              <a:defRPr/>
            </a:pPr>
            <a:endParaRPr lang="zh-CN" altLang="en-US" sz="900" dirty="0">
              <a:latin typeface="宋体" charset="-122"/>
              <a:ea typeface="宋体" charset="-122"/>
            </a:endParaRPr>
          </a:p>
        </p:txBody>
      </p:sp>
      <p:sp>
        <p:nvSpPr>
          <p:cNvPr id="4103" name="Rectangle 61">
            <a:extLst>
              <a:ext uri="{FF2B5EF4-FFF2-40B4-BE49-F238E27FC236}">
                <a16:creationId xmlns:a16="http://schemas.microsoft.com/office/drawing/2014/main" xmlns="" id="{447ECC92-FC8D-4ADE-A6A1-16D06101F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9813" y="6908800"/>
            <a:ext cx="35718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说明</a:t>
            </a:r>
            <a:endParaRPr lang="en-US" altLang="zh-CN" sz="9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250000"/>
              </a:lnSpc>
            </a:pPr>
            <a:r>
              <a:rPr lang="en-US" altLang="zh-CN" sz="900" dirty="0">
                <a:latin typeface="宋体" panose="02010600030101010101" pitchFamily="2" charset="-122"/>
              </a:rPr>
              <a:t>1</a:t>
            </a:r>
            <a:r>
              <a:rPr lang="zh-CN" altLang="en-US" sz="900" dirty="0">
                <a:latin typeface="宋体" panose="02010600030101010101" pitchFamily="2" charset="-122"/>
              </a:rPr>
              <a:t>、本材料是为方便公众了解城市规划而制作的参考性文件。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900" dirty="0">
                <a:latin typeface="宋体" panose="02010600030101010101" pitchFamily="2" charset="-122"/>
              </a:rPr>
              <a:t>2</a:t>
            </a:r>
            <a:r>
              <a:rPr lang="zh-CN" altLang="en-US" sz="900" dirty="0">
                <a:latin typeface="宋体" panose="02010600030101010101" pitchFamily="2" charset="-122"/>
              </a:rPr>
              <a:t>、本规划是城市发展的控制与引导性文件，不代表具体的项目实施计划和实施方案。一旦有建设行为，应依据批准的具体项目建设方案实施。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900" dirty="0">
                <a:latin typeface="宋体" panose="02010600030101010101" pitchFamily="2" charset="-122"/>
              </a:rPr>
              <a:t>3</a:t>
            </a:r>
            <a:r>
              <a:rPr lang="zh-CN" altLang="en-US" sz="900" dirty="0">
                <a:latin typeface="宋体" panose="02010600030101010101" pitchFamily="2" charset="-122"/>
              </a:rPr>
              <a:t>、城市规划是不断优化更新的过程，规划内容以南京市规划局存档备查的最新版本为准，同一地区同内容深度规划若有更新，南京市规划局将即时在规划局网站上公布，本材料自动作废。</a:t>
            </a:r>
          </a:p>
          <a:p>
            <a:pPr eaLnBrk="1" hangingPunct="1">
              <a:lnSpc>
                <a:spcPct val="250000"/>
              </a:lnSpc>
            </a:pPr>
            <a:r>
              <a:rPr lang="en-US" altLang="zh-CN" sz="900" dirty="0">
                <a:latin typeface="宋体" panose="02010600030101010101" pitchFamily="2" charset="-122"/>
              </a:rPr>
              <a:t>4</a:t>
            </a:r>
            <a:r>
              <a:rPr lang="zh-CN" altLang="en-US" sz="900" dirty="0">
                <a:latin typeface="宋体" panose="02010600030101010101" pitchFamily="2" charset="-122"/>
              </a:rPr>
              <a:t>、本材料版权及解释权归南京市规划局所有，未取得版权人的书面授权，谢绝改变、分发、发布或使用本材料图文资料。</a:t>
            </a:r>
            <a:endParaRPr lang="en-US" altLang="zh-CN" sz="900" dirty="0">
              <a:latin typeface="宋体" panose="02010600030101010101" pitchFamily="2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1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 eaLnBrk="1" hangingPunct="1">
              <a:lnSpc>
                <a:spcPct val="150000"/>
              </a:lnSpc>
            </a:pPr>
            <a:endParaRPr lang="zh-CN" altLang="en-US" sz="1000" dirty="0">
              <a:latin typeface="宋体" panose="02010600030101010101" pitchFamily="2" charset="-122"/>
            </a:endParaRPr>
          </a:p>
        </p:txBody>
      </p:sp>
      <p:sp>
        <p:nvSpPr>
          <p:cNvPr id="4104" name="TextBox 2">
            <a:extLst>
              <a:ext uri="{FF2B5EF4-FFF2-40B4-BE49-F238E27FC236}">
                <a16:creationId xmlns:a16="http://schemas.microsoft.com/office/drawing/2014/main" xmlns="" id="{3C5DEEB5-BC56-48F6-9744-C385063E7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388" y="10539413"/>
            <a:ext cx="1584325" cy="246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85896072</a:t>
            </a:r>
            <a:endParaRPr lang="zh-CN" altLang="en-US" sz="1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3C5DEEB5-BC56-48F6-9744-C385063E7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512" y="10318998"/>
            <a:ext cx="1584325" cy="2460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ghj.nanjing.gov.cn</a:t>
            </a:r>
            <a:endParaRPr lang="zh-CN" altLang="en-US" sz="1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5" name="Rectangle 129">
            <a:extLst>
              <a:ext uri="{FF2B5EF4-FFF2-40B4-BE49-F238E27FC236}">
                <a16:creationId xmlns:a16="http://schemas.microsoft.com/office/drawing/2014/main" xmlns="" id="{CC216A85-C532-475C-9A97-371D77CCA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7000" y="8450263"/>
            <a:ext cx="3810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>
            <a:spAutoFit/>
          </a:bodyPr>
          <a:lstStyle>
            <a:lvl1pPr defTabSz="912813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defTabSz="912813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defTabSz="912813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defTabSz="912813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defTabSz="912813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000">
                <a:latin typeface="宋体" panose="02010600030101010101" pitchFamily="2" charset="-122"/>
              </a:rPr>
              <a:t>    </a:t>
            </a:r>
          </a:p>
        </p:txBody>
      </p:sp>
      <p:sp>
        <p:nvSpPr>
          <p:cNvPr id="3099" name="Text Box 176">
            <a:extLst>
              <a:ext uri="{FF2B5EF4-FFF2-40B4-BE49-F238E27FC236}">
                <a16:creationId xmlns:a16="http://schemas.microsoft.com/office/drawing/2014/main" xmlns="" id="{B32DAEEB-46BC-43DB-81A4-EBF5B7B35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2925" y="34925"/>
            <a:ext cx="1222375" cy="90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altLang="zh-CN" sz="700" b="1" dirty="0">
                <a:solidFill>
                  <a:schemeClr val="bg1"/>
                </a:solidFill>
                <a:latin typeface="+mn-ea"/>
                <a:ea typeface="宋体" charset="-122"/>
              </a:rPr>
              <a:t>《</a:t>
            </a:r>
            <a:r>
              <a:rPr lang="zh-CN" altLang="en-US" sz="700" b="1" dirty="0">
                <a:solidFill>
                  <a:schemeClr val="bg1"/>
                </a:solidFill>
                <a:latin typeface="+mn-ea"/>
                <a:ea typeface="宋体" charset="-122"/>
              </a:rPr>
              <a:t>南京新尧片区</a:t>
            </a:r>
            <a:r>
              <a:rPr lang="en-US" altLang="zh-CN" sz="700" b="1" dirty="0">
                <a:solidFill>
                  <a:schemeClr val="bg1"/>
                </a:solidFill>
                <a:latin typeface="+mn-ea"/>
                <a:ea typeface="宋体" charset="-122"/>
              </a:rPr>
              <a:t>(NJDBa021)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zh-CN" altLang="en-US" sz="700" b="1" dirty="0">
                <a:solidFill>
                  <a:schemeClr val="bg1"/>
                </a:solidFill>
                <a:latin typeface="+mn-ea"/>
                <a:ea typeface="宋体" charset="-122"/>
              </a:rPr>
              <a:t>单元控制性详细规划</a:t>
            </a:r>
            <a:r>
              <a:rPr lang="en-US" altLang="zh-CN" sz="700" b="1" dirty="0">
                <a:solidFill>
                  <a:schemeClr val="bg1"/>
                </a:solidFill>
                <a:latin typeface="+mn-ea"/>
                <a:ea typeface="宋体" charset="-122"/>
              </a:rPr>
              <a:t>》NJDBa021-11</a:t>
            </a:r>
            <a:r>
              <a:rPr lang="zh-CN" altLang="en-US" sz="700" b="1" dirty="0">
                <a:solidFill>
                  <a:schemeClr val="bg1"/>
                </a:solidFill>
                <a:latin typeface="+mn-ea"/>
                <a:ea typeface="宋体" charset="-122"/>
              </a:rPr>
              <a:t>规划管理单元图则修改</a:t>
            </a:r>
            <a:endParaRPr lang="en-US" altLang="zh-CN" sz="700" b="1" dirty="0">
              <a:solidFill>
                <a:schemeClr val="bg1"/>
              </a:solidFill>
              <a:latin typeface="+mn-ea"/>
              <a:ea typeface="宋体" charset="-122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altLang="zh-CN" sz="700" b="1" dirty="0">
              <a:solidFill>
                <a:schemeClr val="bg1"/>
              </a:solidFill>
              <a:latin typeface="+mn-ea"/>
              <a:ea typeface="宋体" charset="-122"/>
            </a:endParaRPr>
          </a:p>
          <a:p>
            <a:pPr algn="ctr" eaLnBrk="1" hangingPunct="1">
              <a:spcBef>
                <a:spcPts val="0"/>
              </a:spcBef>
              <a:defRPr/>
            </a:pPr>
            <a:endParaRPr lang="en-US" altLang="zh-CN" sz="700" b="1" dirty="0">
              <a:solidFill>
                <a:schemeClr val="bg1"/>
              </a:solidFill>
              <a:latin typeface="+mn-ea"/>
              <a:ea typeface="宋体" charset="-122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zh-CN" altLang="en-US" sz="700" b="1" dirty="0">
              <a:solidFill>
                <a:schemeClr val="bg1"/>
              </a:solidFill>
              <a:latin typeface="+mn-ea"/>
              <a:ea typeface="宋体" charset="-122"/>
            </a:endParaRPr>
          </a:p>
        </p:txBody>
      </p:sp>
      <p:sp>
        <p:nvSpPr>
          <p:cNvPr id="5137" name="Text Box 2">
            <a:extLst>
              <a:ext uri="{FF2B5EF4-FFF2-40B4-BE49-F238E27FC236}">
                <a16:creationId xmlns:a16="http://schemas.microsoft.com/office/drawing/2014/main" xmlns="" id="{7D48D374-0B92-4A9C-A7D1-81942B1DA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71463"/>
            <a:ext cx="19550063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95" tIns="48344" rIns="96695" bIns="48344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5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5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南京新尧片区单元控制性详细规划</a:t>
            </a:r>
            <a:r>
              <a:rPr lang="en-US" altLang="zh-CN" sz="25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en-US" altLang="zh-CN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NJDBa021-11</a:t>
            </a:r>
            <a:r>
              <a:rPr lang="zh-CN" altLang="en-US" sz="2500" b="1" dirty="0">
                <a:latin typeface="黑体" panose="02010609060101010101" pitchFamily="49" charset="-122"/>
                <a:ea typeface="黑体" panose="02010609060101010101" pitchFamily="49" charset="-122"/>
              </a:rPr>
              <a:t>规划管理单元图</a:t>
            </a:r>
            <a:r>
              <a:rPr lang="zh-CN" altLang="en-US" sz="25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则</a:t>
            </a:r>
            <a:endParaRPr lang="en-US" altLang="zh-CN" sz="25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>
              <a:spcBef>
                <a:spcPct val="50000"/>
              </a:spcBef>
            </a:pPr>
            <a:endParaRPr lang="en-US" altLang="zh-CN" sz="25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Rectangle 122">
            <a:extLst>
              <a:ext uri="{FF2B5EF4-FFF2-40B4-BE49-F238E27FC236}">
                <a16:creationId xmlns:a16="http://schemas.microsoft.com/office/drawing/2014/main" xmlns="" id="{21C57D38-776C-4E9D-852E-BAD2DEEE5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62" y="1707777"/>
            <a:ext cx="4794250" cy="1016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6762" tIns="48381" rIns="96762" bIns="48381"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altLang="zh-CN" dirty="0">
                <a:latin typeface="+mn-ea"/>
                <a:ea typeface="+mn-ea"/>
              </a:rPr>
              <a:t>NJDBa021-11</a:t>
            </a:r>
            <a:r>
              <a:rPr lang="zh-CN" altLang="en-US" dirty="0">
                <a:latin typeface="+mn-ea"/>
                <a:ea typeface="+mn-ea"/>
              </a:rPr>
              <a:t>规划管理单元图则位于南京市栖霞区尧化街道，北至尧佳路，南至新景路，西至金尧路，东至仙新路，规划面积约</a:t>
            </a:r>
            <a:r>
              <a:rPr lang="en-US" altLang="zh-CN" dirty="0">
                <a:latin typeface="+mn-ea"/>
                <a:ea typeface="+mn-ea"/>
              </a:rPr>
              <a:t>26.14</a:t>
            </a:r>
            <a:r>
              <a:rPr lang="zh-CN" altLang="en-US" dirty="0">
                <a:latin typeface="+mn-ea"/>
                <a:ea typeface="+mn-ea"/>
              </a:rPr>
              <a:t>公顷。</a:t>
            </a:r>
          </a:p>
        </p:txBody>
      </p:sp>
      <p:sp>
        <p:nvSpPr>
          <p:cNvPr id="5139" name="Rectangle 77">
            <a:extLst>
              <a:ext uri="{FF2B5EF4-FFF2-40B4-BE49-F238E27FC236}">
                <a16:creationId xmlns:a16="http://schemas.microsoft.com/office/drawing/2014/main" xmlns="" id="{C214B003-A64A-48CB-8D16-6A0D3665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1309688"/>
            <a:ext cx="413543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项目区位</a:t>
            </a:r>
          </a:p>
        </p:txBody>
      </p:sp>
      <p:cxnSp>
        <p:nvCxnSpPr>
          <p:cNvPr id="5140" name="直接连接符 34">
            <a:extLst>
              <a:ext uri="{FF2B5EF4-FFF2-40B4-BE49-F238E27FC236}">
                <a16:creationId xmlns:a16="http://schemas.microsoft.com/office/drawing/2014/main" xmlns="" id="{8C433CE2-5433-46EA-A77D-0D2B6798BB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857250"/>
            <a:ext cx="2209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1" name="直接连接符 36">
            <a:extLst>
              <a:ext uri="{FF2B5EF4-FFF2-40B4-BE49-F238E27FC236}">
                <a16:creationId xmlns:a16="http://schemas.microsoft.com/office/drawing/2014/main" xmlns="" id="{30DBC40B-BAA0-4CFB-A23D-58765DF0F75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0"/>
            <a:ext cx="0" cy="11060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2" name="直接连接符 40">
            <a:extLst>
              <a:ext uri="{FF2B5EF4-FFF2-40B4-BE49-F238E27FC236}">
                <a16:creationId xmlns:a16="http://schemas.microsoft.com/office/drawing/2014/main" xmlns="" id="{76AAC72D-DF65-494F-B327-A261FA9EC1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0895013"/>
            <a:ext cx="2209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3" name="直接连接符 41">
            <a:extLst>
              <a:ext uri="{FF2B5EF4-FFF2-40B4-BE49-F238E27FC236}">
                <a16:creationId xmlns:a16="http://schemas.microsoft.com/office/drawing/2014/main" xmlns="" id="{3890114E-67EB-4AC1-8AFB-B2E499A4082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0" y="0"/>
            <a:ext cx="0" cy="110728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4" name="直接连接符 42">
            <a:extLst>
              <a:ext uri="{FF2B5EF4-FFF2-40B4-BE49-F238E27FC236}">
                <a16:creationId xmlns:a16="http://schemas.microsoft.com/office/drawing/2014/main" xmlns="" id="{75C066B2-6DF5-4DD2-816E-8596BAB8247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691150" y="876300"/>
            <a:ext cx="0" cy="10020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5" name="直接连接符 43">
            <a:extLst>
              <a:ext uri="{FF2B5EF4-FFF2-40B4-BE49-F238E27FC236}">
                <a16:creationId xmlns:a16="http://schemas.microsoft.com/office/drawing/2014/main" xmlns="" id="{8667027E-E835-419E-B194-0157F7CDC0C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477496" y="862050"/>
            <a:ext cx="0" cy="100203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6" name="直接连接符 55">
            <a:extLst>
              <a:ext uri="{FF2B5EF4-FFF2-40B4-BE49-F238E27FC236}">
                <a16:creationId xmlns:a16="http://schemas.microsoft.com/office/drawing/2014/main" xmlns="" id="{F42E0F07-0973-490D-A37B-4B67650638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-6350"/>
            <a:ext cx="2209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7" name="直接连接符 56">
            <a:extLst>
              <a:ext uri="{FF2B5EF4-FFF2-40B4-BE49-F238E27FC236}">
                <a16:creationId xmlns:a16="http://schemas.microsoft.com/office/drawing/2014/main" xmlns="" id="{9B60AF8C-F5CC-4E67-9604-13AB78D5C76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0" y="11075988"/>
            <a:ext cx="22098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148" name="直接连接符 36">
            <a:extLst>
              <a:ext uri="{FF2B5EF4-FFF2-40B4-BE49-F238E27FC236}">
                <a16:creationId xmlns:a16="http://schemas.microsoft.com/office/drawing/2014/main" xmlns="" id="{0F4410F2-C8C9-4859-B220-E77FFE2571F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098000" y="0"/>
            <a:ext cx="0" cy="110601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69" name="表格 68">
            <a:extLst>
              <a:ext uri="{FF2B5EF4-FFF2-40B4-BE49-F238E27FC236}">
                <a16:creationId xmlns:a16="http://schemas.microsoft.com/office/drawing/2014/main" xmlns="" id="{FFE81725-92A3-49CD-B776-0CB24DCCB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17656663"/>
              </p:ext>
            </p:extLst>
          </p:nvPr>
        </p:nvGraphicFramePr>
        <p:xfrm>
          <a:off x="18722975" y="9123363"/>
          <a:ext cx="3333750" cy="177164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8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5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07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批准单位</a:t>
                      </a:r>
                    </a:p>
                  </a:txBody>
                  <a:tcPr marL="96767" marR="96767" marT="48399" marB="483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CN" altLang="en-US" sz="1100" b="0" kern="120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南京市人民政府</a:t>
                      </a:r>
                    </a:p>
                  </a:txBody>
                  <a:tcPr marL="96767" marR="96767" marT="48399" marB="48399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3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批准文号</a:t>
                      </a:r>
                    </a:p>
                  </a:txBody>
                  <a:tcPr marL="96767" marR="96767" marT="48399" marB="483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10000"/>
                      </a:pPr>
                      <a:r>
                        <a:rPr kumimoji="1" lang="zh-CN" altLang="en-US" sz="1000" b="0" kern="1200" dirty="0" smtClean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宁政复</a:t>
                      </a:r>
                      <a:r>
                        <a:rPr kumimoji="1" lang="en-US" altLang="zh-CN" sz="1000" b="0" kern="1200" dirty="0" smtClean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[2018]106</a:t>
                      </a:r>
                      <a:r>
                        <a:rPr kumimoji="1" lang="zh-CN" altLang="en-US" sz="1000" b="0" kern="1200" dirty="0" smtClean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号</a:t>
                      </a:r>
                      <a:endParaRPr kumimoji="1" lang="zh-CN" altLang="en-US" sz="1000" b="0" kern="120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</a:txBody>
                  <a:tcPr marL="96767" marR="96767" marT="48399" marB="48399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49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动</a:t>
                      </a:r>
                      <a:endParaRPr kumimoji="1" lang="en-US" altLang="zh-CN" sz="800" b="0" kern="1200" noProof="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态</a:t>
                      </a:r>
                      <a:endParaRPr kumimoji="1" lang="en-US" altLang="zh-CN" sz="800" b="0" kern="1200" noProof="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更</a:t>
                      </a:r>
                      <a:endParaRPr kumimoji="1" lang="en-US" altLang="zh-CN" sz="800" b="0" kern="1200" noProof="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新</a:t>
                      </a:r>
                      <a:endParaRPr kumimoji="1" lang="en-US" altLang="zh-CN" sz="800" b="0" kern="1200" noProof="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信</a:t>
                      </a:r>
                      <a:endParaRPr kumimoji="1" lang="en-US" altLang="zh-CN" sz="800" b="0" kern="1200" noProof="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息</a:t>
                      </a:r>
                      <a:endParaRPr kumimoji="1" lang="en-US" altLang="zh-CN" sz="800" b="0" kern="1200" noProof="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800" b="0" kern="1200" noProof="0" dirty="0">
                          <a:solidFill>
                            <a:schemeClr val="tx1"/>
                          </a:solidFill>
                          <a:latin typeface="华文细黑" pitchFamily="2" charset="-122"/>
                          <a:ea typeface="华文细黑" pitchFamily="2" charset="-122"/>
                          <a:cs typeface="+mn-cs"/>
                        </a:rPr>
                        <a:t>栏</a:t>
                      </a:r>
                    </a:p>
                  </a:txBody>
                  <a:tcPr marL="96767" marR="96767" marT="48399" marB="483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110000"/>
                      </a:pPr>
                      <a:endParaRPr kumimoji="1" lang="zh-CN" altLang="en-US" sz="800" b="0" kern="1200" dirty="0">
                        <a:solidFill>
                          <a:schemeClr val="tx1"/>
                        </a:solidFill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</a:txBody>
                  <a:tcPr marL="96767" marR="96767" marT="48399" marB="48399" anchor="ctr" anchorCtr="1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04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96767" marR="96767" marT="48399" marB="483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04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华文细黑" pitchFamily="2" charset="-122"/>
                        <a:ea typeface="华文细黑" pitchFamily="2" charset="-122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600" b="0" dirty="0">
                        <a:latin typeface="黑体" pitchFamily="2" charset="-122"/>
                        <a:ea typeface="黑体" pitchFamily="2" charset="-122"/>
                      </a:endParaRPr>
                    </a:p>
                  </a:txBody>
                  <a:tcPr marL="96767" marR="96767" marT="48399" marB="48399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170" name="Rectangle 41">
            <a:extLst>
              <a:ext uri="{FF2B5EF4-FFF2-40B4-BE49-F238E27FC236}">
                <a16:creationId xmlns:a16="http://schemas.microsoft.com/office/drawing/2014/main" xmlns="" id="{EAA6EF1F-A5F4-44E2-9678-CB05A144A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385" y="1238220"/>
            <a:ext cx="1208087" cy="4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00000"/>
              </a:lnSpc>
            </a:pPr>
            <a:r>
              <a:rPr lang="zh-CN" altLang="en-US" sz="1600" b="1" dirty="0">
                <a:latin typeface="黑体" panose="02010609060101010101" pitchFamily="49" charset="-122"/>
                <a:ea typeface="黑体" panose="02010609060101010101" pitchFamily="49" charset="-122"/>
              </a:rPr>
              <a:t>规划调整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336607E-31F2-4556-AB8A-C70F659046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6173" r="9242"/>
          <a:stretch/>
        </p:blipFill>
        <p:spPr>
          <a:xfrm>
            <a:off x="275036" y="6604826"/>
            <a:ext cx="4754354" cy="4187968"/>
          </a:xfrm>
          <a:prstGeom prst="rect">
            <a:avLst/>
          </a:prstGeom>
        </p:spPr>
      </p:pic>
      <p:sp>
        <p:nvSpPr>
          <p:cNvPr id="79" name="Rectangle 41">
            <a:extLst>
              <a:ext uri="{FF2B5EF4-FFF2-40B4-BE49-F238E27FC236}">
                <a16:creationId xmlns:a16="http://schemas.microsoft.com/office/drawing/2014/main" xmlns="" id="{65BD0D65-1C50-4C8B-9A34-74759F985B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179" y="1743885"/>
            <a:ext cx="4461003" cy="289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762" tIns="48381" rIns="96762" bIns="48381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 smtClean="0">
                <a:latin typeface="+mn-ea"/>
                <a:ea typeface="+mn-ea"/>
              </a:rPr>
              <a:t>1</a:t>
            </a:r>
            <a:r>
              <a:rPr lang="zh-CN" altLang="en-US" dirty="0" smtClean="0">
                <a:latin typeface="+mn-ea"/>
                <a:ea typeface="+mn-ea"/>
              </a:rPr>
              <a:t>、该规划图则修改优化地铁</a:t>
            </a:r>
            <a:r>
              <a:rPr lang="en-US" altLang="zh-CN" dirty="0" smtClean="0">
                <a:latin typeface="+mn-ea"/>
                <a:ea typeface="+mn-ea"/>
              </a:rPr>
              <a:t>7</a:t>
            </a:r>
            <a:r>
              <a:rPr lang="zh-CN" altLang="en-US" dirty="0" smtClean="0">
                <a:latin typeface="+mn-ea"/>
                <a:ea typeface="+mn-ea"/>
              </a:rPr>
              <a:t>号线线位，公交场站结合地铁线位一体化布局，便捷居民出行；</a:t>
            </a:r>
            <a:endParaRPr lang="en-US" altLang="zh-CN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+mn-ea"/>
                <a:ea typeface="+mn-ea"/>
              </a:rPr>
              <a:t>2</a:t>
            </a:r>
            <a:r>
              <a:rPr lang="zh-CN" altLang="en-US" dirty="0" smtClean="0">
                <a:latin typeface="+mn-ea"/>
                <a:ea typeface="+mn-ea"/>
              </a:rPr>
              <a:t>、规划拓宽新景路道路宽度</a:t>
            </a:r>
            <a:r>
              <a:rPr lang="zh-CN" altLang="zh-CN" dirty="0" smtClean="0">
                <a:latin typeface="+mn-ea"/>
              </a:rPr>
              <a:t>（</a:t>
            </a:r>
            <a:r>
              <a:rPr lang="en-US" altLang="zh-CN" dirty="0" smtClean="0">
                <a:latin typeface="+mn-ea"/>
              </a:rPr>
              <a:t>26</a:t>
            </a:r>
            <a:r>
              <a:rPr lang="zh-CN" altLang="zh-CN" dirty="0" smtClean="0">
                <a:latin typeface="+mn-ea"/>
              </a:rPr>
              <a:t>米调整为</a:t>
            </a:r>
            <a:r>
              <a:rPr lang="en-US" altLang="zh-CN" dirty="0" smtClean="0">
                <a:latin typeface="+mn-ea"/>
              </a:rPr>
              <a:t>45</a:t>
            </a:r>
            <a:r>
              <a:rPr lang="zh-CN" altLang="zh-CN" dirty="0" smtClean="0">
                <a:latin typeface="+mn-ea"/>
              </a:rPr>
              <a:t>米）</a:t>
            </a:r>
            <a:r>
              <a:rPr lang="zh-CN" altLang="en-US" dirty="0" smtClean="0">
                <a:latin typeface="+mn-ea"/>
                <a:ea typeface="+mn-ea"/>
              </a:rPr>
              <a:t>，有助于留下弹性空间，便于栖霞区东西向通道建设。</a:t>
            </a:r>
            <a:endParaRPr lang="en-US" altLang="zh-CN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zh-CN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+mn-ea"/>
                <a:ea typeface="+mn-ea"/>
              </a:rPr>
              <a:t>3</a:t>
            </a:r>
            <a:r>
              <a:rPr lang="zh-CN" altLang="en-US" dirty="0" smtClean="0">
                <a:latin typeface="+mn-ea"/>
                <a:ea typeface="+mn-ea"/>
              </a:rPr>
              <a:t>、结合土地利用现状及特殊用地权属情况优化用地布局。</a:t>
            </a:r>
          </a:p>
          <a:p>
            <a:endParaRPr lang="en-US" altLang="zh-CN" dirty="0">
              <a:latin typeface="+mn-ea"/>
              <a:ea typeface="+mn-ea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6276D622-523B-4DBF-9FB4-65814D14F632}"/>
              </a:ext>
            </a:extLst>
          </p:cNvPr>
          <p:cNvGrpSpPr/>
          <p:nvPr/>
        </p:nvGrpSpPr>
        <p:grpSpPr>
          <a:xfrm>
            <a:off x="421734" y="2644180"/>
            <a:ext cx="4579886" cy="3647981"/>
            <a:chOff x="41275" y="7018671"/>
            <a:chExt cx="4911078" cy="3911783"/>
          </a:xfrm>
        </p:grpSpPr>
        <p:pic>
          <p:nvPicPr>
            <p:cNvPr id="94" name="Picture 2" descr="C:\Documents and Settings\dinglei\桌面\05土地利用规划图-Model.jpg">
              <a:extLst>
                <a:ext uri="{FF2B5EF4-FFF2-40B4-BE49-F238E27FC236}">
                  <a16:creationId xmlns:a16="http://schemas.microsoft.com/office/drawing/2014/main" xmlns="" id="{1DBBC17A-6A0C-4305-AAE0-4C2B49EA59D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348" t="5546" r="3666" b="4246"/>
            <a:stretch/>
          </p:blipFill>
          <p:spPr bwMode="auto">
            <a:xfrm>
              <a:off x="41275" y="7276678"/>
              <a:ext cx="4911078" cy="3653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Rectangle 41">
              <a:extLst>
                <a:ext uri="{FF2B5EF4-FFF2-40B4-BE49-F238E27FC236}">
                  <a16:creationId xmlns:a16="http://schemas.microsoft.com/office/drawing/2014/main" xmlns="" id="{9093A0F4-3251-4E2F-9C4C-9DCD64943A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33460">
              <a:off x="2684154" y="8767146"/>
              <a:ext cx="1208087" cy="28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762" tIns="48381" rIns="96762" bIns="48381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尧佳路</a:t>
              </a:r>
            </a:p>
          </p:txBody>
        </p:sp>
        <p:sp>
          <p:nvSpPr>
            <p:cNvPr id="91" name="Rectangle 41">
              <a:extLst>
                <a:ext uri="{FF2B5EF4-FFF2-40B4-BE49-F238E27FC236}">
                  <a16:creationId xmlns:a16="http://schemas.microsoft.com/office/drawing/2014/main" xmlns="" id="{52A5A083-62F1-4105-8184-DDAA3002BA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33460">
              <a:off x="2903193" y="9241090"/>
              <a:ext cx="1208087" cy="28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762" tIns="48381" rIns="96762" bIns="48381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新景路</a:t>
              </a:r>
            </a:p>
          </p:txBody>
        </p:sp>
        <p:sp>
          <p:nvSpPr>
            <p:cNvPr id="92" name="Rectangle 41">
              <a:extLst>
                <a:ext uri="{FF2B5EF4-FFF2-40B4-BE49-F238E27FC236}">
                  <a16:creationId xmlns:a16="http://schemas.microsoft.com/office/drawing/2014/main" xmlns="" id="{D1AD2680-E377-4229-BF5A-3BC45F79CB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942970">
              <a:off x="3592597" y="7481528"/>
              <a:ext cx="1208087" cy="28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762" tIns="48381" rIns="96762" bIns="48381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仙新路</a:t>
              </a:r>
            </a:p>
          </p:txBody>
        </p:sp>
        <p:sp>
          <p:nvSpPr>
            <p:cNvPr id="93" name="Rectangle 41">
              <a:extLst>
                <a:ext uri="{FF2B5EF4-FFF2-40B4-BE49-F238E27FC236}">
                  <a16:creationId xmlns:a16="http://schemas.microsoft.com/office/drawing/2014/main" xmlns="" id="{9E649AB1-7199-49B6-8146-9698D02429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462729">
              <a:off x="2424899" y="7861998"/>
              <a:ext cx="1208087" cy="28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762" tIns="48381" rIns="96762" bIns="48381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200" b="1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尧辰路</a:t>
              </a: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xmlns="" id="{ED78F7DE-EBCC-4A71-B385-1B2B2A941F1A}"/>
                </a:ext>
              </a:extLst>
            </p:cNvPr>
            <p:cNvSpPr/>
            <p:nvPr/>
          </p:nvSpPr>
          <p:spPr bwMode="auto">
            <a:xfrm>
              <a:off x="3759994" y="8136731"/>
              <a:ext cx="1019175" cy="897732"/>
            </a:xfrm>
            <a:custGeom>
              <a:avLst/>
              <a:gdLst>
                <a:gd name="connsiteX0" fmla="*/ 0 w 1019175"/>
                <a:gd name="connsiteY0" fmla="*/ 526257 h 897732"/>
                <a:gd name="connsiteX1" fmla="*/ 781050 w 1019175"/>
                <a:gd name="connsiteY1" fmla="*/ 0 h 897732"/>
                <a:gd name="connsiteX2" fmla="*/ 1019175 w 1019175"/>
                <a:gd name="connsiteY2" fmla="*/ 414338 h 897732"/>
                <a:gd name="connsiteX3" fmla="*/ 288131 w 1019175"/>
                <a:gd name="connsiteY3" fmla="*/ 897732 h 897732"/>
                <a:gd name="connsiteX4" fmla="*/ 0 w 1019175"/>
                <a:gd name="connsiteY4" fmla="*/ 526257 h 89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175" h="897732">
                  <a:moveTo>
                    <a:pt x="0" y="526257"/>
                  </a:moveTo>
                  <a:lnTo>
                    <a:pt x="781050" y="0"/>
                  </a:lnTo>
                  <a:lnTo>
                    <a:pt x="1019175" y="414338"/>
                  </a:lnTo>
                  <a:lnTo>
                    <a:pt x="288131" y="897732"/>
                  </a:lnTo>
                  <a:lnTo>
                    <a:pt x="0" y="526257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0045D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C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  <a:ea typeface="宋体" pitchFamily="2" charset="-122"/>
              </a:endParaRPr>
            </a:p>
          </p:txBody>
        </p:sp>
        <p:sp>
          <p:nvSpPr>
            <p:cNvPr id="89" name="Rectangle 41">
              <a:extLst>
                <a:ext uri="{FF2B5EF4-FFF2-40B4-BE49-F238E27FC236}">
                  <a16:creationId xmlns:a16="http://schemas.microsoft.com/office/drawing/2014/main" xmlns="" id="{B54D46F5-DB8C-49CB-9E0A-C9299B6CF8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935167">
              <a:off x="2428876" y="7383434"/>
              <a:ext cx="1208087" cy="28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6762" tIns="48381" rIns="96762" bIns="48381">
              <a:spAutoFit/>
            </a:bodyPr>
            <a:lstStyle>
              <a:lvl1pPr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2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栖霞大道</a:t>
              </a:r>
            </a:p>
          </p:txBody>
        </p:sp>
      </p:grpSp>
      <p:sp>
        <p:nvSpPr>
          <p:cNvPr id="78" name="Rectangle 41">
            <a:extLst>
              <a:ext uri="{FF2B5EF4-FFF2-40B4-BE49-F238E27FC236}">
                <a16:creationId xmlns:a16="http://schemas.microsoft.com/office/drawing/2014/main" xmlns="" id="{A7661407-02A4-41F8-9B4B-996F0F49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58041" y="2784996"/>
            <a:ext cx="3546475" cy="3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项目规划示意图</a:t>
            </a:r>
          </a:p>
        </p:txBody>
      </p:sp>
      <p:sp>
        <p:nvSpPr>
          <p:cNvPr id="5179" name="Rectangle 41">
            <a:extLst>
              <a:ext uri="{FF2B5EF4-FFF2-40B4-BE49-F238E27FC236}">
                <a16:creationId xmlns:a16="http://schemas.microsoft.com/office/drawing/2014/main" xmlns="" id="{E57A98F5-81EC-4060-9150-43231ADB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63402" y="6167442"/>
            <a:ext cx="3546475" cy="31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rPr>
              <a:t>项目区位示意图</a:t>
            </a: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xmlns="" id="{8692D006-BF4C-4CFC-9D95-2423B7573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412" y="4364975"/>
            <a:ext cx="3546475" cy="28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本次调整范围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3D6CF1A3-DC5D-4EA5-8222-BEB69DC48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04" y="8444182"/>
            <a:ext cx="3546475" cy="28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200" b="1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本次调整范围</a:t>
            </a:r>
          </a:p>
        </p:txBody>
      </p:sp>
      <p:pic>
        <p:nvPicPr>
          <p:cNvPr id="3" name="Picture 2" descr="C:\Users\yangsi\Desktop\NJDBa021-11(1)修改后--改橙线表达-模型.jpg"/>
          <p:cNvPicPr>
            <a:picLocks noChangeAspect="1" noChangeArrowheads="1"/>
          </p:cNvPicPr>
          <p:nvPr/>
        </p:nvPicPr>
        <p:blipFill>
          <a:blip r:embed="rId5"/>
          <a:srcRect l="4167" t="9922" r="31937" b="27570"/>
          <a:stretch>
            <a:fillRect/>
          </a:stretch>
        </p:blipFill>
        <p:spPr bwMode="auto">
          <a:xfrm>
            <a:off x="11477628" y="1523972"/>
            <a:ext cx="8929750" cy="6114937"/>
          </a:xfrm>
          <a:prstGeom prst="rect">
            <a:avLst/>
          </a:prstGeom>
          <a:noFill/>
        </p:spPr>
      </p:pic>
      <p:pic>
        <p:nvPicPr>
          <p:cNvPr id="1027" name="Picture 3" descr="C:\Users\yangsi\Desktop\NJDBa021-11(1)修改后--改橙线表达-模型.jpg"/>
          <p:cNvPicPr>
            <a:picLocks noChangeAspect="1" noChangeArrowheads="1"/>
          </p:cNvPicPr>
          <p:nvPr/>
        </p:nvPicPr>
        <p:blipFill>
          <a:blip r:embed="rId5"/>
          <a:srcRect l="68526" t="21167" r="10176" b="66754"/>
          <a:stretch>
            <a:fillRect/>
          </a:stretch>
        </p:blipFill>
        <p:spPr bwMode="auto">
          <a:xfrm>
            <a:off x="16842622" y="6238880"/>
            <a:ext cx="3779070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19967</TotalTime>
  <Words>492</Words>
  <Application>Microsoft Office PowerPoint</Application>
  <PresentationFormat>自定义</PresentationFormat>
  <Paragraphs>51</Paragraphs>
  <Slides>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3" baseType="lpstr">
      <vt:lpstr>默认设计模板</vt:lpstr>
      <vt:lpstr>幻灯片 1</vt:lpstr>
      <vt:lpstr>幻灯片 2</vt:lpstr>
    </vt:vector>
  </TitlesOfParts>
  <Company>unit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zc</dc:creator>
  <cp:lastModifiedBy>AutoBVT</cp:lastModifiedBy>
  <cp:revision>425</cp:revision>
  <cp:lastPrinted>2018-11-01T01:33:05Z</cp:lastPrinted>
  <dcterms:created xsi:type="dcterms:W3CDTF">2003-11-12T09:06:33Z</dcterms:created>
  <dcterms:modified xsi:type="dcterms:W3CDTF">2019-01-04T08:35:09Z</dcterms:modified>
</cp:coreProperties>
</file>