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3"/>
  </p:sldMasterIdLst>
  <p:notesMasterIdLst>
    <p:notesMasterId r:id="rId19"/>
  </p:notesMasterIdLst>
  <p:sldIdLst>
    <p:sldId id="256" r:id="rId4"/>
    <p:sldId id="571" r:id="rId5"/>
    <p:sldId id="11547" r:id="rId6"/>
    <p:sldId id="11557" r:id="rId7"/>
    <p:sldId id="11549" r:id="rId8"/>
    <p:sldId id="11559" r:id="rId9"/>
    <p:sldId id="11560" r:id="rId10"/>
    <p:sldId id="11561" r:id="rId11"/>
    <p:sldId id="11550" r:id="rId12"/>
    <p:sldId id="11552" r:id="rId13"/>
    <p:sldId id="11562" r:id="rId14"/>
    <p:sldId id="11563" r:id="rId15"/>
    <p:sldId id="11564" r:id="rId16"/>
    <p:sldId id="11566" r:id="rId17"/>
    <p:sldId id="11551" r:id="rId18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A5C7"/>
    <a:srgbClr val="E1D3B9"/>
    <a:srgbClr val="ED7D31"/>
    <a:srgbClr val="E69800"/>
    <a:srgbClr val="5DFE15"/>
    <a:srgbClr val="FFAA00"/>
    <a:srgbClr val="FEFFFF"/>
    <a:srgbClr val="0070FF"/>
    <a:srgbClr val="B6F1FF"/>
    <a:srgbClr val="D52B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91" autoAdjust="0"/>
    <p:restoredTop sz="94660"/>
  </p:normalViewPr>
  <p:slideViewPr>
    <p:cSldViewPr snapToGrid="0">
      <p:cViewPr varScale="1">
        <p:scale>
          <a:sx n="57" d="100"/>
          <a:sy n="57" d="100"/>
        </p:scale>
        <p:origin x="2726" y="19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F6593DBB-EB9D-4913-9A18-6F7FD8B39192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D9439B6D-A2DF-4F25-A68C-4E8DF13C7AB2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1116"/>
            <a:ext cx="6858000" cy="4849398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0" y="0"/>
            <a:ext cx="6858000" cy="6342743"/>
          </a:xfrm>
          <a:prstGeom prst="rect">
            <a:avLst/>
          </a:prstGeom>
          <a:solidFill>
            <a:srgbClr val="7FA5C7"/>
          </a:solidFill>
          <a:ln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7FA5C7"/>
          </a:solidFill>
          <a:ln>
            <a:solidFill>
              <a:srgbClr val="1379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25" y="3612283"/>
            <a:ext cx="8313917" cy="58831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" y="0"/>
            <a:ext cx="478493" cy="920750"/>
          </a:xfrm>
          <a:prstGeom prst="rect">
            <a:avLst/>
          </a:prstGeom>
          <a:solidFill>
            <a:srgbClr val="7FA5C7"/>
          </a:solidFill>
          <a:ln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/>
          </a:p>
        </p:txBody>
      </p:sp>
      <p:sp>
        <p:nvSpPr>
          <p:cNvPr id="7" name="文本框 6"/>
          <p:cNvSpPr txBox="1"/>
          <p:nvPr userDrawn="1"/>
        </p:nvSpPr>
        <p:spPr>
          <a:xfrm>
            <a:off x="-1" y="-185737"/>
            <a:ext cx="478493" cy="13233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endParaRPr lang="zh-CN" altLang="en-US" sz="8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任意多边形: 形状 10"/>
          <p:cNvSpPr/>
          <p:nvPr userDrawn="1"/>
        </p:nvSpPr>
        <p:spPr>
          <a:xfrm flipV="1">
            <a:off x="5967609" y="9350697"/>
            <a:ext cx="221664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60" dirty="0"/>
              <a:t>、</a:t>
            </a:r>
            <a:endParaRPr lang="zh-CN" altLang="en-US" sz="1960" dirty="0"/>
          </a:p>
        </p:txBody>
      </p:sp>
      <p:sp>
        <p:nvSpPr>
          <p:cNvPr id="12" name="任意多边形: 形状 11"/>
          <p:cNvSpPr/>
          <p:nvPr userDrawn="1"/>
        </p:nvSpPr>
        <p:spPr>
          <a:xfrm flipV="1">
            <a:off x="6218238" y="9350697"/>
            <a:ext cx="157956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 dirty="0"/>
          </a:p>
        </p:txBody>
      </p:sp>
      <p:sp>
        <p:nvSpPr>
          <p:cNvPr id="13" name="任意多边形: 形状 12"/>
          <p:cNvSpPr/>
          <p:nvPr userDrawn="1"/>
        </p:nvSpPr>
        <p:spPr>
          <a:xfrm flipV="1">
            <a:off x="5858450" y="9350697"/>
            <a:ext cx="76030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60" dirty="0"/>
              <a:t>、</a:t>
            </a:r>
            <a:endParaRPr lang="zh-CN" altLang="en-US" sz="1960" dirty="0"/>
          </a:p>
        </p:txBody>
      </p:sp>
      <p:sp>
        <p:nvSpPr>
          <p:cNvPr id="14" name="任意多边形: 形状 13"/>
          <p:cNvSpPr/>
          <p:nvPr userDrawn="1"/>
        </p:nvSpPr>
        <p:spPr>
          <a:xfrm flipV="1">
            <a:off x="1432560" y="8973591"/>
            <a:ext cx="4392760" cy="422824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 dirty="0"/>
          </a:p>
        </p:txBody>
      </p:sp>
      <p:sp>
        <p:nvSpPr>
          <p:cNvPr id="2" name="矩形 5"/>
          <p:cNvSpPr/>
          <p:nvPr userDrawn="1"/>
        </p:nvSpPr>
        <p:spPr>
          <a:xfrm>
            <a:off x="-272839" y="1708019"/>
            <a:ext cx="203200" cy="203200"/>
          </a:xfrm>
          <a:prstGeom prst="rect">
            <a:avLst/>
          </a:prstGeom>
          <a:solidFill>
            <a:srgbClr val="E619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" name="矩形 6"/>
          <p:cNvSpPr/>
          <p:nvPr userDrawn="1"/>
        </p:nvSpPr>
        <p:spPr>
          <a:xfrm>
            <a:off x="-496372" y="2396446"/>
            <a:ext cx="203200" cy="203200"/>
          </a:xfrm>
          <a:prstGeom prst="rect">
            <a:avLst/>
          </a:prstGeom>
          <a:solidFill>
            <a:srgbClr val="2E7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4" name="矩形 7"/>
          <p:cNvSpPr/>
          <p:nvPr userDrawn="1"/>
        </p:nvSpPr>
        <p:spPr>
          <a:xfrm>
            <a:off x="-496372" y="1708019"/>
            <a:ext cx="203200" cy="203200"/>
          </a:xfrm>
          <a:prstGeom prst="rect">
            <a:avLst/>
          </a:prstGeom>
          <a:solidFill>
            <a:srgbClr val="EB7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5" name="矩形 8"/>
          <p:cNvSpPr/>
          <p:nvPr userDrawn="1"/>
        </p:nvSpPr>
        <p:spPr>
          <a:xfrm>
            <a:off x="-718336" y="1705298"/>
            <a:ext cx="203200" cy="203200"/>
          </a:xfrm>
          <a:prstGeom prst="rect">
            <a:avLst/>
          </a:prstGeom>
          <a:solidFill>
            <a:srgbClr val="FDD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8" name="矩形 9"/>
          <p:cNvSpPr/>
          <p:nvPr userDrawn="1"/>
        </p:nvSpPr>
        <p:spPr>
          <a:xfrm>
            <a:off x="-942867" y="1706206"/>
            <a:ext cx="203200" cy="203200"/>
          </a:xfrm>
          <a:prstGeom prst="rect">
            <a:avLst/>
          </a:prstGeom>
          <a:solidFill>
            <a:srgbClr val="ED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5" name="矩形 10"/>
          <p:cNvSpPr/>
          <p:nvPr userDrawn="1"/>
        </p:nvSpPr>
        <p:spPr>
          <a:xfrm>
            <a:off x="-942867" y="1936799"/>
            <a:ext cx="203200" cy="203200"/>
          </a:xfrm>
          <a:prstGeom prst="rect">
            <a:avLst/>
          </a:prstGeom>
          <a:solidFill>
            <a:srgbClr val="9E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6" name="矩形 11"/>
          <p:cNvSpPr/>
          <p:nvPr userDrawn="1"/>
        </p:nvSpPr>
        <p:spPr>
          <a:xfrm>
            <a:off x="-496372" y="1936799"/>
            <a:ext cx="203200" cy="203200"/>
          </a:xfrm>
          <a:prstGeom prst="rect">
            <a:avLst/>
          </a:prstGeom>
          <a:solidFill>
            <a:srgbClr val="348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7" name="矩形 12"/>
          <p:cNvSpPr/>
          <p:nvPr userDrawn="1"/>
        </p:nvSpPr>
        <p:spPr>
          <a:xfrm>
            <a:off x="-272839" y="1930449"/>
            <a:ext cx="203200" cy="203200"/>
          </a:xfrm>
          <a:prstGeom prst="rect">
            <a:avLst/>
          </a:prstGeom>
          <a:solidFill>
            <a:srgbClr val="124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8" name="矩形 13"/>
          <p:cNvSpPr/>
          <p:nvPr userDrawn="1"/>
        </p:nvSpPr>
        <p:spPr>
          <a:xfrm>
            <a:off x="-718336" y="1936799"/>
            <a:ext cx="203200" cy="203200"/>
          </a:xfrm>
          <a:prstGeom prst="rect">
            <a:avLst/>
          </a:prstGeom>
          <a:solidFill>
            <a:srgbClr val="9BE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9" name="矩形 14"/>
          <p:cNvSpPr/>
          <p:nvPr userDrawn="1"/>
        </p:nvSpPr>
        <p:spPr>
          <a:xfrm>
            <a:off x="-942867" y="2167052"/>
            <a:ext cx="203200" cy="203200"/>
          </a:xfrm>
          <a:prstGeom prst="rect">
            <a:avLst/>
          </a:prstGeom>
          <a:solidFill>
            <a:srgbClr val="D2F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0" name="矩形 15"/>
          <p:cNvSpPr/>
          <p:nvPr userDrawn="1"/>
        </p:nvSpPr>
        <p:spPr>
          <a:xfrm>
            <a:off x="-496372" y="2167052"/>
            <a:ext cx="203200" cy="203200"/>
          </a:xfrm>
          <a:prstGeom prst="rect">
            <a:avLst/>
          </a:prstGeom>
          <a:solidFill>
            <a:srgbClr val="F0C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1" name="矩形 16"/>
          <p:cNvSpPr/>
          <p:nvPr userDrawn="1"/>
        </p:nvSpPr>
        <p:spPr>
          <a:xfrm>
            <a:off x="-272839" y="2160702"/>
            <a:ext cx="203200" cy="203200"/>
          </a:xfrm>
          <a:prstGeom prst="rect">
            <a:avLst/>
          </a:prstGeom>
          <a:solidFill>
            <a:srgbClr val="E60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2" name="矩形 17"/>
          <p:cNvSpPr/>
          <p:nvPr userDrawn="1"/>
        </p:nvSpPr>
        <p:spPr>
          <a:xfrm>
            <a:off x="-718336" y="2167052"/>
            <a:ext cx="203200" cy="203200"/>
          </a:xfrm>
          <a:prstGeom prst="rect">
            <a:avLst/>
          </a:prstGeom>
          <a:solidFill>
            <a:srgbClr val="FBF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3" name="矩形 18"/>
          <p:cNvSpPr/>
          <p:nvPr userDrawn="1"/>
        </p:nvSpPr>
        <p:spPr>
          <a:xfrm>
            <a:off x="-718336" y="2396446"/>
            <a:ext cx="203200" cy="203200"/>
          </a:xfrm>
          <a:prstGeom prst="rect">
            <a:avLst/>
          </a:prstGeom>
          <a:solidFill>
            <a:srgbClr val="67D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4" name="矩形 19"/>
          <p:cNvSpPr/>
          <p:nvPr userDrawn="1"/>
        </p:nvSpPr>
        <p:spPr>
          <a:xfrm>
            <a:off x="-274408" y="2399735"/>
            <a:ext cx="203200" cy="203200"/>
          </a:xfrm>
          <a:prstGeom prst="rect">
            <a:avLst/>
          </a:prstGeom>
          <a:solidFill>
            <a:srgbClr val="70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5" name="矩形 20"/>
          <p:cNvSpPr/>
          <p:nvPr userDrawn="1"/>
        </p:nvSpPr>
        <p:spPr>
          <a:xfrm>
            <a:off x="-941052" y="2396446"/>
            <a:ext cx="203200" cy="203200"/>
          </a:xfrm>
          <a:prstGeom prst="rect">
            <a:avLst/>
          </a:prstGeom>
          <a:solidFill>
            <a:srgbClr val="4DD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6" name="矩形 22"/>
          <p:cNvSpPr/>
          <p:nvPr userDrawn="1"/>
        </p:nvSpPr>
        <p:spPr>
          <a:xfrm>
            <a:off x="-472789" y="563364"/>
            <a:ext cx="203200" cy="203200"/>
          </a:xfrm>
          <a:prstGeom prst="rect">
            <a:avLst/>
          </a:prstGeom>
          <a:solidFill>
            <a:srgbClr val="9DD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7" name="矩形 23"/>
          <p:cNvSpPr/>
          <p:nvPr userDrawn="1"/>
        </p:nvSpPr>
        <p:spPr>
          <a:xfrm>
            <a:off x="-694753" y="563364"/>
            <a:ext cx="203200" cy="203200"/>
          </a:xfrm>
          <a:prstGeom prst="rect">
            <a:avLst/>
          </a:prstGeom>
          <a:solidFill>
            <a:srgbClr val="4FB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8" name="矩形 24"/>
          <p:cNvSpPr/>
          <p:nvPr userDrawn="1"/>
        </p:nvSpPr>
        <p:spPr>
          <a:xfrm>
            <a:off x="-250825" y="566653"/>
            <a:ext cx="203200" cy="203200"/>
          </a:xfrm>
          <a:prstGeom prst="rect">
            <a:avLst/>
          </a:prstGeom>
          <a:solidFill>
            <a:srgbClr val="72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9" name="矩形 25"/>
          <p:cNvSpPr/>
          <p:nvPr userDrawn="1"/>
        </p:nvSpPr>
        <p:spPr>
          <a:xfrm>
            <a:off x="-917469" y="563364"/>
            <a:ext cx="203200" cy="203200"/>
          </a:xfrm>
          <a:prstGeom prst="rect">
            <a:avLst/>
          </a:prstGeom>
          <a:solidFill>
            <a:srgbClr val="2BB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0" name="矩形 26"/>
          <p:cNvSpPr/>
          <p:nvPr userDrawn="1"/>
        </p:nvSpPr>
        <p:spPr>
          <a:xfrm>
            <a:off x="-472789" y="315714"/>
            <a:ext cx="203200" cy="203200"/>
          </a:xfrm>
          <a:prstGeom prst="rect">
            <a:avLst/>
          </a:prstGeom>
          <a:solidFill>
            <a:srgbClr val="008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1" name="矩形 27"/>
          <p:cNvSpPr/>
          <p:nvPr userDrawn="1"/>
        </p:nvSpPr>
        <p:spPr>
          <a:xfrm>
            <a:off x="-694753" y="315714"/>
            <a:ext cx="203200" cy="203200"/>
          </a:xfrm>
          <a:prstGeom prst="rect">
            <a:avLst/>
          </a:prstGeom>
          <a:solidFill>
            <a:srgbClr val="008F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2" name="矩形 28"/>
          <p:cNvSpPr/>
          <p:nvPr userDrawn="1"/>
        </p:nvSpPr>
        <p:spPr>
          <a:xfrm>
            <a:off x="-250825" y="319003"/>
            <a:ext cx="203200" cy="203200"/>
          </a:xfrm>
          <a:prstGeom prst="rect">
            <a:avLst/>
          </a:prstGeom>
          <a:solidFill>
            <a:srgbClr val="137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3" name="矩形 29"/>
          <p:cNvSpPr/>
          <p:nvPr userDrawn="1"/>
        </p:nvSpPr>
        <p:spPr>
          <a:xfrm>
            <a:off x="-917469" y="315714"/>
            <a:ext cx="203200" cy="203200"/>
          </a:xfrm>
          <a:prstGeom prst="rect">
            <a:avLst/>
          </a:prstGeom>
          <a:solidFill>
            <a:srgbClr val="15A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4" name="矩形 22"/>
          <p:cNvSpPr/>
          <p:nvPr userDrawn="1"/>
        </p:nvSpPr>
        <p:spPr>
          <a:xfrm>
            <a:off x="-472789" y="811014"/>
            <a:ext cx="203200" cy="203200"/>
          </a:xfrm>
          <a:prstGeom prst="rect">
            <a:avLst/>
          </a:prstGeom>
          <a:solidFill>
            <a:srgbClr val="C1E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5" name="矩形 23"/>
          <p:cNvSpPr/>
          <p:nvPr userDrawn="1"/>
        </p:nvSpPr>
        <p:spPr>
          <a:xfrm>
            <a:off x="-694753" y="811014"/>
            <a:ext cx="203200" cy="203200"/>
          </a:xfrm>
          <a:prstGeom prst="rect">
            <a:avLst/>
          </a:prstGeom>
          <a:solidFill>
            <a:srgbClr val="C9E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6" name="矩形 24"/>
          <p:cNvSpPr/>
          <p:nvPr userDrawn="1"/>
        </p:nvSpPr>
        <p:spPr>
          <a:xfrm>
            <a:off x="-250825" y="814303"/>
            <a:ext cx="203200" cy="203200"/>
          </a:xfrm>
          <a:prstGeom prst="rect">
            <a:avLst/>
          </a:prstGeom>
          <a:solidFill>
            <a:srgbClr val="8DC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7" name="矩形 25"/>
          <p:cNvSpPr/>
          <p:nvPr userDrawn="1"/>
        </p:nvSpPr>
        <p:spPr>
          <a:xfrm>
            <a:off x="-917469" y="811014"/>
            <a:ext cx="203200" cy="203200"/>
          </a:xfrm>
          <a:prstGeom prst="rect">
            <a:avLst/>
          </a:prstGeom>
          <a:solidFill>
            <a:srgbClr val="99D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8" name="矩形 22"/>
          <p:cNvSpPr/>
          <p:nvPr userDrawn="1"/>
        </p:nvSpPr>
        <p:spPr>
          <a:xfrm>
            <a:off x="-472789" y="1077714"/>
            <a:ext cx="203200" cy="203200"/>
          </a:xfrm>
          <a:prstGeom prst="rect">
            <a:avLst/>
          </a:prstGeom>
          <a:solidFill>
            <a:srgbClr val="FB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9" name="矩形 23"/>
          <p:cNvSpPr/>
          <p:nvPr userDrawn="1"/>
        </p:nvSpPr>
        <p:spPr>
          <a:xfrm>
            <a:off x="-694753" y="1077714"/>
            <a:ext cx="203200" cy="203200"/>
          </a:xfrm>
          <a:prstGeom prst="rect">
            <a:avLst/>
          </a:prstGeom>
          <a:solidFill>
            <a:srgbClr val="FFE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0" name="矩形 24"/>
          <p:cNvSpPr/>
          <p:nvPr userDrawn="1"/>
        </p:nvSpPr>
        <p:spPr>
          <a:xfrm>
            <a:off x="-250825" y="1081003"/>
            <a:ext cx="203200" cy="203200"/>
          </a:xfrm>
          <a:prstGeom prst="rect">
            <a:avLst/>
          </a:prstGeom>
          <a:solidFill>
            <a:srgbClr val="B6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41" name="矩形 25"/>
          <p:cNvSpPr/>
          <p:nvPr userDrawn="1"/>
        </p:nvSpPr>
        <p:spPr>
          <a:xfrm>
            <a:off x="-917469" y="1077714"/>
            <a:ext cx="203200" cy="203200"/>
          </a:xfrm>
          <a:prstGeom prst="rect">
            <a:avLst/>
          </a:prstGeom>
          <a:solidFill>
            <a:srgbClr val="EDA3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2" name="矩形 30"/>
          <p:cNvSpPr/>
          <p:nvPr userDrawn="1"/>
        </p:nvSpPr>
        <p:spPr>
          <a:xfrm>
            <a:off x="-1050925" y="190240"/>
            <a:ext cx="1003300" cy="11132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31"/>
          <p:cNvSpPr/>
          <p:nvPr userDrawn="1"/>
        </p:nvSpPr>
        <p:spPr>
          <a:xfrm>
            <a:off x="-1050925" y="1636713"/>
            <a:ext cx="1003300" cy="1066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32"/>
          <p:cNvSpPr txBox="1"/>
          <p:nvPr userDrawn="1"/>
        </p:nvSpPr>
        <p:spPr>
          <a:xfrm>
            <a:off x="-1136590" y="-52127"/>
            <a:ext cx="103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图表色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45" name="文本框 33"/>
          <p:cNvSpPr txBox="1"/>
          <p:nvPr userDrawn="1"/>
        </p:nvSpPr>
        <p:spPr>
          <a:xfrm>
            <a:off x="-1136590" y="1359246"/>
            <a:ext cx="103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图纸色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5"/>
          <p:cNvSpPr txBox="1">
            <a:spLocks noChangeArrowheads="1"/>
          </p:cNvSpPr>
          <p:nvPr userDrawn="1"/>
        </p:nvSpPr>
        <p:spPr bwMode="auto">
          <a:xfrm>
            <a:off x="-392113" y="9482548"/>
            <a:ext cx="6858000" cy="397510"/>
          </a:xfrm>
          <a:prstGeom prst="rect">
            <a:avLst/>
          </a:prstGeom>
          <a:noFill/>
          <a:ln>
            <a:noFill/>
          </a:ln>
        </p:spPr>
        <p:txBody>
          <a:bodyPr wrap="square" lIns="91304" tIns="45652" rIns="91304" bIns="45652">
            <a:spAutoFit/>
          </a:bodyPr>
          <a:lstStyle/>
          <a:p>
            <a:pPr algn="r">
              <a:defRPr/>
            </a:pPr>
            <a:r>
              <a:rPr lang="zh-CN" altLang="en-US" sz="10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南京市栖霞区国土空间生态保护和修复规划（</a:t>
            </a:r>
            <a:r>
              <a:rPr lang="en-US" altLang="zh-CN" sz="10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2021-2035</a:t>
            </a:r>
            <a:r>
              <a:rPr lang="zh-CN" altLang="en-US" sz="10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年）</a:t>
            </a:r>
            <a:endParaRPr lang="zh-CN" altLang="en-US" sz="1000" b="0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defRPr/>
            </a:pPr>
            <a:endParaRPr lang="zh-CN" altLang="en-US" sz="1000" b="0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416675" y="9382125"/>
            <a:ext cx="441325" cy="523875"/>
          </a:xfrm>
          <a:prstGeom prst="rect">
            <a:avLst/>
          </a:prstGeom>
          <a:solidFill>
            <a:srgbClr val="7FA5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" y="0"/>
            <a:ext cx="478493" cy="920750"/>
          </a:xfrm>
          <a:prstGeom prst="rect">
            <a:avLst/>
          </a:prstGeom>
          <a:solidFill>
            <a:srgbClr val="7FA5C7"/>
          </a:solidFill>
          <a:ln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/>
          </a:p>
        </p:txBody>
      </p:sp>
      <p:sp>
        <p:nvSpPr>
          <p:cNvPr id="7" name="文本框 6"/>
          <p:cNvSpPr txBox="1"/>
          <p:nvPr userDrawn="1"/>
        </p:nvSpPr>
        <p:spPr>
          <a:xfrm>
            <a:off x="-1" y="-185737"/>
            <a:ext cx="478493" cy="13233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endParaRPr lang="zh-CN" altLang="en-US" sz="8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任意多边形: 形状 10"/>
          <p:cNvSpPr/>
          <p:nvPr userDrawn="1"/>
        </p:nvSpPr>
        <p:spPr>
          <a:xfrm flipV="1">
            <a:off x="5967609" y="9350697"/>
            <a:ext cx="221664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60" dirty="0"/>
              <a:t>、</a:t>
            </a:r>
            <a:endParaRPr lang="zh-CN" altLang="en-US" sz="1960" dirty="0"/>
          </a:p>
        </p:txBody>
      </p:sp>
      <p:sp>
        <p:nvSpPr>
          <p:cNvPr id="12" name="任意多边形: 形状 11"/>
          <p:cNvSpPr/>
          <p:nvPr userDrawn="1"/>
        </p:nvSpPr>
        <p:spPr>
          <a:xfrm flipV="1">
            <a:off x="6218238" y="9350697"/>
            <a:ext cx="157956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 dirty="0"/>
          </a:p>
        </p:txBody>
      </p:sp>
      <p:sp>
        <p:nvSpPr>
          <p:cNvPr id="13" name="任意多边形: 形状 12"/>
          <p:cNvSpPr/>
          <p:nvPr userDrawn="1"/>
        </p:nvSpPr>
        <p:spPr>
          <a:xfrm flipV="1">
            <a:off x="5858450" y="9350697"/>
            <a:ext cx="76030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60" dirty="0"/>
              <a:t>、</a:t>
            </a:r>
            <a:endParaRPr lang="zh-CN" altLang="en-US" sz="1960" dirty="0"/>
          </a:p>
        </p:txBody>
      </p:sp>
      <p:sp>
        <p:nvSpPr>
          <p:cNvPr id="14" name="任意多边形: 形状 13"/>
          <p:cNvSpPr/>
          <p:nvPr userDrawn="1"/>
        </p:nvSpPr>
        <p:spPr>
          <a:xfrm flipV="1">
            <a:off x="1432560" y="8973591"/>
            <a:ext cx="4392760" cy="422824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 dirty="0"/>
          </a:p>
        </p:txBody>
      </p:sp>
      <p:sp>
        <p:nvSpPr>
          <p:cNvPr id="2" name="矩形 5"/>
          <p:cNvSpPr/>
          <p:nvPr userDrawn="1"/>
        </p:nvSpPr>
        <p:spPr>
          <a:xfrm>
            <a:off x="-272839" y="1708019"/>
            <a:ext cx="203200" cy="203200"/>
          </a:xfrm>
          <a:prstGeom prst="rect">
            <a:avLst/>
          </a:prstGeom>
          <a:solidFill>
            <a:srgbClr val="E619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" name="矩形 6"/>
          <p:cNvSpPr/>
          <p:nvPr userDrawn="1"/>
        </p:nvSpPr>
        <p:spPr>
          <a:xfrm>
            <a:off x="-496372" y="2396446"/>
            <a:ext cx="203200" cy="203200"/>
          </a:xfrm>
          <a:prstGeom prst="rect">
            <a:avLst/>
          </a:prstGeom>
          <a:solidFill>
            <a:srgbClr val="2E7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4" name="矩形 7"/>
          <p:cNvSpPr/>
          <p:nvPr userDrawn="1"/>
        </p:nvSpPr>
        <p:spPr>
          <a:xfrm>
            <a:off x="-496372" y="1708019"/>
            <a:ext cx="203200" cy="203200"/>
          </a:xfrm>
          <a:prstGeom prst="rect">
            <a:avLst/>
          </a:prstGeom>
          <a:solidFill>
            <a:srgbClr val="EB7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5" name="矩形 8"/>
          <p:cNvSpPr/>
          <p:nvPr userDrawn="1"/>
        </p:nvSpPr>
        <p:spPr>
          <a:xfrm>
            <a:off x="-718336" y="1705298"/>
            <a:ext cx="203200" cy="203200"/>
          </a:xfrm>
          <a:prstGeom prst="rect">
            <a:avLst/>
          </a:prstGeom>
          <a:solidFill>
            <a:srgbClr val="FDD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8" name="矩形 9"/>
          <p:cNvSpPr/>
          <p:nvPr userDrawn="1"/>
        </p:nvSpPr>
        <p:spPr>
          <a:xfrm>
            <a:off x="-942867" y="1706206"/>
            <a:ext cx="203200" cy="203200"/>
          </a:xfrm>
          <a:prstGeom prst="rect">
            <a:avLst/>
          </a:prstGeom>
          <a:solidFill>
            <a:srgbClr val="ED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5" name="矩形 10"/>
          <p:cNvSpPr/>
          <p:nvPr userDrawn="1"/>
        </p:nvSpPr>
        <p:spPr>
          <a:xfrm>
            <a:off x="-942867" y="1936799"/>
            <a:ext cx="203200" cy="203200"/>
          </a:xfrm>
          <a:prstGeom prst="rect">
            <a:avLst/>
          </a:prstGeom>
          <a:solidFill>
            <a:srgbClr val="9E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6" name="矩形 11"/>
          <p:cNvSpPr/>
          <p:nvPr userDrawn="1"/>
        </p:nvSpPr>
        <p:spPr>
          <a:xfrm>
            <a:off x="-496372" y="1936799"/>
            <a:ext cx="203200" cy="203200"/>
          </a:xfrm>
          <a:prstGeom prst="rect">
            <a:avLst/>
          </a:prstGeom>
          <a:solidFill>
            <a:srgbClr val="348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7" name="矩形 12"/>
          <p:cNvSpPr/>
          <p:nvPr userDrawn="1"/>
        </p:nvSpPr>
        <p:spPr>
          <a:xfrm>
            <a:off x="-272839" y="1930449"/>
            <a:ext cx="203200" cy="203200"/>
          </a:xfrm>
          <a:prstGeom prst="rect">
            <a:avLst/>
          </a:prstGeom>
          <a:solidFill>
            <a:srgbClr val="124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8" name="矩形 13"/>
          <p:cNvSpPr/>
          <p:nvPr userDrawn="1"/>
        </p:nvSpPr>
        <p:spPr>
          <a:xfrm>
            <a:off x="-718336" y="1936799"/>
            <a:ext cx="203200" cy="203200"/>
          </a:xfrm>
          <a:prstGeom prst="rect">
            <a:avLst/>
          </a:prstGeom>
          <a:solidFill>
            <a:srgbClr val="9BE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9" name="矩形 14"/>
          <p:cNvSpPr/>
          <p:nvPr userDrawn="1"/>
        </p:nvSpPr>
        <p:spPr>
          <a:xfrm>
            <a:off x="-942867" y="2167052"/>
            <a:ext cx="203200" cy="203200"/>
          </a:xfrm>
          <a:prstGeom prst="rect">
            <a:avLst/>
          </a:prstGeom>
          <a:solidFill>
            <a:srgbClr val="D2F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0" name="矩形 15"/>
          <p:cNvSpPr/>
          <p:nvPr userDrawn="1"/>
        </p:nvSpPr>
        <p:spPr>
          <a:xfrm>
            <a:off x="-496372" y="2167052"/>
            <a:ext cx="203200" cy="203200"/>
          </a:xfrm>
          <a:prstGeom prst="rect">
            <a:avLst/>
          </a:prstGeom>
          <a:solidFill>
            <a:srgbClr val="F0C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1" name="矩形 16"/>
          <p:cNvSpPr/>
          <p:nvPr userDrawn="1"/>
        </p:nvSpPr>
        <p:spPr>
          <a:xfrm>
            <a:off x="-272839" y="2160702"/>
            <a:ext cx="203200" cy="203200"/>
          </a:xfrm>
          <a:prstGeom prst="rect">
            <a:avLst/>
          </a:prstGeom>
          <a:solidFill>
            <a:srgbClr val="E60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2" name="矩形 17"/>
          <p:cNvSpPr/>
          <p:nvPr userDrawn="1"/>
        </p:nvSpPr>
        <p:spPr>
          <a:xfrm>
            <a:off x="-718336" y="2167052"/>
            <a:ext cx="203200" cy="203200"/>
          </a:xfrm>
          <a:prstGeom prst="rect">
            <a:avLst/>
          </a:prstGeom>
          <a:solidFill>
            <a:srgbClr val="FBF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3" name="矩形 18"/>
          <p:cNvSpPr/>
          <p:nvPr userDrawn="1"/>
        </p:nvSpPr>
        <p:spPr>
          <a:xfrm>
            <a:off x="-718336" y="2396446"/>
            <a:ext cx="203200" cy="203200"/>
          </a:xfrm>
          <a:prstGeom prst="rect">
            <a:avLst/>
          </a:prstGeom>
          <a:solidFill>
            <a:srgbClr val="67D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4" name="矩形 19"/>
          <p:cNvSpPr/>
          <p:nvPr userDrawn="1"/>
        </p:nvSpPr>
        <p:spPr>
          <a:xfrm>
            <a:off x="-274408" y="2399735"/>
            <a:ext cx="203200" cy="203200"/>
          </a:xfrm>
          <a:prstGeom prst="rect">
            <a:avLst/>
          </a:prstGeom>
          <a:solidFill>
            <a:srgbClr val="70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5" name="矩形 20"/>
          <p:cNvSpPr/>
          <p:nvPr userDrawn="1"/>
        </p:nvSpPr>
        <p:spPr>
          <a:xfrm>
            <a:off x="-941052" y="2396446"/>
            <a:ext cx="203200" cy="203200"/>
          </a:xfrm>
          <a:prstGeom prst="rect">
            <a:avLst/>
          </a:prstGeom>
          <a:solidFill>
            <a:srgbClr val="4DD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6" name="矩形 22"/>
          <p:cNvSpPr/>
          <p:nvPr userDrawn="1"/>
        </p:nvSpPr>
        <p:spPr>
          <a:xfrm>
            <a:off x="-472789" y="563364"/>
            <a:ext cx="203200" cy="203200"/>
          </a:xfrm>
          <a:prstGeom prst="rect">
            <a:avLst/>
          </a:prstGeom>
          <a:solidFill>
            <a:srgbClr val="9DD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7" name="矩形 23"/>
          <p:cNvSpPr/>
          <p:nvPr userDrawn="1"/>
        </p:nvSpPr>
        <p:spPr>
          <a:xfrm>
            <a:off x="-694753" y="563364"/>
            <a:ext cx="203200" cy="203200"/>
          </a:xfrm>
          <a:prstGeom prst="rect">
            <a:avLst/>
          </a:prstGeom>
          <a:solidFill>
            <a:srgbClr val="4FB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8" name="矩形 24"/>
          <p:cNvSpPr/>
          <p:nvPr userDrawn="1"/>
        </p:nvSpPr>
        <p:spPr>
          <a:xfrm>
            <a:off x="-250825" y="566653"/>
            <a:ext cx="203200" cy="203200"/>
          </a:xfrm>
          <a:prstGeom prst="rect">
            <a:avLst/>
          </a:prstGeom>
          <a:solidFill>
            <a:srgbClr val="72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9" name="矩形 25"/>
          <p:cNvSpPr/>
          <p:nvPr userDrawn="1"/>
        </p:nvSpPr>
        <p:spPr>
          <a:xfrm>
            <a:off x="-917469" y="563364"/>
            <a:ext cx="203200" cy="203200"/>
          </a:xfrm>
          <a:prstGeom prst="rect">
            <a:avLst/>
          </a:prstGeom>
          <a:solidFill>
            <a:srgbClr val="2BB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0" name="矩形 26"/>
          <p:cNvSpPr/>
          <p:nvPr userDrawn="1"/>
        </p:nvSpPr>
        <p:spPr>
          <a:xfrm>
            <a:off x="-472789" y="315714"/>
            <a:ext cx="203200" cy="203200"/>
          </a:xfrm>
          <a:prstGeom prst="rect">
            <a:avLst/>
          </a:prstGeom>
          <a:solidFill>
            <a:srgbClr val="008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1" name="矩形 27"/>
          <p:cNvSpPr/>
          <p:nvPr userDrawn="1"/>
        </p:nvSpPr>
        <p:spPr>
          <a:xfrm>
            <a:off x="-694753" y="315714"/>
            <a:ext cx="203200" cy="203200"/>
          </a:xfrm>
          <a:prstGeom prst="rect">
            <a:avLst/>
          </a:prstGeom>
          <a:solidFill>
            <a:srgbClr val="008F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2" name="矩形 28"/>
          <p:cNvSpPr/>
          <p:nvPr userDrawn="1"/>
        </p:nvSpPr>
        <p:spPr>
          <a:xfrm>
            <a:off x="-250825" y="319003"/>
            <a:ext cx="203200" cy="203200"/>
          </a:xfrm>
          <a:prstGeom prst="rect">
            <a:avLst/>
          </a:prstGeom>
          <a:solidFill>
            <a:srgbClr val="137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3" name="矩形 29"/>
          <p:cNvSpPr/>
          <p:nvPr userDrawn="1"/>
        </p:nvSpPr>
        <p:spPr>
          <a:xfrm>
            <a:off x="-917469" y="315714"/>
            <a:ext cx="203200" cy="203200"/>
          </a:xfrm>
          <a:prstGeom prst="rect">
            <a:avLst/>
          </a:prstGeom>
          <a:solidFill>
            <a:srgbClr val="15A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4" name="矩形 22"/>
          <p:cNvSpPr/>
          <p:nvPr userDrawn="1"/>
        </p:nvSpPr>
        <p:spPr>
          <a:xfrm>
            <a:off x="-472789" y="811014"/>
            <a:ext cx="203200" cy="203200"/>
          </a:xfrm>
          <a:prstGeom prst="rect">
            <a:avLst/>
          </a:prstGeom>
          <a:solidFill>
            <a:srgbClr val="C1E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5" name="矩形 23"/>
          <p:cNvSpPr/>
          <p:nvPr userDrawn="1"/>
        </p:nvSpPr>
        <p:spPr>
          <a:xfrm>
            <a:off x="-694753" y="811014"/>
            <a:ext cx="203200" cy="203200"/>
          </a:xfrm>
          <a:prstGeom prst="rect">
            <a:avLst/>
          </a:prstGeom>
          <a:solidFill>
            <a:srgbClr val="C9E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6" name="矩形 24"/>
          <p:cNvSpPr/>
          <p:nvPr userDrawn="1"/>
        </p:nvSpPr>
        <p:spPr>
          <a:xfrm>
            <a:off x="-250825" y="814303"/>
            <a:ext cx="203200" cy="203200"/>
          </a:xfrm>
          <a:prstGeom prst="rect">
            <a:avLst/>
          </a:prstGeom>
          <a:solidFill>
            <a:srgbClr val="8DC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7" name="矩形 25"/>
          <p:cNvSpPr/>
          <p:nvPr userDrawn="1"/>
        </p:nvSpPr>
        <p:spPr>
          <a:xfrm>
            <a:off x="-917469" y="811014"/>
            <a:ext cx="203200" cy="203200"/>
          </a:xfrm>
          <a:prstGeom prst="rect">
            <a:avLst/>
          </a:prstGeom>
          <a:solidFill>
            <a:srgbClr val="99D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8" name="矩形 22"/>
          <p:cNvSpPr/>
          <p:nvPr userDrawn="1"/>
        </p:nvSpPr>
        <p:spPr>
          <a:xfrm>
            <a:off x="-472789" y="1077714"/>
            <a:ext cx="203200" cy="203200"/>
          </a:xfrm>
          <a:prstGeom prst="rect">
            <a:avLst/>
          </a:prstGeom>
          <a:solidFill>
            <a:srgbClr val="FB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9" name="矩形 23"/>
          <p:cNvSpPr/>
          <p:nvPr userDrawn="1"/>
        </p:nvSpPr>
        <p:spPr>
          <a:xfrm>
            <a:off x="-694753" y="1077714"/>
            <a:ext cx="203200" cy="203200"/>
          </a:xfrm>
          <a:prstGeom prst="rect">
            <a:avLst/>
          </a:prstGeom>
          <a:solidFill>
            <a:srgbClr val="FFE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0" name="矩形 24"/>
          <p:cNvSpPr/>
          <p:nvPr userDrawn="1"/>
        </p:nvSpPr>
        <p:spPr>
          <a:xfrm>
            <a:off x="-250825" y="1081003"/>
            <a:ext cx="203200" cy="203200"/>
          </a:xfrm>
          <a:prstGeom prst="rect">
            <a:avLst/>
          </a:prstGeom>
          <a:solidFill>
            <a:srgbClr val="B6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41" name="矩形 25"/>
          <p:cNvSpPr/>
          <p:nvPr userDrawn="1"/>
        </p:nvSpPr>
        <p:spPr>
          <a:xfrm>
            <a:off x="-917469" y="1077714"/>
            <a:ext cx="203200" cy="203200"/>
          </a:xfrm>
          <a:prstGeom prst="rect">
            <a:avLst/>
          </a:prstGeom>
          <a:solidFill>
            <a:srgbClr val="EDA3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2" name="矩形 30"/>
          <p:cNvSpPr/>
          <p:nvPr userDrawn="1"/>
        </p:nvSpPr>
        <p:spPr>
          <a:xfrm>
            <a:off x="-1050925" y="190240"/>
            <a:ext cx="1003300" cy="11132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31"/>
          <p:cNvSpPr/>
          <p:nvPr userDrawn="1"/>
        </p:nvSpPr>
        <p:spPr>
          <a:xfrm>
            <a:off x="-1050925" y="1636713"/>
            <a:ext cx="1003300" cy="1066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32"/>
          <p:cNvSpPr txBox="1"/>
          <p:nvPr userDrawn="1"/>
        </p:nvSpPr>
        <p:spPr>
          <a:xfrm>
            <a:off x="-1136590" y="-52127"/>
            <a:ext cx="103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图表色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45" name="文本框 33"/>
          <p:cNvSpPr txBox="1"/>
          <p:nvPr userDrawn="1"/>
        </p:nvSpPr>
        <p:spPr>
          <a:xfrm>
            <a:off x="-1136590" y="1359246"/>
            <a:ext cx="103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图纸色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5"/>
          <p:cNvSpPr txBox="1">
            <a:spLocks noChangeArrowheads="1"/>
          </p:cNvSpPr>
          <p:nvPr userDrawn="1"/>
        </p:nvSpPr>
        <p:spPr bwMode="auto">
          <a:xfrm>
            <a:off x="-392113" y="9482548"/>
            <a:ext cx="6858000" cy="323028"/>
          </a:xfrm>
          <a:prstGeom prst="rect">
            <a:avLst/>
          </a:prstGeom>
          <a:noFill/>
          <a:ln>
            <a:noFill/>
          </a:ln>
        </p:spPr>
        <p:txBody>
          <a:bodyPr wrap="square" lIns="91304" tIns="45652" rIns="91304" bIns="45652">
            <a:spAutoFit/>
          </a:bodyPr>
          <a:lstStyle/>
          <a:p>
            <a:pPr algn="r">
              <a:defRPr/>
            </a:pPr>
            <a:r>
              <a:rPr lang="zh-CN" altLang="en-US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泗洪县</a:t>
            </a:r>
            <a:r>
              <a:rPr lang="en-US" altLang="zh-CN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个行政村村庄规划编制项目</a:t>
            </a:r>
            <a:r>
              <a:rPr lang="en-US" altLang="zh-CN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分包四</a:t>
            </a:r>
            <a:endParaRPr lang="zh-CN" altLang="en-US" sz="800" b="0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defRPr/>
            </a:pPr>
            <a:r>
              <a:rPr lang="en-US" altLang="zh-CN" sz="7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Planning and preparation project for 30 administrative villages in </a:t>
            </a:r>
            <a:r>
              <a:rPr lang="en-US" altLang="zh-CN" sz="700" b="0" dirty="0" err="1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Sihong</a:t>
            </a:r>
            <a:r>
              <a:rPr lang="en-US" altLang="zh-CN" sz="7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County</a:t>
            </a:r>
            <a:endParaRPr lang="en-US" altLang="zh-CN" sz="700" b="0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416675" y="9382125"/>
            <a:ext cx="441325" cy="523875"/>
          </a:xfrm>
          <a:prstGeom prst="rect">
            <a:avLst/>
          </a:prstGeom>
          <a:solidFill>
            <a:srgbClr val="7FA5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" y="0"/>
            <a:ext cx="478493" cy="920750"/>
          </a:xfrm>
          <a:prstGeom prst="rect">
            <a:avLst/>
          </a:prstGeom>
          <a:solidFill>
            <a:srgbClr val="7FA5C7"/>
          </a:solidFill>
          <a:ln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/>
          </a:p>
        </p:txBody>
      </p:sp>
      <p:sp>
        <p:nvSpPr>
          <p:cNvPr id="7" name="文本框 6"/>
          <p:cNvSpPr txBox="1"/>
          <p:nvPr userDrawn="1"/>
        </p:nvSpPr>
        <p:spPr>
          <a:xfrm>
            <a:off x="-1" y="-185737"/>
            <a:ext cx="478493" cy="13233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endParaRPr lang="zh-CN" altLang="en-US" sz="8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任意多边形: 形状 10"/>
          <p:cNvSpPr/>
          <p:nvPr userDrawn="1"/>
        </p:nvSpPr>
        <p:spPr>
          <a:xfrm flipV="1">
            <a:off x="5967609" y="9350697"/>
            <a:ext cx="221664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60" dirty="0"/>
              <a:t>、</a:t>
            </a:r>
            <a:endParaRPr lang="zh-CN" altLang="en-US" sz="1960" dirty="0"/>
          </a:p>
        </p:txBody>
      </p:sp>
      <p:sp>
        <p:nvSpPr>
          <p:cNvPr id="12" name="任意多边形: 形状 11"/>
          <p:cNvSpPr/>
          <p:nvPr userDrawn="1"/>
        </p:nvSpPr>
        <p:spPr>
          <a:xfrm flipV="1">
            <a:off x="6218238" y="9350697"/>
            <a:ext cx="157956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 dirty="0"/>
          </a:p>
        </p:txBody>
      </p:sp>
      <p:sp>
        <p:nvSpPr>
          <p:cNvPr id="13" name="任意多边形: 形状 12"/>
          <p:cNvSpPr/>
          <p:nvPr userDrawn="1"/>
        </p:nvSpPr>
        <p:spPr>
          <a:xfrm flipV="1">
            <a:off x="5858450" y="9350697"/>
            <a:ext cx="76030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60" dirty="0"/>
              <a:t>、</a:t>
            </a:r>
            <a:endParaRPr lang="zh-CN" altLang="en-US" sz="1960" dirty="0"/>
          </a:p>
        </p:txBody>
      </p:sp>
      <p:sp>
        <p:nvSpPr>
          <p:cNvPr id="14" name="任意多边形: 形状 13"/>
          <p:cNvSpPr/>
          <p:nvPr userDrawn="1"/>
        </p:nvSpPr>
        <p:spPr>
          <a:xfrm flipV="1">
            <a:off x="1432560" y="8973591"/>
            <a:ext cx="4392760" cy="422824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 dirty="0"/>
          </a:p>
        </p:txBody>
      </p:sp>
      <p:sp>
        <p:nvSpPr>
          <p:cNvPr id="2" name="矩形 5"/>
          <p:cNvSpPr/>
          <p:nvPr userDrawn="1"/>
        </p:nvSpPr>
        <p:spPr>
          <a:xfrm>
            <a:off x="-272839" y="1708019"/>
            <a:ext cx="203200" cy="203200"/>
          </a:xfrm>
          <a:prstGeom prst="rect">
            <a:avLst/>
          </a:prstGeom>
          <a:solidFill>
            <a:srgbClr val="E619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" name="矩形 6"/>
          <p:cNvSpPr/>
          <p:nvPr userDrawn="1"/>
        </p:nvSpPr>
        <p:spPr>
          <a:xfrm>
            <a:off x="-496372" y="2396446"/>
            <a:ext cx="203200" cy="203200"/>
          </a:xfrm>
          <a:prstGeom prst="rect">
            <a:avLst/>
          </a:prstGeom>
          <a:solidFill>
            <a:srgbClr val="2E7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4" name="矩形 7"/>
          <p:cNvSpPr/>
          <p:nvPr userDrawn="1"/>
        </p:nvSpPr>
        <p:spPr>
          <a:xfrm>
            <a:off x="-496372" y="1708019"/>
            <a:ext cx="203200" cy="203200"/>
          </a:xfrm>
          <a:prstGeom prst="rect">
            <a:avLst/>
          </a:prstGeom>
          <a:solidFill>
            <a:srgbClr val="EB7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5" name="矩形 8"/>
          <p:cNvSpPr/>
          <p:nvPr userDrawn="1"/>
        </p:nvSpPr>
        <p:spPr>
          <a:xfrm>
            <a:off x="-718336" y="1705298"/>
            <a:ext cx="203200" cy="203200"/>
          </a:xfrm>
          <a:prstGeom prst="rect">
            <a:avLst/>
          </a:prstGeom>
          <a:solidFill>
            <a:srgbClr val="FDD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8" name="矩形 9"/>
          <p:cNvSpPr/>
          <p:nvPr userDrawn="1"/>
        </p:nvSpPr>
        <p:spPr>
          <a:xfrm>
            <a:off x="-942867" y="1706206"/>
            <a:ext cx="203200" cy="203200"/>
          </a:xfrm>
          <a:prstGeom prst="rect">
            <a:avLst/>
          </a:prstGeom>
          <a:solidFill>
            <a:srgbClr val="ED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5" name="矩形 10"/>
          <p:cNvSpPr/>
          <p:nvPr userDrawn="1"/>
        </p:nvSpPr>
        <p:spPr>
          <a:xfrm>
            <a:off x="-942867" y="1936799"/>
            <a:ext cx="203200" cy="203200"/>
          </a:xfrm>
          <a:prstGeom prst="rect">
            <a:avLst/>
          </a:prstGeom>
          <a:solidFill>
            <a:srgbClr val="9E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6" name="矩形 11"/>
          <p:cNvSpPr/>
          <p:nvPr userDrawn="1"/>
        </p:nvSpPr>
        <p:spPr>
          <a:xfrm>
            <a:off x="-496372" y="1936799"/>
            <a:ext cx="203200" cy="203200"/>
          </a:xfrm>
          <a:prstGeom prst="rect">
            <a:avLst/>
          </a:prstGeom>
          <a:solidFill>
            <a:srgbClr val="348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7" name="矩形 12"/>
          <p:cNvSpPr/>
          <p:nvPr userDrawn="1"/>
        </p:nvSpPr>
        <p:spPr>
          <a:xfrm>
            <a:off x="-272839" y="1930449"/>
            <a:ext cx="203200" cy="203200"/>
          </a:xfrm>
          <a:prstGeom prst="rect">
            <a:avLst/>
          </a:prstGeom>
          <a:solidFill>
            <a:srgbClr val="124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8" name="矩形 13"/>
          <p:cNvSpPr/>
          <p:nvPr userDrawn="1"/>
        </p:nvSpPr>
        <p:spPr>
          <a:xfrm>
            <a:off x="-718336" y="1936799"/>
            <a:ext cx="203200" cy="203200"/>
          </a:xfrm>
          <a:prstGeom prst="rect">
            <a:avLst/>
          </a:prstGeom>
          <a:solidFill>
            <a:srgbClr val="9BE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9" name="矩形 14"/>
          <p:cNvSpPr/>
          <p:nvPr userDrawn="1"/>
        </p:nvSpPr>
        <p:spPr>
          <a:xfrm>
            <a:off x="-942867" y="2167052"/>
            <a:ext cx="203200" cy="203200"/>
          </a:xfrm>
          <a:prstGeom prst="rect">
            <a:avLst/>
          </a:prstGeom>
          <a:solidFill>
            <a:srgbClr val="D2F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0" name="矩形 15"/>
          <p:cNvSpPr/>
          <p:nvPr userDrawn="1"/>
        </p:nvSpPr>
        <p:spPr>
          <a:xfrm>
            <a:off x="-496372" y="2167052"/>
            <a:ext cx="203200" cy="203200"/>
          </a:xfrm>
          <a:prstGeom prst="rect">
            <a:avLst/>
          </a:prstGeom>
          <a:solidFill>
            <a:srgbClr val="F0C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1" name="矩形 16"/>
          <p:cNvSpPr/>
          <p:nvPr userDrawn="1"/>
        </p:nvSpPr>
        <p:spPr>
          <a:xfrm>
            <a:off x="-272839" y="2160702"/>
            <a:ext cx="203200" cy="203200"/>
          </a:xfrm>
          <a:prstGeom prst="rect">
            <a:avLst/>
          </a:prstGeom>
          <a:solidFill>
            <a:srgbClr val="E60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2" name="矩形 17"/>
          <p:cNvSpPr/>
          <p:nvPr userDrawn="1"/>
        </p:nvSpPr>
        <p:spPr>
          <a:xfrm>
            <a:off x="-718336" y="2167052"/>
            <a:ext cx="203200" cy="203200"/>
          </a:xfrm>
          <a:prstGeom prst="rect">
            <a:avLst/>
          </a:prstGeom>
          <a:solidFill>
            <a:srgbClr val="FBF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3" name="矩形 18"/>
          <p:cNvSpPr/>
          <p:nvPr userDrawn="1"/>
        </p:nvSpPr>
        <p:spPr>
          <a:xfrm>
            <a:off x="-718336" y="2396446"/>
            <a:ext cx="203200" cy="203200"/>
          </a:xfrm>
          <a:prstGeom prst="rect">
            <a:avLst/>
          </a:prstGeom>
          <a:solidFill>
            <a:srgbClr val="67D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4" name="矩形 19"/>
          <p:cNvSpPr/>
          <p:nvPr userDrawn="1"/>
        </p:nvSpPr>
        <p:spPr>
          <a:xfrm>
            <a:off x="-274408" y="2399735"/>
            <a:ext cx="203200" cy="203200"/>
          </a:xfrm>
          <a:prstGeom prst="rect">
            <a:avLst/>
          </a:prstGeom>
          <a:solidFill>
            <a:srgbClr val="70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5" name="矩形 20"/>
          <p:cNvSpPr/>
          <p:nvPr userDrawn="1"/>
        </p:nvSpPr>
        <p:spPr>
          <a:xfrm>
            <a:off x="-941052" y="2396446"/>
            <a:ext cx="203200" cy="203200"/>
          </a:xfrm>
          <a:prstGeom prst="rect">
            <a:avLst/>
          </a:prstGeom>
          <a:solidFill>
            <a:srgbClr val="4DD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6" name="矩形 22"/>
          <p:cNvSpPr/>
          <p:nvPr userDrawn="1"/>
        </p:nvSpPr>
        <p:spPr>
          <a:xfrm>
            <a:off x="-472789" y="563364"/>
            <a:ext cx="203200" cy="203200"/>
          </a:xfrm>
          <a:prstGeom prst="rect">
            <a:avLst/>
          </a:prstGeom>
          <a:solidFill>
            <a:srgbClr val="9DD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7" name="矩形 23"/>
          <p:cNvSpPr/>
          <p:nvPr userDrawn="1"/>
        </p:nvSpPr>
        <p:spPr>
          <a:xfrm>
            <a:off x="-694753" y="563364"/>
            <a:ext cx="203200" cy="203200"/>
          </a:xfrm>
          <a:prstGeom prst="rect">
            <a:avLst/>
          </a:prstGeom>
          <a:solidFill>
            <a:srgbClr val="4FB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8" name="矩形 24"/>
          <p:cNvSpPr/>
          <p:nvPr userDrawn="1"/>
        </p:nvSpPr>
        <p:spPr>
          <a:xfrm>
            <a:off x="-250825" y="566653"/>
            <a:ext cx="203200" cy="203200"/>
          </a:xfrm>
          <a:prstGeom prst="rect">
            <a:avLst/>
          </a:prstGeom>
          <a:solidFill>
            <a:srgbClr val="72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9" name="矩形 25"/>
          <p:cNvSpPr/>
          <p:nvPr userDrawn="1"/>
        </p:nvSpPr>
        <p:spPr>
          <a:xfrm>
            <a:off x="-917469" y="563364"/>
            <a:ext cx="203200" cy="203200"/>
          </a:xfrm>
          <a:prstGeom prst="rect">
            <a:avLst/>
          </a:prstGeom>
          <a:solidFill>
            <a:srgbClr val="2BB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0" name="矩形 26"/>
          <p:cNvSpPr/>
          <p:nvPr userDrawn="1"/>
        </p:nvSpPr>
        <p:spPr>
          <a:xfrm>
            <a:off x="-472789" y="315714"/>
            <a:ext cx="203200" cy="203200"/>
          </a:xfrm>
          <a:prstGeom prst="rect">
            <a:avLst/>
          </a:prstGeom>
          <a:solidFill>
            <a:srgbClr val="008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1" name="矩形 27"/>
          <p:cNvSpPr/>
          <p:nvPr userDrawn="1"/>
        </p:nvSpPr>
        <p:spPr>
          <a:xfrm>
            <a:off x="-694753" y="315714"/>
            <a:ext cx="203200" cy="203200"/>
          </a:xfrm>
          <a:prstGeom prst="rect">
            <a:avLst/>
          </a:prstGeom>
          <a:solidFill>
            <a:srgbClr val="008F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2" name="矩形 28"/>
          <p:cNvSpPr/>
          <p:nvPr userDrawn="1"/>
        </p:nvSpPr>
        <p:spPr>
          <a:xfrm>
            <a:off x="-250825" y="319003"/>
            <a:ext cx="203200" cy="203200"/>
          </a:xfrm>
          <a:prstGeom prst="rect">
            <a:avLst/>
          </a:prstGeom>
          <a:solidFill>
            <a:srgbClr val="137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3" name="矩形 29"/>
          <p:cNvSpPr/>
          <p:nvPr userDrawn="1"/>
        </p:nvSpPr>
        <p:spPr>
          <a:xfrm>
            <a:off x="-917469" y="315714"/>
            <a:ext cx="203200" cy="203200"/>
          </a:xfrm>
          <a:prstGeom prst="rect">
            <a:avLst/>
          </a:prstGeom>
          <a:solidFill>
            <a:srgbClr val="15A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4" name="矩形 22"/>
          <p:cNvSpPr/>
          <p:nvPr userDrawn="1"/>
        </p:nvSpPr>
        <p:spPr>
          <a:xfrm>
            <a:off x="-472789" y="811014"/>
            <a:ext cx="203200" cy="203200"/>
          </a:xfrm>
          <a:prstGeom prst="rect">
            <a:avLst/>
          </a:prstGeom>
          <a:solidFill>
            <a:srgbClr val="C1E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5" name="矩形 23"/>
          <p:cNvSpPr/>
          <p:nvPr userDrawn="1"/>
        </p:nvSpPr>
        <p:spPr>
          <a:xfrm>
            <a:off x="-694753" y="811014"/>
            <a:ext cx="203200" cy="203200"/>
          </a:xfrm>
          <a:prstGeom prst="rect">
            <a:avLst/>
          </a:prstGeom>
          <a:solidFill>
            <a:srgbClr val="C9E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6" name="矩形 24"/>
          <p:cNvSpPr/>
          <p:nvPr userDrawn="1"/>
        </p:nvSpPr>
        <p:spPr>
          <a:xfrm>
            <a:off x="-250825" y="814303"/>
            <a:ext cx="203200" cy="203200"/>
          </a:xfrm>
          <a:prstGeom prst="rect">
            <a:avLst/>
          </a:prstGeom>
          <a:solidFill>
            <a:srgbClr val="8DC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7" name="矩形 25"/>
          <p:cNvSpPr/>
          <p:nvPr userDrawn="1"/>
        </p:nvSpPr>
        <p:spPr>
          <a:xfrm>
            <a:off x="-917469" y="811014"/>
            <a:ext cx="203200" cy="203200"/>
          </a:xfrm>
          <a:prstGeom prst="rect">
            <a:avLst/>
          </a:prstGeom>
          <a:solidFill>
            <a:srgbClr val="99D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8" name="矩形 22"/>
          <p:cNvSpPr/>
          <p:nvPr userDrawn="1"/>
        </p:nvSpPr>
        <p:spPr>
          <a:xfrm>
            <a:off x="-472789" y="1077714"/>
            <a:ext cx="203200" cy="203200"/>
          </a:xfrm>
          <a:prstGeom prst="rect">
            <a:avLst/>
          </a:prstGeom>
          <a:solidFill>
            <a:srgbClr val="FB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9" name="矩形 23"/>
          <p:cNvSpPr/>
          <p:nvPr userDrawn="1"/>
        </p:nvSpPr>
        <p:spPr>
          <a:xfrm>
            <a:off x="-694753" y="1077714"/>
            <a:ext cx="203200" cy="203200"/>
          </a:xfrm>
          <a:prstGeom prst="rect">
            <a:avLst/>
          </a:prstGeom>
          <a:solidFill>
            <a:srgbClr val="FFE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0" name="矩形 24"/>
          <p:cNvSpPr/>
          <p:nvPr userDrawn="1"/>
        </p:nvSpPr>
        <p:spPr>
          <a:xfrm>
            <a:off x="-250825" y="1081003"/>
            <a:ext cx="203200" cy="203200"/>
          </a:xfrm>
          <a:prstGeom prst="rect">
            <a:avLst/>
          </a:prstGeom>
          <a:solidFill>
            <a:srgbClr val="B6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41" name="矩形 25"/>
          <p:cNvSpPr/>
          <p:nvPr userDrawn="1"/>
        </p:nvSpPr>
        <p:spPr>
          <a:xfrm>
            <a:off x="-917469" y="1077714"/>
            <a:ext cx="203200" cy="203200"/>
          </a:xfrm>
          <a:prstGeom prst="rect">
            <a:avLst/>
          </a:prstGeom>
          <a:solidFill>
            <a:srgbClr val="EDA3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2" name="矩形 30"/>
          <p:cNvSpPr/>
          <p:nvPr userDrawn="1"/>
        </p:nvSpPr>
        <p:spPr>
          <a:xfrm>
            <a:off x="-1050925" y="190240"/>
            <a:ext cx="1003300" cy="11132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31"/>
          <p:cNvSpPr/>
          <p:nvPr userDrawn="1"/>
        </p:nvSpPr>
        <p:spPr>
          <a:xfrm>
            <a:off x="-1050925" y="1636713"/>
            <a:ext cx="1003300" cy="1066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32"/>
          <p:cNvSpPr txBox="1"/>
          <p:nvPr userDrawn="1"/>
        </p:nvSpPr>
        <p:spPr>
          <a:xfrm>
            <a:off x="-1136590" y="-52127"/>
            <a:ext cx="103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图表色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45" name="文本框 33"/>
          <p:cNvSpPr txBox="1"/>
          <p:nvPr userDrawn="1"/>
        </p:nvSpPr>
        <p:spPr>
          <a:xfrm>
            <a:off x="-1136590" y="1359246"/>
            <a:ext cx="103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图纸色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5"/>
          <p:cNvSpPr txBox="1">
            <a:spLocks noChangeArrowheads="1"/>
          </p:cNvSpPr>
          <p:nvPr userDrawn="1"/>
        </p:nvSpPr>
        <p:spPr bwMode="auto">
          <a:xfrm>
            <a:off x="-392113" y="9482548"/>
            <a:ext cx="6858000" cy="323028"/>
          </a:xfrm>
          <a:prstGeom prst="rect">
            <a:avLst/>
          </a:prstGeom>
          <a:noFill/>
          <a:ln>
            <a:noFill/>
          </a:ln>
        </p:spPr>
        <p:txBody>
          <a:bodyPr wrap="square" lIns="91304" tIns="45652" rIns="91304" bIns="45652">
            <a:spAutoFit/>
          </a:bodyPr>
          <a:lstStyle/>
          <a:p>
            <a:pPr algn="r">
              <a:defRPr/>
            </a:pPr>
            <a:r>
              <a:rPr lang="zh-CN" altLang="en-US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泗洪县</a:t>
            </a:r>
            <a:r>
              <a:rPr lang="en-US" altLang="zh-CN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个行政村村庄规划编制项目</a:t>
            </a:r>
            <a:r>
              <a:rPr lang="en-US" altLang="zh-CN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分包四</a:t>
            </a:r>
            <a:endParaRPr lang="zh-CN" altLang="en-US" sz="800" b="0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defRPr/>
            </a:pPr>
            <a:r>
              <a:rPr lang="en-US" altLang="zh-CN" sz="7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Planning and preparation project for 30 administrative villages in </a:t>
            </a:r>
            <a:r>
              <a:rPr lang="en-US" altLang="zh-CN" sz="700" b="0" dirty="0" err="1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Sihong</a:t>
            </a:r>
            <a:r>
              <a:rPr lang="en-US" altLang="zh-CN" sz="7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County</a:t>
            </a:r>
            <a:endParaRPr lang="en-US" altLang="zh-CN" sz="700" b="0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416675" y="9382125"/>
            <a:ext cx="441325" cy="523875"/>
          </a:xfrm>
          <a:prstGeom prst="rect">
            <a:avLst/>
          </a:prstGeom>
          <a:solidFill>
            <a:srgbClr val="7FA5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" y="0"/>
            <a:ext cx="478493" cy="920750"/>
          </a:xfrm>
          <a:prstGeom prst="rect">
            <a:avLst/>
          </a:prstGeom>
          <a:solidFill>
            <a:srgbClr val="7FA5C7"/>
          </a:solidFill>
          <a:ln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/>
          </a:p>
        </p:txBody>
      </p:sp>
      <p:sp>
        <p:nvSpPr>
          <p:cNvPr id="7" name="文本框 6"/>
          <p:cNvSpPr txBox="1"/>
          <p:nvPr userDrawn="1"/>
        </p:nvSpPr>
        <p:spPr>
          <a:xfrm>
            <a:off x="-1" y="-185737"/>
            <a:ext cx="478493" cy="13233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endParaRPr lang="zh-CN" altLang="en-US" sz="8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任意多边形: 形状 10"/>
          <p:cNvSpPr/>
          <p:nvPr userDrawn="1"/>
        </p:nvSpPr>
        <p:spPr>
          <a:xfrm flipV="1">
            <a:off x="5967609" y="9350697"/>
            <a:ext cx="221664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60" dirty="0"/>
              <a:t>、</a:t>
            </a:r>
            <a:endParaRPr lang="zh-CN" altLang="en-US" sz="1960" dirty="0"/>
          </a:p>
        </p:txBody>
      </p:sp>
      <p:sp>
        <p:nvSpPr>
          <p:cNvPr id="12" name="任意多边形: 形状 11"/>
          <p:cNvSpPr/>
          <p:nvPr userDrawn="1"/>
        </p:nvSpPr>
        <p:spPr>
          <a:xfrm flipV="1">
            <a:off x="6218238" y="9350697"/>
            <a:ext cx="157956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 dirty="0"/>
          </a:p>
        </p:txBody>
      </p:sp>
      <p:sp>
        <p:nvSpPr>
          <p:cNvPr id="13" name="任意多边形: 形状 12"/>
          <p:cNvSpPr/>
          <p:nvPr userDrawn="1"/>
        </p:nvSpPr>
        <p:spPr>
          <a:xfrm flipV="1">
            <a:off x="5858450" y="9350697"/>
            <a:ext cx="76030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60" dirty="0"/>
              <a:t>、</a:t>
            </a:r>
            <a:endParaRPr lang="zh-CN" altLang="en-US" sz="1960" dirty="0"/>
          </a:p>
        </p:txBody>
      </p:sp>
      <p:sp>
        <p:nvSpPr>
          <p:cNvPr id="14" name="任意多边形: 形状 13"/>
          <p:cNvSpPr/>
          <p:nvPr userDrawn="1"/>
        </p:nvSpPr>
        <p:spPr>
          <a:xfrm flipV="1">
            <a:off x="1432560" y="8973591"/>
            <a:ext cx="4392760" cy="422824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 dirty="0"/>
          </a:p>
        </p:txBody>
      </p:sp>
      <p:sp>
        <p:nvSpPr>
          <p:cNvPr id="2" name="矩形 5"/>
          <p:cNvSpPr/>
          <p:nvPr userDrawn="1"/>
        </p:nvSpPr>
        <p:spPr>
          <a:xfrm>
            <a:off x="-272839" y="1708019"/>
            <a:ext cx="203200" cy="203200"/>
          </a:xfrm>
          <a:prstGeom prst="rect">
            <a:avLst/>
          </a:prstGeom>
          <a:solidFill>
            <a:srgbClr val="E619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" name="矩形 6"/>
          <p:cNvSpPr/>
          <p:nvPr userDrawn="1"/>
        </p:nvSpPr>
        <p:spPr>
          <a:xfrm>
            <a:off x="-496372" y="2396446"/>
            <a:ext cx="203200" cy="203200"/>
          </a:xfrm>
          <a:prstGeom prst="rect">
            <a:avLst/>
          </a:prstGeom>
          <a:solidFill>
            <a:srgbClr val="2E7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4" name="矩形 7"/>
          <p:cNvSpPr/>
          <p:nvPr userDrawn="1"/>
        </p:nvSpPr>
        <p:spPr>
          <a:xfrm>
            <a:off x="-496372" y="1708019"/>
            <a:ext cx="203200" cy="203200"/>
          </a:xfrm>
          <a:prstGeom prst="rect">
            <a:avLst/>
          </a:prstGeom>
          <a:solidFill>
            <a:srgbClr val="EB7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5" name="矩形 8"/>
          <p:cNvSpPr/>
          <p:nvPr userDrawn="1"/>
        </p:nvSpPr>
        <p:spPr>
          <a:xfrm>
            <a:off x="-718336" y="1705298"/>
            <a:ext cx="203200" cy="203200"/>
          </a:xfrm>
          <a:prstGeom prst="rect">
            <a:avLst/>
          </a:prstGeom>
          <a:solidFill>
            <a:srgbClr val="FDD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8" name="矩形 9"/>
          <p:cNvSpPr/>
          <p:nvPr userDrawn="1"/>
        </p:nvSpPr>
        <p:spPr>
          <a:xfrm>
            <a:off x="-942867" y="1706206"/>
            <a:ext cx="203200" cy="203200"/>
          </a:xfrm>
          <a:prstGeom prst="rect">
            <a:avLst/>
          </a:prstGeom>
          <a:solidFill>
            <a:srgbClr val="ED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5" name="矩形 10"/>
          <p:cNvSpPr/>
          <p:nvPr userDrawn="1"/>
        </p:nvSpPr>
        <p:spPr>
          <a:xfrm>
            <a:off x="-942867" y="1936799"/>
            <a:ext cx="203200" cy="203200"/>
          </a:xfrm>
          <a:prstGeom prst="rect">
            <a:avLst/>
          </a:prstGeom>
          <a:solidFill>
            <a:srgbClr val="9E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6" name="矩形 11"/>
          <p:cNvSpPr/>
          <p:nvPr userDrawn="1"/>
        </p:nvSpPr>
        <p:spPr>
          <a:xfrm>
            <a:off x="-496372" y="1936799"/>
            <a:ext cx="203200" cy="203200"/>
          </a:xfrm>
          <a:prstGeom prst="rect">
            <a:avLst/>
          </a:prstGeom>
          <a:solidFill>
            <a:srgbClr val="348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7" name="矩形 12"/>
          <p:cNvSpPr/>
          <p:nvPr userDrawn="1"/>
        </p:nvSpPr>
        <p:spPr>
          <a:xfrm>
            <a:off x="-272839" y="1930449"/>
            <a:ext cx="203200" cy="203200"/>
          </a:xfrm>
          <a:prstGeom prst="rect">
            <a:avLst/>
          </a:prstGeom>
          <a:solidFill>
            <a:srgbClr val="124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8" name="矩形 13"/>
          <p:cNvSpPr/>
          <p:nvPr userDrawn="1"/>
        </p:nvSpPr>
        <p:spPr>
          <a:xfrm>
            <a:off x="-718336" y="1936799"/>
            <a:ext cx="203200" cy="203200"/>
          </a:xfrm>
          <a:prstGeom prst="rect">
            <a:avLst/>
          </a:prstGeom>
          <a:solidFill>
            <a:srgbClr val="9BE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9" name="矩形 14"/>
          <p:cNvSpPr/>
          <p:nvPr userDrawn="1"/>
        </p:nvSpPr>
        <p:spPr>
          <a:xfrm>
            <a:off x="-942867" y="2167052"/>
            <a:ext cx="203200" cy="203200"/>
          </a:xfrm>
          <a:prstGeom prst="rect">
            <a:avLst/>
          </a:prstGeom>
          <a:solidFill>
            <a:srgbClr val="D2F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0" name="矩形 15"/>
          <p:cNvSpPr/>
          <p:nvPr userDrawn="1"/>
        </p:nvSpPr>
        <p:spPr>
          <a:xfrm>
            <a:off x="-496372" y="2167052"/>
            <a:ext cx="203200" cy="203200"/>
          </a:xfrm>
          <a:prstGeom prst="rect">
            <a:avLst/>
          </a:prstGeom>
          <a:solidFill>
            <a:srgbClr val="F0C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1" name="矩形 16"/>
          <p:cNvSpPr/>
          <p:nvPr userDrawn="1"/>
        </p:nvSpPr>
        <p:spPr>
          <a:xfrm>
            <a:off x="-272839" y="2160702"/>
            <a:ext cx="203200" cy="203200"/>
          </a:xfrm>
          <a:prstGeom prst="rect">
            <a:avLst/>
          </a:prstGeom>
          <a:solidFill>
            <a:srgbClr val="E60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2" name="矩形 17"/>
          <p:cNvSpPr/>
          <p:nvPr userDrawn="1"/>
        </p:nvSpPr>
        <p:spPr>
          <a:xfrm>
            <a:off x="-718336" y="2167052"/>
            <a:ext cx="203200" cy="203200"/>
          </a:xfrm>
          <a:prstGeom prst="rect">
            <a:avLst/>
          </a:prstGeom>
          <a:solidFill>
            <a:srgbClr val="FBF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3" name="矩形 18"/>
          <p:cNvSpPr/>
          <p:nvPr userDrawn="1"/>
        </p:nvSpPr>
        <p:spPr>
          <a:xfrm>
            <a:off x="-718336" y="2396446"/>
            <a:ext cx="203200" cy="203200"/>
          </a:xfrm>
          <a:prstGeom prst="rect">
            <a:avLst/>
          </a:prstGeom>
          <a:solidFill>
            <a:srgbClr val="67D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4" name="矩形 19"/>
          <p:cNvSpPr/>
          <p:nvPr userDrawn="1"/>
        </p:nvSpPr>
        <p:spPr>
          <a:xfrm>
            <a:off x="-274408" y="2399735"/>
            <a:ext cx="203200" cy="203200"/>
          </a:xfrm>
          <a:prstGeom prst="rect">
            <a:avLst/>
          </a:prstGeom>
          <a:solidFill>
            <a:srgbClr val="70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5" name="矩形 20"/>
          <p:cNvSpPr/>
          <p:nvPr userDrawn="1"/>
        </p:nvSpPr>
        <p:spPr>
          <a:xfrm>
            <a:off x="-941052" y="2396446"/>
            <a:ext cx="203200" cy="203200"/>
          </a:xfrm>
          <a:prstGeom prst="rect">
            <a:avLst/>
          </a:prstGeom>
          <a:solidFill>
            <a:srgbClr val="4DD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6" name="矩形 22"/>
          <p:cNvSpPr/>
          <p:nvPr userDrawn="1"/>
        </p:nvSpPr>
        <p:spPr>
          <a:xfrm>
            <a:off x="-472789" y="563364"/>
            <a:ext cx="203200" cy="203200"/>
          </a:xfrm>
          <a:prstGeom prst="rect">
            <a:avLst/>
          </a:prstGeom>
          <a:solidFill>
            <a:srgbClr val="9DD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7" name="矩形 23"/>
          <p:cNvSpPr/>
          <p:nvPr userDrawn="1"/>
        </p:nvSpPr>
        <p:spPr>
          <a:xfrm>
            <a:off x="-694753" y="563364"/>
            <a:ext cx="203200" cy="203200"/>
          </a:xfrm>
          <a:prstGeom prst="rect">
            <a:avLst/>
          </a:prstGeom>
          <a:solidFill>
            <a:srgbClr val="4FB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8" name="矩形 24"/>
          <p:cNvSpPr/>
          <p:nvPr userDrawn="1"/>
        </p:nvSpPr>
        <p:spPr>
          <a:xfrm>
            <a:off x="-250825" y="566653"/>
            <a:ext cx="203200" cy="203200"/>
          </a:xfrm>
          <a:prstGeom prst="rect">
            <a:avLst/>
          </a:prstGeom>
          <a:solidFill>
            <a:srgbClr val="72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9" name="矩形 25"/>
          <p:cNvSpPr/>
          <p:nvPr userDrawn="1"/>
        </p:nvSpPr>
        <p:spPr>
          <a:xfrm>
            <a:off x="-917469" y="563364"/>
            <a:ext cx="203200" cy="203200"/>
          </a:xfrm>
          <a:prstGeom prst="rect">
            <a:avLst/>
          </a:prstGeom>
          <a:solidFill>
            <a:srgbClr val="2BB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0" name="矩形 26"/>
          <p:cNvSpPr/>
          <p:nvPr userDrawn="1"/>
        </p:nvSpPr>
        <p:spPr>
          <a:xfrm>
            <a:off x="-472789" y="315714"/>
            <a:ext cx="203200" cy="203200"/>
          </a:xfrm>
          <a:prstGeom prst="rect">
            <a:avLst/>
          </a:prstGeom>
          <a:solidFill>
            <a:srgbClr val="008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1" name="矩形 27"/>
          <p:cNvSpPr/>
          <p:nvPr userDrawn="1"/>
        </p:nvSpPr>
        <p:spPr>
          <a:xfrm>
            <a:off x="-694753" y="315714"/>
            <a:ext cx="203200" cy="203200"/>
          </a:xfrm>
          <a:prstGeom prst="rect">
            <a:avLst/>
          </a:prstGeom>
          <a:solidFill>
            <a:srgbClr val="008F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2" name="矩形 28"/>
          <p:cNvSpPr/>
          <p:nvPr userDrawn="1"/>
        </p:nvSpPr>
        <p:spPr>
          <a:xfrm>
            <a:off x="-250825" y="319003"/>
            <a:ext cx="203200" cy="203200"/>
          </a:xfrm>
          <a:prstGeom prst="rect">
            <a:avLst/>
          </a:prstGeom>
          <a:solidFill>
            <a:srgbClr val="137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3" name="矩形 29"/>
          <p:cNvSpPr/>
          <p:nvPr userDrawn="1"/>
        </p:nvSpPr>
        <p:spPr>
          <a:xfrm>
            <a:off x="-917469" y="315714"/>
            <a:ext cx="203200" cy="203200"/>
          </a:xfrm>
          <a:prstGeom prst="rect">
            <a:avLst/>
          </a:prstGeom>
          <a:solidFill>
            <a:srgbClr val="15A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4" name="矩形 22"/>
          <p:cNvSpPr/>
          <p:nvPr userDrawn="1"/>
        </p:nvSpPr>
        <p:spPr>
          <a:xfrm>
            <a:off x="-472789" y="811014"/>
            <a:ext cx="203200" cy="203200"/>
          </a:xfrm>
          <a:prstGeom prst="rect">
            <a:avLst/>
          </a:prstGeom>
          <a:solidFill>
            <a:srgbClr val="C1E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5" name="矩形 23"/>
          <p:cNvSpPr/>
          <p:nvPr userDrawn="1"/>
        </p:nvSpPr>
        <p:spPr>
          <a:xfrm>
            <a:off x="-694753" y="811014"/>
            <a:ext cx="203200" cy="203200"/>
          </a:xfrm>
          <a:prstGeom prst="rect">
            <a:avLst/>
          </a:prstGeom>
          <a:solidFill>
            <a:srgbClr val="C9E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6" name="矩形 24"/>
          <p:cNvSpPr/>
          <p:nvPr userDrawn="1"/>
        </p:nvSpPr>
        <p:spPr>
          <a:xfrm>
            <a:off x="-250825" y="814303"/>
            <a:ext cx="203200" cy="203200"/>
          </a:xfrm>
          <a:prstGeom prst="rect">
            <a:avLst/>
          </a:prstGeom>
          <a:solidFill>
            <a:srgbClr val="8DC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7" name="矩形 25"/>
          <p:cNvSpPr/>
          <p:nvPr userDrawn="1"/>
        </p:nvSpPr>
        <p:spPr>
          <a:xfrm>
            <a:off x="-917469" y="811014"/>
            <a:ext cx="203200" cy="203200"/>
          </a:xfrm>
          <a:prstGeom prst="rect">
            <a:avLst/>
          </a:prstGeom>
          <a:solidFill>
            <a:srgbClr val="99D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8" name="矩形 22"/>
          <p:cNvSpPr/>
          <p:nvPr userDrawn="1"/>
        </p:nvSpPr>
        <p:spPr>
          <a:xfrm>
            <a:off x="-472789" y="1077714"/>
            <a:ext cx="203200" cy="203200"/>
          </a:xfrm>
          <a:prstGeom prst="rect">
            <a:avLst/>
          </a:prstGeom>
          <a:solidFill>
            <a:srgbClr val="FB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9" name="矩形 23"/>
          <p:cNvSpPr/>
          <p:nvPr userDrawn="1"/>
        </p:nvSpPr>
        <p:spPr>
          <a:xfrm>
            <a:off x="-694753" y="1077714"/>
            <a:ext cx="203200" cy="203200"/>
          </a:xfrm>
          <a:prstGeom prst="rect">
            <a:avLst/>
          </a:prstGeom>
          <a:solidFill>
            <a:srgbClr val="FFE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0" name="矩形 24"/>
          <p:cNvSpPr/>
          <p:nvPr userDrawn="1"/>
        </p:nvSpPr>
        <p:spPr>
          <a:xfrm>
            <a:off x="-250825" y="1081003"/>
            <a:ext cx="203200" cy="203200"/>
          </a:xfrm>
          <a:prstGeom prst="rect">
            <a:avLst/>
          </a:prstGeom>
          <a:solidFill>
            <a:srgbClr val="B6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41" name="矩形 25"/>
          <p:cNvSpPr/>
          <p:nvPr userDrawn="1"/>
        </p:nvSpPr>
        <p:spPr>
          <a:xfrm>
            <a:off x="-917469" y="1077714"/>
            <a:ext cx="203200" cy="203200"/>
          </a:xfrm>
          <a:prstGeom prst="rect">
            <a:avLst/>
          </a:prstGeom>
          <a:solidFill>
            <a:srgbClr val="EDA3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2" name="矩形 30"/>
          <p:cNvSpPr/>
          <p:nvPr userDrawn="1"/>
        </p:nvSpPr>
        <p:spPr>
          <a:xfrm>
            <a:off x="-1050925" y="190240"/>
            <a:ext cx="1003300" cy="11132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31"/>
          <p:cNvSpPr/>
          <p:nvPr userDrawn="1"/>
        </p:nvSpPr>
        <p:spPr>
          <a:xfrm>
            <a:off x="-1050925" y="1636713"/>
            <a:ext cx="1003300" cy="1066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32"/>
          <p:cNvSpPr txBox="1"/>
          <p:nvPr userDrawn="1"/>
        </p:nvSpPr>
        <p:spPr>
          <a:xfrm>
            <a:off x="-1136590" y="-52127"/>
            <a:ext cx="103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图表色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45" name="文本框 33"/>
          <p:cNvSpPr txBox="1"/>
          <p:nvPr userDrawn="1"/>
        </p:nvSpPr>
        <p:spPr>
          <a:xfrm>
            <a:off x="-1136590" y="1359246"/>
            <a:ext cx="103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图纸色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5"/>
          <p:cNvSpPr txBox="1">
            <a:spLocks noChangeArrowheads="1"/>
          </p:cNvSpPr>
          <p:nvPr userDrawn="1"/>
        </p:nvSpPr>
        <p:spPr bwMode="auto">
          <a:xfrm>
            <a:off x="-392113" y="9482548"/>
            <a:ext cx="6858000" cy="323028"/>
          </a:xfrm>
          <a:prstGeom prst="rect">
            <a:avLst/>
          </a:prstGeom>
          <a:noFill/>
          <a:ln>
            <a:noFill/>
          </a:ln>
        </p:spPr>
        <p:txBody>
          <a:bodyPr wrap="square" lIns="91304" tIns="45652" rIns="91304" bIns="45652">
            <a:spAutoFit/>
          </a:bodyPr>
          <a:lstStyle/>
          <a:p>
            <a:pPr algn="r">
              <a:defRPr/>
            </a:pPr>
            <a:r>
              <a:rPr lang="zh-CN" altLang="en-US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泗洪县</a:t>
            </a:r>
            <a:r>
              <a:rPr lang="en-US" altLang="zh-CN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个行政村村庄规划编制项目</a:t>
            </a:r>
            <a:r>
              <a:rPr lang="en-US" altLang="zh-CN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分包四</a:t>
            </a:r>
            <a:endParaRPr lang="zh-CN" altLang="en-US" sz="800" b="0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defRPr/>
            </a:pPr>
            <a:r>
              <a:rPr lang="en-US" altLang="zh-CN" sz="7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Planning and preparation project for 30 administrative villages in </a:t>
            </a:r>
            <a:r>
              <a:rPr lang="en-US" altLang="zh-CN" sz="700" b="0" dirty="0" err="1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Sihong</a:t>
            </a:r>
            <a:r>
              <a:rPr lang="en-US" altLang="zh-CN" sz="7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County</a:t>
            </a:r>
            <a:endParaRPr lang="en-US" altLang="zh-CN" sz="700" b="0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416675" y="9382125"/>
            <a:ext cx="441325" cy="523875"/>
          </a:xfrm>
          <a:prstGeom prst="rect">
            <a:avLst/>
          </a:prstGeom>
          <a:solidFill>
            <a:srgbClr val="7FA5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" y="0"/>
            <a:ext cx="478493" cy="920750"/>
          </a:xfrm>
          <a:prstGeom prst="rect">
            <a:avLst/>
          </a:prstGeom>
          <a:solidFill>
            <a:srgbClr val="7FA5C7"/>
          </a:solidFill>
          <a:ln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/>
          </a:p>
        </p:txBody>
      </p:sp>
      <p:sp>
        <p:nvSpPr>
          <p:cNvPr id="7" name="文本框 6"/>
          <p:cNvSpPr txBox="1"/>
          <p:nvPr userDrawn="1"/>
        </p:nvSpPr>
        <p:spPr>
          <a:xfrm>
            <a:off x="-1" y="-185737"/>
            <a:ext cx="478493" cy="13233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endParaRPr lang="zh-CN" altLang="en-US" sz="8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任意多边形: 形状 10"/>
          <p:cNvSpPr/>
          <p:nvPr userDrawn="1"/>
        </p:nvSpPr>
        <p:spPr>
          <a:xfrm flipV="1">
            <a:off x="5967609" y="9350697"/>
            <a:ext cx="221664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60" dirty="0"/>
              <a:t>、</a:t>
            </a:r>
            <a:endParaRPr lang="zh-CN" altLang="en-US" sz="1960" dirty="0"/>
          </a:p>
        </p:txBody>
      </p:sp>
      <p:sp>
        <p:nvSpPr>
          <p:cNvPr id="12" name="任意多边形: 形状 11"/>
          <p:cNvSpPr/>
          <p:nvPr userDrawn="1"/>
        </p:nvSpPr>
        <p:spPr>
          <a:xfrm flipV="1">
            <a:off x="6218238" y="9350697"/>
            <a:ext cx="157956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 dirty="0"/>
          </a:p>
        </p:txBody>
      </p:sp>
      <p:sp>
        <p:nvSpPr>
          <p:cNvPr id="13" name="任意多边形: 形状 12"/>
          <p:cNvSpPr/>
          <p:nvPr userDrawn="1"/>
        </p:nvSpPr>
        <p:spPr>
          <a:xfrm flipV="1">
            <a:off x="5858450" y="9350697"/>
            <a:ext cx="76030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60" dirty="0"/>
              <a:t>、</a:t>
            </a:r>
            <a:endParaRPr lang="zh-CN" altLang="en-US" sz="1960" dirty="0"/>
          </a:p>
        </p:txBody>
      </p:sp>
      <p:sp>
        <p:nvSpPr>
          <p:cNvPr id="14" name="任意多边形: 形状 13"/>
          <p:cNvSpPr/>
          <p:nvPr userDrawn="1"/>
        </p:nvSpPr>
        <p:spPr>
          <a:xfrm flipV="1">
            <a:off x="1432560" y="8973591"/>
            <a:ext cx="4392760" cy="422824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 dirty="0"/>
          </a:p>
        </p:txBody>
      </p:sp>
      <p:sp>
        <p:nvSpPr>
          <p:cNvPr id="2" name="矩形 5"/>
          <p:cNvSpPr/>
          <p:nvPr userDrawn="1"/>
        </p:nvSpPr>
        <p:spPr>
          <a:xfrm>
            <a:off x="-272839" y="1708019"/>
            <a:ext cx="203200" cy="203200"/>
          </a:xfrm>
          <a:prstGeom prst="rect">
            <a:avLst/>
          </a:prstGeom>
          <a:solidFill>
            <a:srgbClr val="E619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" name="矩形 6"/>
          <p:cNvSpPr/>
          <p:nvPr userDrawn="1"/>
        </p:nvSpPr>
        <p:spPr>
          <a:xfrm>
            <a:off x="-496372" y="2396446"/>
            <a:ext cx="203200" cy="203200"/>
          </a:xfrm>
          <a:prstGeom prst="rect">
            <a:avLst/>
          </a:prstGeom>
          <a:solidFill>
            <a:srgbClr val="2E7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4" name="矩形 7"/>
          <p:cNvSpPr/>
          <p:nvPr userDrawn="1"/>
        </p:nvSpPr>
        <p:spPr>
          <a:xfrm>
            <a:off x="-496372" y="1708019"/>
            <a:ext cx="203200" cy="203200"/>
          </a:xfrm>
          <a:prstGeom prst="rect">
            <a:avLst/>
          </a:prstGeom>
          <a:solidFill>
            <a:srgbClr val="EB7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5" name="矩形 8"/>
          <p:cNvSpPr/>
          <p:nvPr userDrawn="1"/>
        </p:nvSpPr>
        <p:spPr>
          <a:xfrm>
            <a:off x="-718336" y="1705298"/>
            <a:ext cx="203200" cy="203200"/>
          </a:xfrm>
          <a:prstGeom prst="rect">
            <a:avLst/>
          </a:prstGeom>
          <a:solidFill>
            <a:srgbClr val="FDD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8" name="矩形 9"/>
          <p:cNvSpPr/>
          <p:nvPr userDrawn="1"/>
        </p:nvSpPr>
        <p:spPr>
          <a:xfrm>
            <a:off x="-942867" y="1706206"/>
            <a:ext cx="203200" cy="203200"/>
          </a:xfrm>
          <a:prstGeom prst="rect">
            <a:avLst/>
          </a:prstGeom>
          <a:solidFill>
            <a:srgbClr val="ED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5" name="矩形 10"/>
          <p:cNvSpPr/>
          <p:nvPr userDrawn="1"/>
        </p:nvSpPr>
        <p:spPr>
          <a:xfrm>
            <a:off x="-942867" y="1936799"/>
            <a:ext cx="203200" cy="203200"/>
          </a:xfrm>
          <a:prstGeom prst="rect">
            <a:avLst/>
          </a:prstGeom>
          <a:solidFill>
            <a:srgbClr val="9E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6" name="矩形 11"/>
          <p:cNvSpPr/>
          <p:nvPr userDrawn="1"/>
        </p:nvSpPr>
        <p:spPr>
          <a:xfrm>
            <a:off x="-496372" y="1936799"/>
            <a:ext cx="203200" cy="203200"/>
          </a:xfrm>
          <a:prstGeom prst="rect">
            <a:avLst/>
          </a:prstGeom>
          <a:solidFill>
            <a:srgbClr val="348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7" name="矩形 12"/>
          <p:cNvSpPr/>
          <p:nvPr userDrawn="1"/>
        </p:nvSpPr>
        <p:spPr>
          <a:xfrm>
            <a:off x="-272839" y="1930449"/>
            <a:ext cx="203200" cy="203200"/>
          </a:xfrm>
          <a:prstGeom prst="rect">
            <a:avLst/>
          </a:prstGeom>
          <a:solidFill>
            <a:srgbClr val="124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8" name="矩形 13"/>
          <p:cNvSpPr/>
          <p:nvPr userDrawn="1"/>
        </p:nvSpPr>
        <p:spPr>
          <a:xfrm>
            <a:off x="-718336" y="1936799"/>
            <a:ext cx="203200" cy="203200"/>
          </a:xfrm>
          <a:prstGeom prst="rect">
            <a:avLst/>
          </a:prstGeom>
          <a:solidFill>
            <a:srgbClr val="9BE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9" name="矩形 14"/>
          <p:cNvSpPr/>
          <p:nvPr userDrawn="1"/>
        </p:nvSpPr>
        <p:spPr>
          <a:xfrm>
            <a:off x="-942867" y="2167052"/>
            <a:ext cx="203200" cy="203200"/>
          </a:xfrm>
          <a:prstGeom prst="rect">
            <a:avLst/>
          </a:prstGeom>
          <a:solidFill>
            <a:srgbClr val="D2F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0" name="矩形 15"/>
          <p:cNvSpPr/>
          <p:nvPr userDrawn="1"/>
        </p:nvSpPr>
        <p:spPr>
          <a:xfrm>
            <a:off x="-496372" y="2167052"/>
            <a:ext cx="203200" cy="203200"/>
          </a:xfrm>
          <a:prstGeom prst="rect">
            <a:avLst/>
          </a:prstGeom>
          <a:solidFill>
            <a:srgbClr val="F0C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1" name="矩形 16"/>
          <p:cNvSpPr/>
          <p:nvPr userDrawn="1"/>
        </p:nvSpPr>
        <p:spPr>
          <a:xfrm>
            <a:off x="-272839" y="2160702"/>
            <a:ext cx="203200" cy="203200"/>
          </a:xfrm>
          <a:prstGeom prst="rect">
            <a:avLst/>
          </a:prstGeom>
          <a:solidFill>
            <a:srgbClr val="E60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2" name="矩形 17"/>
          <p:cNvSpPr/>
          <p:nvPr userDrawn="1"/>
        </p:nvSpPr>
        <p:spPr>
          <a:xfrm>
            <a:off x="-718336" y="2167052"/>
            <a:ext cx="203200" cy="203200"/>
          </a:xfrm>
          <a:prstGeom prst="rect">
            <a:avLst/>
          </a:prstGeom>
          <a:solidFill>
            <a:srgbClr val="FBF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3" name="矩形 18"/>
          <p:cNvSpPr/>
          <p:nvPr userDrawn="1"/>
        </p:nvSpPr>
        <p:spPr>
          <a:xfrm>
            <a:off x="-718336" y="2396446"/>
            <a:ext cx="203200" cy="203200"/>
          </a:xfrm>
          <a:prstGeom prst="rect">
            <a:avLst/>
          </a:prstGeom>
          <a:solidFill>
            <a:srgbClr val="67D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4" name="矩形 19"/>
          <p:cNvSpPr/>
          <p:nvPr userDrawn="1"/>
        </p:nvSpPr>
        <p:spPr>
          <a:xfrm>
            <a:off x="-274408" y="2399735"/>
            <a:ext cx="203200" cy="203200"/>
          </a:xfrm>
          <a:prstGeom prst="rect">
            <a:avLst/>
          </a:prstGeom>
          <a:solidFill>
            <a:srgbClr val="70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5" name="矩形 20"/>
          <p:cNvSpPr/>
          <p:nvPr userDrawn="1"/>
        </p:nvSpPr>
        <p:spPr>
          <a:xfrm>
            <a:off x="-941052" y="2396446"/>
            <a:ext cx="203200" cy="203200"/>
          </a:xfrm>
          <a:prstGeom prst="rect">
            <a:avLst/>
          </a:prstGeom>
          <a:solidFill>
            <a:srgbClr val="4DD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6" name="矩形 22"/>
          <p:cNvSpPr/>
          <p:nvPr userDrawn="1"/>
        </p:nvSpPr>
        <p:spPr>
          <a:xfrm>
            <a:off x="-472789" y="563364"/>
            <a:ext cx="203200" cy="203200"/>
          </a:xfrm>
          <a:prstGeom prst="rect">
            <a:avLst/>
          </a:prstGeom>
          <a:solidFill>
            <a:srgbClr val="9DD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7" name="矩形 23"/>
          <p:cNvSpPr/>
          <p:nvPr userDrawn="1"/>
        </p:nvSpPr>
        <p:spPr>
          <a:xfrm>
            <a:off x="-694753" y="563364"/>
            <a:ext cx="203200" cy="203200"/>
          </a:xfrm>
          <a:prstGeom prst="rect">
            <a:avLst/>
          </a:prstGeom>
          <a:solidFill>
            <a:srgbClr val="4FB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8" name="矩形 24"/>
          <p:cNvSpPr/>
          <p:nvPr userDrawn="1"/>
        </p:nvSpPr>
        <p:spPr>
          <a:xfrm>
            <a:off x="-250825" y="566653"/>
            <a:ext cx="203200" cy="203200"/>
          </a:xfrm>
          <a:prstGeom prst="rect">
            <a:avLst/>
          </a:prstGeom>
          <a:solidFill>
            <a:srgbClr val="72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9" name="矩形 25"/>
          <p:cNvSpPr/>
          <p:nvPr userDrawn="1"/>
        </p:nvSpPr>
        <p:spPr>
          <a:xfrm>
            <a:off x="-917469" y="563364"/>
            <a:ext cx="203200" cy="203200"/>
          </a:xfrm>
          <a:prstGeom prst="rect">
            <a:avLst/>
          </a:prstGeom>
          <a:solidFill>
            <a:srgbClr val="2BB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0" name="矩形 26"/>
          <p:cNvSpPr/>
          <p:nvPr userDrawn="1"/>
        </p:nvSpPr>
        <p:spPr>
          <a:xfrm>
            <a:off x="-472789" y="315714"/>
            <a:ext cx="203200" cy="203200"/>
          </a:xfrm>
          <a:prstGeom prst="rect">
            <a:avLst/>
          </a:prstGeom>
          <a:solidFill>
            <a:srgbClr val="008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1" name="矩形 27"/>
          <p:cNvSpPr/>
          <p:nvPr userDrawn="1"/>
        </p:nvSpPr>
        <p:spPr>
          <a:xfrm>
            <a:off x="-694753" y="315714"/>
            <a:ext cx="203200" cy="203200"/>
          </a:xfrm>
          <a:prstGeom prst="rect">
            <a:avLst/>
          </a:prstGeom>
          <a:solidFill>
            <a:srgbClr val="008F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2" name="矩形 28"/>
          <p:cNvSpPr/>
          <p:nvPr userDrawn="1"/>
        </p:nvSpPr>
        <p:spPr>
          <a:xfrm>
            <a:off x="-250825" y="319003"/>
            <a:ext cx="203200" cy="203200"/>
          </a:xfrm>
          <a:prstGeom prst="rect">
            <a:avLst/>
          </a:prstGeom>
          <a:solidFill>
            <a:srgbClr val="137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3" name="矩形 29"/>
          <p:cNvSpPr/>
          <p:nvPr userDrawn="1"/>
        </p:nvSpPr>
        <p:spPr>
          <a:xfrm>
            <a:off x="-917469" y="315714"/>
            <a:ext cx="203200" cy="203200"/>
          </a:xfrm>
          <a:prstGeom prst="rect">
            <a:avLst/>
          </a:prstGeom>
          <a:solidFill>
            <a:srgbClr val="15A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4" name="矩形 22"/>
          <p:cNvSpPr/>
          <p:nvPr userDrawn="1"/>
        </p:nvSpPr>
        <p:spPr>
          <a:xfrm>
            <a:off x="-472789" y="811014"/>
            <a:ext cx="203200" cy="203200"/>
          </a:xfrm>
          <a:prstGeom prst="rect">
            <a:avLst/>
          </a:prstGeom>
          <a:solidFill>
            <a:srgbClr val="C1E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5" name="矩形 23"/>
          <p:cNvSpPr/>
          <p:nvPr userDrawn="1"/>
        </p:nvSpPr>
        <p:spPr>
          <a:xfrm>
            <a:off x="-694753" y="811014"/>
            <a:ext cx="203200" cy="203200"/>
          </a:xfrm>
          <a:prstGeom prst="rect">
            <a:avLst/>
          </a:prstGeom>
          <a:solidFill>
            <a:srgbClr val="C9E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6" name="矩形 24"/>
          <p:cNvSpPr/>
          <p:nvPr userDrawn="1"/>
        </p:nvSpPr>
        <p:spPr>
          <a:xfrm>
            <a:off x="-250825" y="814303"/>
            <a:ext cx="203200" cy="203200"/>
          </a:xfrm>
          <a:prstGeom prst="rect">
            <a:avLst/>
          </a:prstGeom>
          <a:solidFill>
            <a:srgbClr val="8DC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7" name="矩形 25"/>
          <p:cNvSpPr/>
          <p:nvPr userDrawn="1"/>
        </p:nvSpPr>
        <p:spPr>
          <a:xfrm>
            <a:off x="-917469" y="811014"/>
            <a:ext cx="203200" cy="203200"/>
          </a:xfrm>
          <a:prstGeom prst="rect">
            <a:avLst/>
          </a:prstGeom>
          <a:solidFill>
            <a:srgbClr val="99D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8" name="矩形 22"/>
          <p:cNvSpPr/>
          <p:nvPr userDrawn="1"/>
        </p:nvSpPr>
        <p:spPr>
          <a:xfrm>
            <a:off x="-472789" y="1077714"/>
            <a:ext cx="203200" cy="203200"/>
          </a:xfrm>
          <a:prstGeom prst="rect">
            <a:avLst/>
          </a:prstGeom>
          <a:solidFill>
            <a:srgbClr val="FB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9" name="矩形 23"/>
          <p:cNvSpPr/>
          <p:nvPr userDrawn="1"/>
        </p:nvSpPr>
        <p:spPr>
          <a:xfrm>
            <a:off x="-694753" y="1077714"/>
            <a:ext cx="203200" cy="203200"/>
          </a:xfrm>
          <a:prstGeom prst="rect">
            <a:avLst/>
          </a:prstGeom>
          <a:solidFill>
            <a:srgbClr val="FFE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0" name="矩形 24"/>
          <p:cNvSpPr/>
          <p:nvPr userDrawn="1"/>
        </p:nvSpPr>
        <p:spPr>
          <a:xfrm>
            <a:off x="-250825" y="1081003"/>
            <a:ext cx="203200" cy="203200"/>
          </a:xfrm>
          <a:prstGeom prst="rect">
            <a:avLst/>
          </a:prstGeom>
          <a:solidFill>
            <a:srgbClr val="B6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41" name="矩形 25"/>
          <p:cNvSpPr/>
          <p:nvPr userDrawn="1"/>
        </p:nvSpPr>
        <p:spPr>
          <a:xfrm>
            <a:off x="-917469" y="1077714"/>
            <a:ext cx="203200" cy="203200"/>
          </a:xfrm>
          <a:prstGeom prst="rect">
            <a:avLst/>
          </a:prstGeom>
          <a:solidFill>
            <a:srgbClr val="EDA3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2" name="矩形 30"/>
          <p:cNvSpPr/>
          <p:nvPr userDrawn="1"/>
        </p:nvSpPr>
        <p:spPr>
          <a:xfrm>
            <a:off x="-1050925" y="190240"/>
            <a:ext cx="1003300" cy="11132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31"/>
          <p:cNvSpPr/>
          <p:nvPr userDrawn="1"/>
        </p:nvSpPr>
        <p:spPr>
          <a:xfrm>
            <a:off x="-1050925" y="1636713"/>
            <a:ext cx="1003300" cy="1066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32"/>
          <p:cNvSpPr txBox="1"/>
          <p:nvPr userDrawn="1"/>
        </p:nvSpPr>
        <p:spPr>
          <a:xfrm>
            <a:off x="-1136590" y="-52127"/>
            <a:ext cx="103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图表色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45" name="文本框 33"/>
          <p:cNvSpPr txBox="1"/>
          <p:nvPr userDrawn="1"/>
        </p:nvSpPr>
        <p:spPr>
          <a:xfrm>
            <a:off x="-1136590" y="1359246"/>
            <a:ext cx="103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图纸色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5"/>
          <p:cNvSpPr txBox="1">
            <a:spLocks noChangeArrowheads="1"/>
          </p:cNvSpPr>
          <p:nvPr userDrawn="1"/>
        </p:nvSpPr>
        <p:spPr bwMode="auto">
          <a:xfrm>
            <a:off x="-392113" y="9482548"/>
            <a:ext cx="6858000" cy="323028"/>
          </a:xfrm>
          <a:prstGeom prst="rect">
            <a:avLst/>
          </a:prstGeom>
          <a:noFill/>
          <a:ln>
            <a:noFill/>
          </a:ln>
        </p:spPr>
        <p:txBody>
          <a:bodyPr wrap="square" lIns="91304" tIns="45652" rIns="91304" bIns="45652">
            <a:spAutoFit/>
          </a:bodyPr>
          <a:lstStyle/>
          <a:p>
            <a:pPr algn="r">
              <a:defRPr/>
            </a:pPr>
            <a:r>
              <a:rPr lang="zh-CN" altLang="en-US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泗洪县</a:t>
            </a:r>
            <a:r>
              <a:rPr lang="en-US" altLang="zh-CN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个行政村村庄规划编制项目</a:t>
            </a:r>
            <a:r>
              <a:rPr lang="en-US" altLang="zh-CN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分包四</a:t>
            </a:r>
            <a:endParaRPr lang="zh-CN" altLang="en-US" sz="800" b="0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defRPr/>
            </a:pPr>
            <a:r>
              <a:rPr lang="en-US" altLang="zh-CN" sz="7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Planning and preparation project for 30 administrative villages in </a:t>
            </a:r>
            <a:r>
              <a:rPr lang="en-US" altLang="zh-CN" sz="700" b="0" dirty="0" err="1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Sihong</a:t>
            </a:r>
            <a:r>
              <a:rPr lang="en-US" altLang="zh-CN" sz="7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County</a:t>
            </a:r>
            <a:endParaRPr lang="en-US" altLang="zh-CN" sz="700" b="0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416675" y="9382125"/>
            <a:ext cx="441325" cy="523875"/>
          </a:xfrm>
          <a:prstGeom prst="rect">
            <a:avLst/>
          </a:prstGeom>
          <a:solidFill>
            <a:srgbClr val="7FA5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7FA5C7"/>
          </a:solidFill>
          <a:ln>
            <a:solidFill>
              <a:srgbClr val="1379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25" y="3612283"/>
            <a:ext cx="8313917" cy="58831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" y="0"/>
            <a:ext cx="478493" cy="920750"/>
          </a:xfrm>
          <a:prstGeom prst="rect">
            <a:avLst/>
          </a:prstGeom>
          <a:solidFill>
            <a:srgbClr val="7FA5C7"/>
          </a:solidFill>
          <a:ln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/>
          </a:p>
        </p:txBody>
      </p:sp>
      <p:sp>
        <p:nvSpPr>
          <p:cNvPr id="7" name="文本框 6"/>
          <p:cNvSpPr txBox="1"/>
          <p:nvPr userDrawn="1"/>
        </p:nvSpPr>
        <p:spPr>
          <a:xfrm>
            <a:off x="-1" y="-185737"/>
            <a:ext cx="478493" cy="13233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endParaRPr lang="zh-CN" altLang="en-US" sz="8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任意多边形: 形状 10"/>
          <p:cNvSpPr/>
          <p:nvPr userDrawn="1"/>
        </p:nvSpPr>
        <p:spPr>
          <a:xfrm flipV="1">
            <a:off x="5967609" y="9350697"/>
            <a:ext cx="221664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60" dirty="0"/>
              <a:t>、</a:t>
            </a:r>
            <a:endParaRPr lang="zh-CN" altLang="en-US" sz="1960" dirty="0"/>
          </a:p>
        </p:txBody>
      </p:sp>
      <p:sp>
        <p:nvSpPr>
          <p:cNvPr id="12" name="任意多边形: 形状 11"/>
          <p:cNvSpPr/>
          <p:nvPr userDrawn="1"/>
        </p:nvSpPr>
        <p:spPr>
          <a:xfrm flipV="1">
            <a:off x="6218238" y="9350697"/>
            <a:ext cx="157956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 dirty="0"/>
          </a:p>
        </p:txBody>
      </p:sp>
      <p:sp>
        <p:nvSpPr>
          <p:cNvPr id="13" name="任意多边形: 形状 12"/>
          <p:cNvSpPr/>
          <p:nvPr userDrawn="1"/>
        </p:nvSpPr>
        <p:spPr>
          <a:xfrm flipV="1">
            <a:off x="5858450" y="9350697"/>
            <a:ext cx="76030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60" dirty="0"/>
              <a:t>、</a:t>
            </a:r>
            <a:endParaRPr lang="zh-CN" altLang="en-US" sz="1960" dirty="0"/>
          </a:p>
        </p:txBody>
      </p:sp>
      <p:sp>
        <p:nvSpPr>
          <p:cNvPr id="14" name="任意多边形: 形状 13"/>
          <p:cNvSpPr/>
          <p:nvPr userDrawn="1"/>
        </p:nvSpPr>
        <p:spPr>
          <a:xfrm flipV="1">
            <a:off x="1432560" y="8973591"/>
            <a:ext cx="4392760" cy="422824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 dirty="0"/>
          </a:p>
        </p:txBody>
      </p:sp>
      <p:sp>
        <p:nvSpPr>
          <p:cNvPr id="2" name="矩形 5"/>
          <p:cNvSpPr/>
          <p:nvPr userDrawn="1"/>
        </p:nvSpPr>
        <p:spPr>
          <a:xfrm>
            <a:off x="-272839" y="1708019"/>
            <a:ext cx="203200" cy="203200"/>
          </a:xfrm>
          <a:prstGeom prst="rect">
            <a:avLst/>
          </a:prstGeom>
          <a:solidFill>
            <a:srgbClr val="E619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" name="矩形 6"/>
          <p:cNvSpPr/>
          <p:nvPr userDrawn="1"/>
        </p:nvSpPr>
        <p:spPr>
          <a:xfrm>
            <a:off x="-496372" y="2396446"/>
            <a:ext cx="203200" cy="203200"/>
          </a:xfrm>
          <a:prstGeom prst="rect">
            <a:avLst/>
          </a:prstGeom>
          <a:solidFill>
            <a:srgbClr val="2E7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4" name="矩形 7"/>
          <p:cNvSpPr/>
          <p:nvPr userDrawn="1"/>
        </p:nvSpPr>
        <p:spPr>
          <a:xfrm>
            <a:off x="-496372" y="1708019"/>
            <a:ext cx="203200" cy="203200"/>
          </a:xfrm>
          <a:prstGeom prst="rect">
            <a:avLst/>
          </a:prstGeom>
          <a:solidFill>
            <a:srgbClr val="EB7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5" name="矩形 8"/>
          <p:cNvSpPr/>
          <p:nvPr userDrawn="1"/>
        </p:nvSpPr>
        <p:spPr>
          <a:xfrm>
            <a:off x="-718336" y="1705298"/>
            <a:ext cx="203200" cy="203200"/>
          </a:xfrm>
          <a:prstGeom prst="rect">
            <a:avLst/>
          </a:prstGeom>
          <a:solidFill>
            <a:srgbClr val="FDD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8" name="矩形 9"/>
          <p:cNvSpPr/>
          <p:nvPr userDrawn="1"/>
        </p:nvSpPr>
        <p:spPr>
          <a:xfrm>
            <a:off x="-942867" y="1706206"/>
            <a:ext cx="203200" cy="203200"/>
          </a:xfrm>
          <a:prstGeom prst="rect">
            <a:avLst/>
          </a:prstGeom>
          <a:solidFill>
            <a:srgbClr val="ED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5" name="矩形 10"/>
          <p:cNvSpPr/>
          <p:nvPr userDrawn="1"/>
        </p:nvSpPr>
        <p:spPr>
          <a:xfrm>
            <a:off x="-942867" y="1936799"/>
            <a:ext cx="203200" cy="203200"/>
          </a:xfrm>
          <a:prstGeom prst="rect">
            <a:avLst/>
          </a:prstGeom>
          <a:solidFill>
            <a:srgbClr val="9E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6" name="矩形 11"/>
          <p:cNvSpPr/>
          <p:nvPr userDrawn="1"/>
        </p:nvSpPr>
        <p:spPr>
          <a:xfrm>
            <a:off x="-496372" y="1936799"/>
            <a:ext cx="203200" cy="203200"/>
          </a:xfrm>
          <a:prstGeom prst="rect">
            <a:avLst/>
          </a:prstGeom>
          <a:solidFill>
            <a:srgbClr val="348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7" name="矩形 12"/>
          <p:cNvSpPr/>
          <p:nvPr userDrawn="1"/>
        </p:nvSpPr>
        <p:spPr>
          <a:xfrm>
            <a:off x="-272839" y="1930449"/>
            <a:ext cx="203200" cy="203200"/>
          </a:xfrm>
          <a:prstGeom prst="rect">
            <a:avLst/>
          </a:prstGeom>
          <a:solidFill>
            <a:srgbClr val="124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8" name="矩形 13"/>
          <p:cNvSpPr/>
          <p:nvPr userDrawn="1"/>
        </p:nvSpPr>
        <p:spPr>
          <a:xfrm>
            <a:off x="-718336" y="1936799"/>
            <a:ext cx="203200" cy="203200"/>
          </a:xfrm>
          <a:prstGeom prst="rect">
            <a:avLst/>
          </a:prstGeom>
          <a:solidFill>
            <a:srgbClr val="9BE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9" name="矩形 14"/>
          <p:cNvSpPr/>
          <p:nvPr userDrawn="1"/>
        </p:nvSpPr>
        <p:spPr>
          <a:xfrm>
            <a:off x="-942867" y="2167052"/>
            <a:ext cx="203200" cy="203200"/>
          </a:xfrm>
          <a:prstGeom prst="rect">
            <a:avLst/>
          </a:prstGeom>
          <a:solidFill>
            <a:srgbClr val="D2F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0" name="矩形 15"/>
          <p:cNvSpPr/>
          <p:nvPr userDrawn="1"/>
        </p:nvSpPr>
        <p:spPr>
          <a:xfrm>
            <a:off x="-496372" y="2167052"/>
            <a:ext cx="203200" cy="203200"/>
          </a:xfrm>
          <a:prstGeom prst="rect">
            <a:avLst/>
          </a:prstGeom>
          <a:solidFill>
            <a:srgbClr val="F0C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1" name="矩形 16"/>
          <p:cNvSpPr/>
          <p:nvPr userDrawn="1"/>
        </p:nvSpPr>
        <p:spPr>
          <a:xfrm>
            <a:off x="-272839" y="2160702"/>
            <a:ext cx="203200" cy="203200"/>
          </a:xfrm>
          <a:prstGeom prst="rect">
            <a:avLst/>
          </a:prstGeom>
          <a:solidFill>
            <a:srgbClr val="E60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2" name="矩形 17"/>
          <p:cNvSpPr/>
          <p:nvPr userDrawn="1"/>
        </p:nvSpPr>
        <p:spPr>
          <a:xfrm>
            <a:off x="-718336" y="2167052"/>
            <a:ext cx="203200" cy="203200"/>
          </a:xfrm>
          <a:prstGeom prst="rect">
            <a:avLst/>
          </a:prstGeom>
          <a:solidFill>
            <a:srgbClr val="FBF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3" name="矩形 18"/>
          <p:cNvSpPr/>
          <p:nvPr userDrawn="1"/>
        </p:nvSpPr>
        <p:spPr>
          <a:xfrm>
            <a:off x="-718336" y="2396446"/>
            <a:ext cx="203200" cy="203200"/>
          </a:xfrm>
          <a:prstGeom prst="rect">
            <a:avLst/>
          </a:prstGeom>
          <a:solidFill>
            <a:srgbClr val="67D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4" name="矩形 19"/>
          <p:cNvSpPr/>
          <p:nvPr userDrawn="1"/>
        </p:nvSpPr>
        <p:spPr>
          <a:xfrm>
            <a:off x="-274408" y="2399735"/>
            <a:ext cx="203200" cy="203200"/>
          </a:xfrm>
          <a:prstGeom prst="rect">
            <a:avLst/>
          </a:prstGeom>
          <a:solidFill>
            <a:srgbClr val="70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5" name="矩形 20"/>
          <p:cNvSpPr/>
          <p:nvPr userDrawn="1"/>
        </p:nvSpPr>
        <p:spPr>
          <a:xfrm>
            <a:off x="-941052" y="2396446"/>
            <a:ext cx="203200" cy="203200"/>
          </a:xfrm>
          <a:prstGeom prst="rect">
            <a:avLst/>
          </a:prstGeom>
          <a:solidFill>
            <a:srgbClr val="4DD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6" name="矩形 22"/>
          <p:cNvSpPr/>
          <p:nvPr userDrawn="1"/>
        </p:nvSpPr>
        <p:spPr>
          <a:xfrm>
            <a:off x="-472789" y="563364"/>
            <a:ext cx="203200" cy="203200"/>
          </a:xfrm>
          <a:prstGeom prst="rect">
            <a:avLst/>
          </a:prstGeom>
          <a:solidFill>
            <a:srgbClr val="9DD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7" name="矩形 23"/>
          <p:cNvSpPr/>
          <p:nvPr userDrawn="1"/>
        </p:nvSpPr>
        <p:spPr>
          <a:xfrm>
            <a:off x="-694753" y="563364"/>
            <a:ext cx="203200" cy="203200"/>
          </a:xfrm>
          <a:prstGeom prst="rect">
            <a:avLst/>
          </a:prstGeom>
          <a:solidFill>
            <a:srgbClr val="4FB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8" name="矩形 24"/>
          <p:cNvSpPr/>
          <p:nvPr userDrawn="1"/>
        </p:nvSpPr>
        <p:spPr>
          <a:xfrm>
            <a:off x="-250825" y="566653"/>
            <a:ext cx="203200" cy="203200"/>
          </a:xfrm>
          <a:prstGeom prst="rect">
            <a:avLst/>
          </a:prstGeom>
          <a:solidFill>
            <a:srgbClr val="72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9" name="矩形 25"/>
          <p:cNvSpPr/>
          <p:nvPr userDrawn="1"/>
        </p:nvSpPr>
        <p:spPr>
          <a:xfrm>
            <a:off x="-917469" y="563364"/>
            <a:ext cx="203200" cy="203200"/>
          </a:xfrm>
          <a:prstGeom prst="rect">
            <a:avLst/>
          </a:prstGeom>
          <a:solidFill>
            <a:srgbClr val="2BB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0" name="矩形 26"/>
          <p:cNvSpPr/>
          <p:nvPr userDrawn="1"/>
        </p:nvSpPr>
        <p:spPr>
          <a:xfrm>
            <a:off x="-472789" y="315714"/>
            <a:ext cx="203200" cy="203200"/>
          </a:xfrm>
          <a:prstGeom prst="rect">
            <a:avLst/>
          </a:prstGeom>
          <a:solidFill>
            <a:srgbClr val="008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1" name="矩形 27"/>
          <p:cNvSpPr/>
          <p:nvPr userDrawn="1"/>
        </p:nvSpPr>
        <p:spPr>
          <a:xfrm>
            <a:off x="-694753" y="315714"/>
            <a:ext cx="203200" cy="203200"/>
          </a:xfrm>
          <a:prstGeom prst="rect">
            <a:avLst/>
          </a:prstGeom>
          <a:solidFill>
            <a:srgbClr val="008F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2" name="矩形 28"/>
          <p:cNvSpPr/>
          <p:nvPr userDrawn="1"/>
        </p:nvSpPr>
        <p:spPr>
          <a:xfrm>
            <a:off x="-250825" y="319003"/>
            <a:ext cx="203200" cy="203200"/>
          </a:xfrm>
          <a:prstGeom prst="rect">
            <a:avLst/>
          </a:prstGeom>
          <a:solidFill>
            <a:srgbClr val="137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3" name="矩形 29"/>
          <p:cNvSpPr/>
          <p:nvPr userDrawn="1"/>
        </p:nvSpPr>
        <p:spPr>
          <a:xfrm>
            <a:off x="-917469" y="315714"/>
            <a:ext cx="203200" cy="203200"/>
          </a:xfrm>
          <a:prstGeom prst="rect">
            <a:avLst/>
          </a:prstGeom>
          <a:solidFill>
            <a:srgbClr val="15A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4" name="矩形 22"/>
          <p:cNvSpPr/>
          <p:nvPr userDrawn="1"/>
        </p:nvSpPr>
        <p:spPr>
          <a:xfrm>
            <a:off x="-472789" y="811014"/>
            <a:ext cx="203200" cy="203200"/>
          </a:xfrm>
          <a:prstGeom prst="rect">
            <a:avLst/>
          </a:prstGeom>
          <a:solidFill>
            <a:srgbClr val="C1E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5" name="矩形 23"/>
          <p:cNvSpPr/>
          <p:nvPr userDrawn="1"/>
        </p:nvSpPr>
        <p:spPr>
          <a:xfrm>
            <a:off x="-694753" y="811014"/>
            <a:ext cx="203200" cy="203200"/>
          </a:xfrm>
          <a:prstGeom prst="rect">
            <a:avLst/>
          </a:prstGeom>
          <a:solidFill>
            <a:srgbClr val="C9E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6" name="矩形 24"/>
          <p:cNvSpPr/>
          <p:nvPr userDrawn="1"/>
        </p:nvSpPr>
        <p:spPr>
          <a:xfrm>
            <a:off x="-250825" y="814303"/>
            <a:ext cx="203200" cy="203200"/>
          </a:xfrm>
          <a:prstGeom prst="rect">
            <a:avLst/>
          </a:prstGeom>
          <a:solidFill>
            <a:srgbClr val="8DC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7" name="矩形 25"/>
          <p:cNvSpPr/>
          <p:nvPr userDrawn="1"/>
        </p:nvSpPr>
        <p:spPr>
          <a:xfrm>
            <a:off x="-917469" y="811014"/>
            <a:ext cx="203200" cy="203200"/>
          </a:xfrm>
          <a:prstGeom prst="rect">
            <a:avLst/>
          </a:prstGeom>
          <a:solidFill>
            <a:srgbClr val="99D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8" name="矩形 22"/>
          <p:cNvSpPr/>
          <p:nvPr userDrawn="1"/>
        </p:nvSpPr>
        <p:spPr>
          <a:xfrm>
            <a:off x="-472789" y="1077714"/>
            <a:ext cx="203200" cy="203200"/>
          </a:xfrm>
          <a:prstGeom prst="rect">
            <a:avLst/>
          </a:prstGeom>
          <a:solidFill>
            <a:srgbClr val="FB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9" name="矩形 23"/>
          <p:cNvSpPr/>
          <p:nvPr userDrawn="1"/>
        </p:nvSpPr>
        <p:spPr>
          <a:xfrm>
            <a:off x="-694753" y="1077714"/>
            <a:ext cx="203200" cy="203200"/>
          </a:xfrm>
          <a:prstGeom prst="rect">
            <a:avLst/>
          </a:prstGeom>
          <a:solidFill>
            <a:srgbClr val="FFE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0" name="矩形 24"/>
          <p:cNvSpPr/>
          <p:nvPr userDrawn="1"/>
        </p:nvSpPr>
        <p:spPr>
          <a:xfrm>
            <a:off x="-250825" y="1081003"/>
            <a:ext cx="203200" cy="203200"/>
          </a:xfrm>
          <a:prstGeom prst="rect">
            <a:avLst/>
          </a:prstGeom>
          <a:solidFill>
            <a:srgbClr val="B6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41" name="矩形 25"/>
          <p:cNvSpPr/>
          <p:nvPr userDrawn="1"/>
        </p:nvSpPr>
        <p:spPr>
          <a:xfrm>
            <a:off x="-917469" y="1077714"/>
            <a:ext cx="203200" cy="203200"/>
          </a:xfrm>
          <a:prstGeom prst="rect">
            <a:avLst/>
          </a:prstGeom>
          <a:solidFill>
            <a:srgbClr val="EDA3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2" name="矩形 30"/>
          <p:cNvSpPr/>
          <p:nvPr userDrawn="1"/>
        </p:nvSpPr>
        <p:spPr>
          <a:xfrm>
            <a:off x="-1050925" y="190240"/>
            <a:ext cx="1003300" cy="11132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31"/>
          <p:cNvSpPr/>
          <p:nvPr userDrawn="1"/>
        </p:nvSpPr>
        <p:spPr>
          <a:xfrm>
            <a:off x="-1050925" y="1636713"/>
            <a:ext cx="1003300" cy="1066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32"/>
          <p:cNvSpPr txBox="1"/>
          <p:nvPr userDrawn="1"/>
        </p:nvSpPr>
        <p:spPr>
          <a:xfrm>
            <a:off x="-1136590" y="-52127"/>
            <a:ext cx="103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图表色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45" name="文本框 33"/>
          <p:cNvSpPr txBox="1"/>
          <p:nvPr userDrawn="1"/>
        </p:nvSpPr>
        <p:spPr>
          <a:xfrm>
            <a:off x="-1136590" y="1359246"/>
            <a:ext cx="103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图纸色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5"/>
          <p:cNvSpPr txBox="1">
            <a:spLocks noChangeArrowheads="1"/>
          </p:cNvSpPr>
          <p:nvPr userDrawn="1"/>
        </p:nvSpPr>
        <p:spPr bwMode="auto">
          <a:xfrm>
            <a:off x="-392113" y="9482548"/>
            <a:ext cx="6858000" cy="397510"/>
          </a:xfrm>
          <a:prstGeom prst="rect">
            <a:avLst/>
          </a:prstGeom>
          <a:noFill/>
          <a:ln>
            <a:noFill/>
          </a:ln>
        </p:spPr>
        <p:txBody>
          <a:bodyPr wrap="square" lIns="91304" tIns="45652" rIns="91304" bIns="45652">
            <a:spAutoFit/>
          </a:bodyPr>
          <a:lstStyle/>
          <a:p>
            <a:pPr algn="r">
              <a:defRPr/>
            </a:pPr>
            <a:r>
              <a:rPr lang="zh-CN" altLang="en-US" sz="10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南京市栖霞区国土空间生态保护和修复规划（</a:t>
            </a:r>
            <a:r>
              <a:rPr lang="en-US" altLang="zh-CN" sz="10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2021-2035</a:t>
            </a:r>
            <a:r>
              <a:rPr lang="zh-CN" altLang="en-US" sz="10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年）</a:t>
            </a:r>
            <a:endParaRPr lang="zh-CN" altLang="en-US" sz="1000" b="0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defRPr/>
            </a:pPr>
            <a:endParaRPr lang="zh-CN" altLang="en-US" sz="1000" b="0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416675" y="9382125"/>
            <a:ext cx="441325" cy="523875"/>
          </a:xfrm>
          <a:prstGeom prst="rect">
            <a:avLst/>
          </a:prstGeom>
          <a:solidFill>
            <a:srgbClr val="7FA5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" y="0"/>
            <a:ext cx="478493" cy="920750"/>
          </a:xfrm>
          <a:prstGeom prst="rect">
            <a:avLst/>
          </a:prstGeom>
          <a:solidFill>
            <a:srgbClr val="7FA5C7"/>
          </a:solidFill>
          <a:ln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/>
          </a:p>
        </p:txBody>
      </p:sp>
      <p:sp>
        <p:nvSpPr>
          <p:cNvPr id="7" name="文本框 6"/>
          <p:cNvSpPr txBox="1"/>
          <p:nvPr userDrawn="1"/>
        </p:nvSpPr>
        <p:spPr>
          <a:xfrm>
            <a:off x="-1" y="-185737"/>
            <a:ext cx="478493" cy="13233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endParaRPr lang="zh-CN" altLang="en-US" sz="8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任意多边形: 形状 10"/>
          <p:cNvSpPr/>
          <p:nvPr userDrawn="1"/>
        </p:nvSpPr>
        <p:spPr>
          <a:xfrm flipV="1">
            <a:off x="5967609" y="9350697"/>
            <a:ext cx="221664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60" dirty="0"/>
              <a:t>、</a:t>
            </a:r>
            <a:endParaRPr lang="zh-CN" altLang="en-US" sz="1960" dirty="0"/>
          </a:p>
        </p:txBody>
      </p:sp>
      <p:sp>
        <p:nvSpPr>
          <p:cNvPr id="12" name="任意多边形: 形状 11"/>
          <p:cNvSpPr/>
          <p:nvPr userDrawn="1"/>
        </p:nvSpPr>
        <p:spPr>
          <a:xfrm flipV="1">
            <a:off x="6218238" y="9350697"/>
            <a:ext cx="157956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 dirty="0"/>
          </a:p>
        </p:txBody>
      </p:sp>
      <p:sp>
        <p:nvSpPr>
          <p:cNvPr id="13" name="任意多边形: 形状 12"/>
          <p:cNvSpPr/>
          <p:nvPr userDrawn="1"/>
        </p:nvSpPr>
        <p:spPr>
          <a:xfrm flipV="1">
            <a:off x="5858450" y="9350697"/>
            <a:ext cx="76030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60" dirty="0"/>
              <a:t>、</a:t>
            </a:r>
            <a:endParaRPr lang="zh-CN" altLang="en-US" sz="1960" dirty="0"/>
          </a:p>
        </p:txBody>
      </p:sp>
      <p:sp>
        <p:nvSpPr>
          <p:cNvPr id="14" name="任意多边形: 形状 13"/>
          <p:cNvSpPr/>
          <p:nvPr userDrawn="1"/>
        </p:nvSpPr>
        <p:spPr>
          <a:xfrm flipV="1">
            <a:off x="1432560" y="8973591"/>
            <a:ext cx="4392760" cy="422824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 dirty="0"/>
          </a:p>
        </p:txBody>
      </p:sp>
      <p:sp>
        <p:nvSpPr>
          <p:cNvPr id="2" name="矩形 5"/>
          <p:cNvSpPr/>
          <p:nvPr userDrawn="1"/>
        </p:nvSpPr>
        <p:spPr>
          <a:xfrm>
            <a:off x="-272839" y="1708019"/>
            <a:ext cx="203200" cy="203200"/>
          </a:xfrm>
          <a:prstGeom prst="rect">
            <a:avLst/>
          </a:prstGeom>
          <a:solidFill>
            <a:srgbClr val="E619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" name="矩形 6"/>
          <p:cNvSpPr/>
          <p:nvPr userDrawn="1"/>
        </p:nvSpPr>
        <p:spPr>
          <a:xfrm>
            <a:off x="-496372" y="2396446"/>
            <a:ext cx="203200" cy="203200"/>
          </a:xfrm>
          <a:prstGeom prst="rect">
            <a:avLst/>
          </a:prstGeom>
          <a:solidFill>
            <a:srgbClr val="2E7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4" name="矩形 7"/>
          <p:cNvSpPr/>
          <p:nvPr userDrawn="1"/>
        </p:nvSpPr>
        <p:spPr>
          <a:xfrm>
            <a:off x="-496372" y="1708019"/>
            <a:ext cx="203200" cy="203200"/>
          </a:xfrm>
          <a:prstGeom prst="rect">
            <a:avLst/>
          </a:prstGeom>
          <a:solidFill>
            <a:srgbClr val="EB7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5" name="矩形 8"/>
          <p:cNvSpPr/>
          <p:nvPr userDrawn="1"/>
        </p:nvSpPr>
        <p:spPr>
          <a:xfrm>
            <a:off x="-718336" y="1705298"/>
            <a:ext cx="203200" cy="203200"/>
          </a:xfrm>
          <a:prstGeom prst="rect">
            <a:avLst/>
          </a:prstGeom>
          <a:solidFill>
            <a:srgbClr val="FDD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8" name="矩形 9"/>
          <p:cNvSpPr/>
          <p:nvPr userDrawn="1"/>
        </p:nvSpPr>
        <p:spPr>
          <a:xfrm>
            <a:off x="-942867" y="1706206"/>
            <a:ext cx="203200" cy="203200"/>
          </a:xfrm>
          <a:prstGeom prst="rect">
            <a:avLst/>
          </a:prstGeom>
          <a:solidFill>
            <a:srgbClr val="ED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5" name="矩形 10"/>
          <p:cNvSpPr/>
          <p:nvPr userDrawn="1"/>
        </p:nvSpPr>
        <p:spPr>
          <a:xfrm>
            <a:off x="-942867" y="1936799"/>
            <a:ext cx="203200" cy="203200"/>
          </a:xfrm>
          <a:prstGeom prst="rect">
            <a:avLst/>
          </a:prstGeom>
          <a:solidFill>
            <a:srgbClr val="9E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6" name="矩形 11"/>
          <p:cNvSpPr/>
          <p:nvPr userDrawn="1"/>
        </p:nvSpPr>
        <p:spPr>
          <a:xfrm>
            <a:off x="-496372" y="1936799"/>
            <a:ext cx="203200" cy="203200"/>
          </a:xfrm>
          <a:prstGeom prst="rect">
            <a:avLst/>
          </a:prstGeom>
          <a:solidFill>
            <a:srgbClr val="348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7" name="矩形 12"/>
          <p:cNvSpPr/>
          <p:nvPr userDrawn="1"/>
        </p:nvSpPr>
        <p:spPr>
          <a:xfrm>
            <a:off x="-272839" y="1930449"/>
            <a:ext cx="203200" cy="203200"/>
          </a:xfrm>
          <a:prstGeom prst="rect">
            <a:avLst/>
          </a:prstGeom>
          <a:solidFill>
            <a:srgbClr val="124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8" name="矩形 13"/>
          <p:cNvSpPr/>
          <p:nvPr userDrawn="1"/>
        </p:nvSpPr>
        <p:spPr>
          <a:xfrm>
            <a:off x="-718336" y="1936799"/>
            <a:ext cx="203200" cy="203200"/>
          </a:xfrm>
          <a:prstGeom prst="rect">
            <a:avLst/>
          </a:prstGeom>
          <a:solidFill>
            <a:srgbClr val="9BE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9" name="矩形 14"/>
          <p:cNvSpPr/>
          <p:nvPr userDrawn="1"/>
        </p:nvSpPr>
        <p:spPr>
          <a:xfrm>
            <a:off x="-942867" y="2167052"/>
            <a:ext cx="203200" cy="203200"/>
          </a:xfrm>
          <a:prstGeom prst="rect">
            <a:avLst/>
          </a:prstGeom>
          <a:solidFill>
            <a:srgbClr val="D2F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0" name="矩形 15"/>
          <p:cNvSpPr/>
          <p:nvPr userDrawn="1"/>
        </p:nvSpPr>
        <p:spPr>
          <a:xfrm>
            <a:off x="-496372" y="2167052"/>
            <a:ext cx="203200" cy="203200"/>
          </a:xfrm>
          <a:prstGeom prst="rect">
            <a:avLst/>
          </a:prstGeom>
          <a:solidFill>
            <a:srgbClr val="F0C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1" name="矩形 16"/>
          <p:cNvSpPr/>
          <p:nvPr userDrawn="1"/>
        </p:nvSpPr>
        <p:spPr>
          <a:xfrm>
            <a:off x="-272839" y="2160702"/>
            <a:ext cx="203200" cy="203200"/>
          </a:xfrm>
          <a:prstGeom prst="rect">
            <a:avLst/>
          </a:prstGeom>
          <a:solidFill>
            <a:srgbClr val="E60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2" name="矩形 17"/>
          <p:cNvSpPr/>
          <p:nvPr userDrawn="1"/>
        </p:nvSpPr>
        <p:spPr>
          <a:xfrm>
            <a:off x="-718336" y="2167052"/>
            <a:ext cx="203200" cy="203200"/>
          </a:xfrm>
          <a:prstGeom prst="rect">
            <a:avLst/>
          </a:prstGeom>
          <a:solidFill>
            <a:srgbClr val="FBF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3" name="矩形 18"/>
          <p:cNvSpPr/>
          <p:nvPr userDrawn="1"/>
        </p:nvSpPr>
        <p:spPr>
          <a:xfrm>
            <a:off x="-718336" y="2396446"/>
            <a:ext cx="203200" cy="203200"/>
          </a:xfrm>
          <a:prstGeom prst="rect">
            <a:avLst/>
          </a:prstGeom>
          <a:solidFill>
            <a:srgbClr val="67D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4" name="矩形 19"/>
          <p:cNvSpPr/>
          <p:nvPr userDrawn="1"/>
        </p:nvSpPr>
        <p:spPr>
          <a:xfrm>
            <a:off x="-274408" y="2399735"/>
            <a:ext cx="203200" cy="203200"/>
          </a:xfrm>
          <a:prstGeom prst="rect">
            <a:avLst/>
          </a:prstGeom>
          <a:solidFill>
            <a:srgbClr val="70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5" name="矩形 20"/>
          <p:cNvSpPr/>
          <p:nvPr userDrawn="1"/>
        </p:nvSpPr>
        <p:spPr>
          <a:xfrm>
            <a:off x="-941052" y="2396446"/>
            <a:ext cx="203200" cy="203200"/>
          </a:xfrm>
          <a:prstGeom prst="rect">
            <a:avLst/>
          </a:prstGeom>
          <a:solidFill>
            <a:srgbClr val="4DD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6" name="矩形 22"/>
          <p:cNvSpPr/>
          <p:nvPr userDrawn="1"/>
        </p:nvSpPr>
        <p:spPr>
          <a:xfrm>
            <a:off x="-472789" y="563364"/>
            <a:ext cx="203200" cy="203200"/>
          </a:xfrm>
          <a:prstGeom prst="rect">
            <a:avLst/>
          </a:prstGeom>
          <a:solidFill>
            <a:srgbClr val="9DD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7" name="矩形 23"/>
          <p:cNvSpPr/>
          <p:nvPr userDrawn="1"/>
        </p:nvSpPr>
        <p:spPr>
          <a:xfrm>
            <a:off x="-694753" y="563364"/>
            <a:ext cx="203200" cy="203200"/>
          </a:xfrm>
          <a:prstGeom prst="rect">
            <a:avLst/>
          </a:prstGeom>
          <a:solidFill>
            <a:srgbClr val="4FB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8" name="矩形 24"/>
          <p:cNvSpPr/>
          <p:nvPr userDrawn="1"/>
        </p:nvSpPr>
        <p:spPr>
          <a:xfrm>
            <a:off x="-250825" y="566653"/>
            <a:ext cx="203200" cy="203200"/>
          </a:xfrm>
          <a:prstGeom prst="rect">
            <a:avLst/>
          </a:prstGeom>
          <a:solidFill>
            <a:srgbClr val="72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9" name="矩形 25"/>
          <p:cNvSpPr/>
          <p:nvPr userDrawn="1"/>
        </p:nvSpPr>
        <p:spPr>
          <a:xfrm>
            <a:off x="-917469" y="563364"/>
            <a:ext cx="203200" cy="203200"/>
          </a:xfrm>
          <a:prstGeom prst="rect">
            <a:avLst/>
          </a:prstGeom>
          <a:solidFill>
            <a:srgbClr val="2BB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0" name="矩形 26"/>
          <p:cNvSpPr/>
          <p:nvPr userDrawn="1"/>
        </p:nvSpPr>
        <p:spPr>
          <a:xfrm>
            <a:off x="-472789" y="315714"/>
            <a:ext cx="203200" cy="203200"/>
          </a:xfrm>
          <a:prstGeom prst="rect">
            <a:avLst/>
          </a:prstGeom>
          <a:solidFill>
            <a:srgbClr val="008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1" name="矩形 27"/>
          <p:cNvSpPr/>
          <p:nvPr userDrawn="1"/>
        </p:nvSpPr>
        <p:spPr>
          <a:xfrm>
            <a:off x="-694753" y="315714"/>
            <a:ext cx="203200" cy="203200"/>
          </a:xfrm>
          <a:prstGeom prst="rect">
            <a:avLst/>
          </a:prstGeom>
          <a:solidFill>
            <a:srgbClr val="008F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2" name="矩形 28"/>
          <p:cNvSpPr/>
          <p:nvPr userDrawn="1"/>
        </p:nvSpPr>
        <p:spPr>
          <a:xfrm>
            <a:off x="-250825" y="319003"/>
            <a:ext cx="203200" cy="203200"/>
          </a:xfrm>
          <a:prstGeom prst="rect">
            <a:avLst/>
          </a:prstGeom>
          <a:solidFill>
            <a:srgbClr val="137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3" name="矩形 29"/>
          <p:cNvSpPr/>
          <p:nvPr userDrawn="1"/>
        </p:nvSpPr>
        <p:spPr>
          <a:xfrm>
            <a:off x="-917469" y="315714"/>
            <a:ext cx="203200" cy="203200"/>
          </a:xfrm>
          <a:prstGeom prst="rect">
            <a:avLst/>
          </a:prstGeom>
          <a:solidFill>
            <a:srgbClr val="15A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4" name="矩形 22"/>
          <p:cNvSpPr/>
          <p:nvPr userDrawn="1"/>
        </p:nvSpPr>
        <p:spPr>
          <a:xfrm>
            <a:off x="-472789" y="811014"/>
            <a:ext cx="203200" cy="203200"/>
          </a:xfrm>
          <a:prstGeom prst="rect">
            <a:avLst/>
          </a:prstGeom>
          <a:solidFill>
            <a:srgbClr val="C1E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5" name="矩形 23"/>
          <p:cNvSpPr/>
          <p:nvPr userDrawn="1"/>
        </p:nvSpPr>
        <p:spPr>
          <a:xfrm>
            <a:off x="-694753" y="811014"/>
            <a:ext cx="203200" cy="203200"/>
          </a:xfrm>
          <a:prstGeom prst="rect">
            <a:avLst/>
          </a:prstGeom>
          <a:solidFill>
            <a:srgbClr val="C9E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6" name="矩形 24"/>
          <p:cNvSpPr/>
          <p:nvPr userDrawn="1"/>
        </p:nvSpPr>
        <p:spPr>
          <a:xfrm>
            <a:off x="-250825" y="814303"/>
            <a:ext cx="203200" cy="203200"/>
          </a:xfrm>
          <a:prstGeom prst="rect">
            <a:avLst/>
          </a:prstGeom>
          <a:solidFill>
            <a:srgbClr val="8DC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7" name="矩形 25"/>
          <p:cNvSpPr/>
          <p:nvPr userDrawn="1"/>
        </p:nvSpPr>
        <p:spPr>
          <a:xfrm>
            <a:off x="-917469" y="811014"/>
            <a:ext cx="203200" cy="203200"/>
          </a:xfrm>
          <a:prstGeom prst="rect">
            <a:avLst/>
          </a:prstGeom>
          <a:solidFill>
            <a:srgbClr val="99D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8" name="矩形 22"/>
          <p:cNvSpPr/>
          <p:nvPr userDrawn="1"/>
        </p:nvSpPr>
        <p:spPr>
          <a:xfrm>
            <a:off x="-472789" y="1077714"/>
            <a:ext cx="203200" cy="203200"/>
          </a:xfrm>
          <a:prstGeom prst="rect">
            <a:avLst/>
          </a:prstGeom>
          <a:solidFill>
            <a:srgbClr val="FB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9" name="矩形 23"/>
          <p:cNvSpPr/>
          <p:nvPr userDrawn="1"/>
        </p:nvSpPr>
        <p:spPr>
          <a:xfrm>
            <a:off x="-694753" y="1077714"/>
            <a:ext cx="203200" cy="203200"/>
          </a:xfrm>
          <a:prstGeom prst="rect">
            <a:avLst/>
          </a:prstGeom>
          <a:solidFill>
            <a:srgbClr val="FFE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0" name="矩形 24"/>
          <p:cNvSpPr/>
          <p:nvPr userDrawn="1"/>
        </p:nvSpPr>
        <p:spPr>
          <a:xfrm>
            <a:off x="-250825" y="1081003"/>
            <a:ext cx="203200" cy="203200"/>
          </a:xfrm>
          <a:prstGeom prst="rect">
            <a:avLst/>
          </a:prstGeom>
          <a:solidFill>
            <a:srgbClr val="B6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41" name="矩形 25"/>
          <p:cNvSpPr/>
          <p:nvPr userDrawn="1"/>
        </p:nvSpPr>
        <p:spPr>
          <a:xfrm>
            <a:off x="-917469" y="1077714"/>
            <a:ext cx="203200" cy="203200"/>
          </a:xfrm>
          <a:prstGeom prst="rect">
            <a:avLst/>
          </a:prstGeom>
          <a:solidFill>
            <a:srgbClr val="EDA3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2" name="矩形 30"/>
          <p:cNvSpPr/>
          <p:nvPr userDrawn="1"/>
        </p:nvSpPr>
        <p:spPr>
          <a:xfrm>
            <a:off x="-1050925" y="190240"/>
            <a:ext cx="1003300" cy="11132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31"/>
          <p:cNvSpPr/>
          <p:nvPr userDrawn="1"/>
        </p:nvSpPr>
        <p:spPr>
          <a:xfrm>
            <a:off x="-1050925" y="1636713"/>
            <a:ext cx="1003300" cy="1066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32"/>
          <p:cNvSpPr txBox="1"/>
          <p:nvPr userDrawn="1"/>
        </p:nvSpPr>
        <p:spPr>
          <a:xfrm>
            <a:off x="-1136590" y="-52127"/>
            <a:ext cx="103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图表色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45" name="文本框 33"/>
          <p:cNvSpPr txBox="1"/>
          <p:nvPr userDrawn="1"/>
        </p:nvSpPr>
        <p:spPr>
          <a:xfrm>
            <a:off x="-1136590" y="1359246"/>
            <a:ext cx="103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图纸色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5"/>
          <p:cNvSpPr txBox="1">
            <a:spLocks noChangeArrowheads="1"/>
          </p:cNvSpPr>
          <p:nvPr userDrawn="1"/>
        </p:nvSpPr>
        <p:spPr bwMode="auto">
          <a:xfrm>
            <a:off x="-392113" y="9482548"/>
            <a:ext cx="6858000" cy="323028"/>
          </a:xfrm>
          <a:prstGeom prst="rect">
            <a:avLst/>
          </a:prstGeom>
          <a:noFill/>
          <a:ln>
            <a:noFill/>
          </a:ln>
        </p:spPr>
        <p:txBody>
          <a:bodyPr wrap="square" lIns="91304" tIns="45652" rIns="91304" bIns="45652">
            <a:spAutoFit/>
          </a:bodyPr>
          <a:lstStyle/>
          <a:p>
            <a:pPr algn="r">
              <a:defRPr/>
            </a:pPr>
            <a:r>
              <a:rPr lang="zh-CN" altLang="en-US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泗洪县</a:t>
            </a:r>
            <a:r>
              <a:rPr lang="en-US" altLang="zh-CN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个行政村村庄规划编制项目</a:t>
            </a:r>
            <a:r>
              <a:rPr lang="en-US" altLang="zh-CN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分包四</a:t>
            </a:r>
            <a:endParaRPr lang="zh-CN" altLang="en-US" sz="800" b="0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defRPr/>
            </a:pPr>
            <a:r>
              <a:rPr lang="en-US" altLang="zh-CN" sz="7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Planning and preparation project for 30 administrative villages in </a:t>
            </a:r>
            <a:r>
              <a:rPr lang="en-US" altLang="zh-CN" sz="700" b="0" dirty="0" err="1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Sihong</a:t>
            </a:r>
            <a:r>
              <a:rPr lang="en-US" altLang="zh-CN" sz="7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County</a:t>
            </a:r>
            <a:endParaRPr lang="en-US" altLang="zh-CN" sz="700" b="0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416675" y="9382125"/>
            <a:ext cx="441325" cy="523875"/>
          </a:xfrm>
          <a:prstGeom prst="rect">
            <a:avLst/>
          </a:prstGeom>
          <a:solidFill>
            <a:srgbClr val="7FA5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" y="0"/>
            <a:ext cx="478493" cy="920750"/>
          </a:xfrm>
          <a:prstGeom prst="rect">
            <a:avLst/>
          </a:prstGeom>
          <a:solidFill>
            <a:srgbClr val="7FA5C7"/>
          </a:solidFill>
          <a:ln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/>
          </a:p>
        </p:txBody>
      </p:sp>
      <p:sp>
        <p:nvSpPr>
          <p:cNvPr id="7" name="文本框 6"/>
          <p:cNvSpPr txBox="1"/>
          <p:nvPr userDrawn="1"/>
        </p:nvSpPr>
        <p:spPr>
          <a:xfrm>
            <a:off x="-1" y="-185737"/>
            <a:ext cx="478493" cy="13233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endParaRPr lang="zh-CN" altLang="en-US" sz="8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任意多边形: 形状 10"/>
          <p:cNvSpPr/>
          <p:nvPr userDrawn="1"/>
        </p:nvSpPr>
        <p:spPr>
          <a:xfrm flipV="1">
            <a:off x="5967609" y="9350697"/>
            <a:ext cx="221664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60" dirty="0"/>
              <a:t>、</a:t>
            </a:r>
            <a:endParaRPr lang="zh-CN" altLang="en-US" sz="1960" dirty="0"/>
          </a:p>
        </p:txBody>
      </p:sp>
      <p:sp>
        <p:nvSpPr>
          <p:cNvPr id="12" name="任意多边形: 形状 11"/>
          <p:cNvSpPr/>
          <p:nvPr userDrawn="1"/>
        </p:nvSpPr>
        <p:spPr>
          <a:xfrm flipV="1">
            <a:off x="6218238" y="9350697"/>
            <a:ext cx="157956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 dirty="0"/>
          </a:p>
        </p:txBody>
      </p:sp>
      <p:sp>
        <p:nvSpPr>
          <p:cNvPr id="13" name="任意多边形: 形状 12"/>
          <p:cNvSpPr/>
          <p:nvPr userDrawn="1"/>
        </p:nvSpPr>
        <p:spPr>
          <a:xfrm flipV="1">
            <a:off x="5858450" y="9350697"/>
            <a:ext cx="76030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60" dirty="0"/>
              <a:t>、</a:t>
            </a:r>
            <a:endParaRPr lang="zh-CN" altLang="en-US" sz="1960" dirty="0"/>
          </a:p>
        </p:txBody>
      </p:sp>
      <p:sp>
        <p:nvSpPr>
          <p:cNvPr id="14" name="任意多边形: 形状 13"/>
          <p:cNvSpPr/>
          <p:nvPr userDrawn="1"/>
        </p:nvSpPr>
        <p:spPr>
          <a:xfrm flipV="1">
            <a:off x="1432560" y="8973591"/>
            <a:ext cx="4392760" cy="422824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 dirty="0"/>
          </a:p>
        </p:txBody>
      </p:sp>
      <p:sp>
        <p:nvSpPr>
          <p:cNvPr id="2" name="矩形 5"/>
          <p:cNvSpPr/>
          <p:nvPr userDrawn="1"/>
        </p:nvSpPr>
        <p:spPr>
          <a:xfrm>
            <a:off x="-272839" y="1708019"/>
            <a:ext cx="203200" cy="203200"/>
          </a:xfrm>
          <a:prstGeom prst="rect">
            <a:avLst/>
          </a:prstGeom>
          <a:solidFill>
            <a:srgbClr val="E619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" name="矩形 6"/>
          <p:cNvSpPr/>
          <p:nvPr userDrawn="1"/>
        </p:nvSpPr>
        <p:spPr>
          <a:xfrm>
            <a:off x="-496372" y="2396446"/>
            <a:ext cx="203200" cy="203200"/>
          </a:xfrm>
          <a:prstGeom prst="rect">
            <a:avLst/>
          </a:prstGeom>
          <a:solidFill>
            <a:srgbClr val="2E7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4" name="矩形 7"/>
          <p:cNvSpPr/>
          <p:nvPr userDrawn="1"/>
        </p:nvSpPr>
        <p:spPr>
          <a:xfrm>
            <a:off x="-496372" y="1708019"/>
            <a:ext cx="203200" cy="203200"/>
          </a:xfrm>
          <a:prstGeom prst="rect">
            <a:avLst/>
          </a:prstGeom>
          <a:solidFill>
            <a:srgbClr val="EB7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5" name="矩形 8"/>
          <p:cNvSpPr/>
          <p:nvPr userDrawn="1"/>
        </p:nvSpPr>
        <p:spPr>
          <a:xfrm>
            <a:off x="-718336" y="1705298"/>
            <a:ext cx="203200" cy="203200"/>
          </a:xfrm>
          <a:prstGeom prst="rect">
            <a:avLst/>
          </a:prstGeom>
          <a:solidFill>
            <a:srgbClr val="FDD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8" name="矩形 9"/>
          <p:cNvSpPr/>
          <p:nvPr userDrawn="1"/>
        </p:nvSpPr>
        <p:spPr>
          <a:xfrm>
            <a:off x="-942867" y="1706206"/>
            <a:ext cx="203200" cy="203200"/>
          </a:xfrm>
          <a:prstGeom prst="rect">
            <a:avLst/>
          </a:prstGeom>
          <a:solidFill>
            <a:srgbClr val="ED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5" name="矩形 10"/>
          <p:cNvSpPr/>
          <p:nvPr userDrawn="1"/>
        </p:nvSpPr>
        <p:spPr>
          <a:xfrm>
            <a:off x="-942867" y="1936799"/>
            <a:ext cx="203200" cy="203200"/>
          </a:xfrm>
          <a:prstGeom prst="rect">
            <a:avLst/>
          </a:prstGeom>
          <a:solidFill>
            <a:srgbClr val="9E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6" name="矩形 11"/>
          <p:cNvSpPr/>
          <p:nvPr userDrawn="1"/>
        </p:nvSpPr>
        <p:spPr>
          <a:xfrm>
            <a:off x="-496372" y="1936799"/>
            <a:ext cx="203200" cy="203200"/>
          </a:xfrm>
          <a:prstGeom prst="rect">
            <a:avLst/>
          </a:prstGeom>
          <a:solidFill>
            <a:srgbClr val="348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7" name="矩形 12"/>
          <p:cNvSpPr/>
          <p:nvPr userDrawn="1"/>
        </p:nvSpPr>
        <p:spPr>
          <a:xfrm>
            <a:off x="-272839" y="1930449"/>
            <a:ext cx="203200" cy="203200"/>
          </a:xfrm>
          <a:prstGeom prst="rect">
            <a:avLst/>
          </a:prstGeom>
          <a:solidFill>
            <a:srgbClr val="124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8" name="矩形 13"/>
          <p:cNvSpPr/>
          <p:nvPr userDrawn="1"/>
        </p:nvSpPr>
        <p:spPr>
          <a:xfrm>
            <a:off x="-718336" y="1936799"/>
            <a:ext cx="203200" cy="203200"/>
          </a:xfrm>
          <a:prstGeom prst="rect">
            <a:avLst/>
          </a:prstGeom>
          <a:solidFill>
            <a:srgbClr val="9BE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9" name="矩形 14"/>
          <p:cNvSpPr/>
          <p:nvPr userDrawn="1"/>
        </p:nvSpPr>
        <p:spPr>
          <a:xfrm>
            <a:off x="-942867" y="2167052"/>
            <a:ext cx="203200" cy="203200"/>
          </a:xfrm>
          <a:prstGeom prst="rect">
            <a:avLst/>
          </a:prstGeom>
          <a:solidFill>
            <a:srgbClr val="D2F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0" name="矩形 15"/>
          <p:cNvSpPr/>
          <p:nvPr userDrawn="1"/>
        </p:nvSpPr>
        <p:spPr>
          <a:xfrm>
            <a:off x="-496372" y="2167052"/>
            <a:ext cx="203200" cy="203200"/>
          </a:xfrm>
          <a:prstGeom prst="rect">
            <a:avLst/>
          </a:prstGeom>
          <a:solidFill>
            <a:srgbClr val="F0C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1" name="矩形 16"/>
          <p:cNvSpPr/>
          <p:nvPr userDrawn="1"/>
        </p:nvSpPr>
        <p:spPr>
          <a:xfrm>
            <a:off x="-272839" y="2160702"/>
            <a:ext cx="203200" cy="203200"/>
          </a:xfrm>
          <a:prstGeom prst="rect">
            <a:avLst/>
          </a:prstGeom>
          <a:solidFill>
            <a:srgbClr val="E60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2" name="矩形 17"/>
          <p:cNvSpPr/>
          <p:nvPr userDrawn="1"/>
        </p:nvSpPr>
        <p:spPr>
          <a:xfrm>
            <a:off x="-718336" y="2167052"/>
            <a:ext cx="203200" cy="203200"/>
          </a:xfrm>
          <a:prstGeom prst="rect">
            <a:avLst/>
          </a:prstGeom>
          <a:solidFill>
            <a:srgbClr val="FBF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3" name="矩形 18"/>
          <p:cNvSpPr/>
          <p:nvPr userDrawn="1"/>
        </p:nvSpPr>
        <p:spPr>
          <a:xfrm>
            <a:off x="-718336" y="2396446"/>
            <a:ext cx="203200" cy="203200"/>
          </a:xfrm>
          <a:prstGeom prst="rect">
            <a:avLst/>
          </a:prstGeom>
          <a:solidFill>
            <a:srgbClr val="67D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4" name="矩形 19"/>
          <p:cNvSpPr/>
          <p:nvPr userDrawn="1"/>
        </p:nvSpPr>
        <p:spPr>
          <a:xfrm>
            <a:off x="-274408" y="2399735"/>
            <a:ext cx="203200" cy="203200"/>
          </a:xfrm>
          <a:prstGeom prst="rect">
            <a:avLst/>
          </a:prstGeom>
          <a:solidFill>
            <a:srgbClr val="70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5" name="矩形 20"/>
          <p:cNvSpPr/>
          <p:nvPr userDrawn="1"/>
        </p:nvSpPr>
        <p:spPr>
          <a:xfrm>
            <a:off x="-941052" y="2396446"/>
            <a:ext cx="203200" cy="203200"/>
          </a:xfrm>
          <a:prstGeom prst="rect">
            <a:avLst/>
          </a:prstGeom>
          <a:solidFill>
            <a:srgbClr val="4DD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6" name="矩形 22"/>
          <p:cNvSpPr/>
          <p:nvPr userDrawn="1"/>
        </p:nvSpPr>
        <p:spPr>
          <a:xfrm>
            <a:off x="-472789" y="563364"/>
            <a:ext cx="203200" cy="203200"/>
          </a:xfrm>
          <a:prstGeom prst="rect">
            <a:avLst/>
          </a:prstGeom>
          <a:solidFill>
            <a:srgbClr val="9DD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7" name="矩形 23"/>
          <p:cNvSpPr/>
          <p:nvPr userDrawn="1"/>
        </p:nvSpPr>
        <p:spPr>
          <a:xfrm>
            <a:off x="-694753" y="563364"/>
            <a:ext cx="203200" cy="203200"/>
          </a:xfrm>
          <a:prstGeom prst="rect">
            <a:avLst/>
          </a:prstGeom>
          <a:solidFill>
            <a:srgbClr val="4FB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8" name="矩形 24"/>
          <p:cNvSpPr/>
          <p:nvPr userDrawn="1"/>
        </p:nvSpPr>
        <p:spPr>
          <a:xfrm>
            <a:off x="-250825" y="566653"/>
            <a:ext cx="203200" cy="203200"/>
          </a:xfrm>
          <a:prstGeom prst="rect">
            <a:avLst/>
          </a:prstGeom>
          <a:solidFill>
            <a:srgbClr val="72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9" name="矩形 25"/>
          <p:cNvSpPr/>
          <p:nvPr userDrawn="1"/>
        </p:nvSpPr>
        <p:spPr>
          <a:xfrm>
            <a:off x="-917469" y="563364"/>
            <a:ext cx="203200" cy="203200"/>
          </a:xfrm>
          <a:prstGeom prst="rect">
            <a:avLst/>
          </a:prstGeom>
          <a:solidFill>
            <a:srgbClr val="2BB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0" name="矩形 26"/>
          <p:cNvSpPr/>
          <p:nvPr userDrawn="1"/>
        </p:nvSpPr>
        <p:spPr>
          <a:xfrm>
            <a:off x="-472789" y="315714"/>
            <a:ext cx="203200" cy="203200"/>
          </a:xfrm>
          <a:prstGeom prst="rect">
            <a:avLst/>
          </a:prstGeom>
          <a:solidFill>
            <a:srgbClr val="008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1" name="矩形 27"/>
          <p:cNvSpPr/>
          <p:nvPr userDrawn="1"/>
        </p:nvSpPr>
        <p:spPr>
          <a:xfrm>
            <a:off x="-694753" y="315714"/>
            <a:ext cx="203200" cy="203200"/>
          </a:xfrm>
          <a:prstGeom prst="rect">
            <a:avLst/>
          </a:prstGeom>
          <a:solidFill>
            <a:srgbClr val="008F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2" name="矩形 28"/>
          <p:cNvSpPr/>
          <p:nvPr userDrawn="1"/>
        </p:nvSpPr>
        <p:spPr>
          <a:xfrm>
            <a:off x="-250825" y="319003"/>
            <a:ext cx="203200" cy="203200"/>
          </a:xfrm>
          <a:prstGeom prst="rect">
            <a:avLst/>
          </a:prstGeom>
          <a:solidFill>
            <a:srgbClr val="137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3" name="矩形 29"/>
          <p:cNvSpPr/>
          <p:nvPr userDrawn="1"/>
        </p:nvSpPr>
        <p:spPr>
          <a:xfrm>
            <a:off x="-917469" y="315714"/>
            <a:ext cx="203200" cy="203200"/>
          </a:xfrm>
          <a:prstGeom prst="rect">
            <a:avLst/>
          </a:prstGeom>
          <a:solidFill>
            <a:srgbClr val="15A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4" name="矩形 22"/>
          <p:cNvSpPr/>
          <p:nvPr userDrawn="1"/>
        </p:nvSpPr>
        <p:spPr>
          <a:xfrm>
            <a:off x="-472789" y="811014"/>
            <a:ext cx="203200" cy="203200"/>
          </a:xfrm>
          <a:prstGeom prst="rect">
            <a:avLst/>
          </a:prstGeom>
          <a:solidFill>
            <a:srgbClr val="C1E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5" name="矩形 23"/>
          <p:cNvSpPr/>
          <p:nvPr userDrawn="1"/>
        </p:nvSpPr>
        <p:spPr>
          <a:xfrm>
            <a:off x="-694753" y="811014"/>
            <a:ext cx="203200" cy="203200"/>
          </a:xfrm>
          <a:prstGeom prst="rect">
            <a:avLst/>
          </a:prstGeom>
          <a:solidFill>
            <a:srgbClr val="C9E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6" name="矩形 24"/>
          <p:cNvSpPr/>
          <p:nvPr userDrawn="1"/>
        </p:nvSpPr>
        <p:spPr>
          <a:xfrm>
            <a:off x="-250825" y="814303"/>
            <a:ext cx="203200" cy="203200"/>
          </a:xfrm>
          <a:prstGeom prst="rect">
            <a:avLst/>
          </a:prstGeom>
          <a:solidFill>
            <a:srgbClr val="8DC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7" name="矩形 25"/>
          <p:cNvSpPr/>
          <p:nvPr userDrawn="1"/>
        </p:nvSpPr>
        <p:spPr>
          <a:xfrm>
            <a:off x="-917469" y="811014"/>
            <a:ext cx="203200" cy="203200"/>
          </a:xfrm>
          <a:prstGeom prst="rect">
            <a:avLst/>
          </a:prstGeom>
          <a:solidFill>
            <a:srgbClr val="99D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8" name="矩形 22"/>
          <p:cNvSpPr/>
          <p:nvPr userDrawn="1"/>
        </p:nvSpPr>
        <p:spPr>
          <a:xfrm>
            <a:off x="-472789" y="1077714"/>
            <a:ext cx="203200" cy="203200"/>
          </a:xfrm>
          <a:prstGeom prst="rect">
            <a:avLst/>
          </a:prstGeom>
          <a:solidFill>
            <a:srgbClr val="FB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9" name="矩形 23"/>
          <p:cNvSpPr/>
          <p:nvPr userDrawn="1"/>
        </p:nvSpPr>
        <p:spPr>
          <a:xfrm>
            <a:off x="-694753" y="1077714"/>
            <a:ext cx="203200" cy="203200"/>
          </a:xfrm>
          <a:prstGeom prst="rect">
            <a:avLst/>
          </a:prstGeom>
          <a:solidFill>
            <a:srgbClr val="FFE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0" name="矩形 24"/>
          <p:cNvSpPr/>
          <p:nvPr userDrawn="1"/>
        </p:nvSpPr>
        <p:spPr>
          <a:xfrm>
            <a:off x="-250825" y="1081003"/>
            <a:ext cx="203200" cy="203200"/>
          </a:xfrm>
          <a:prstGeom prst="rect">
            <a:avLst/>
          </a:prstGeom>
          <a:solidFill>
            <a:srgbClr val="B6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41" name="矩形 25"/>
          <p:cNvSpPr/>
          <p:nvPr userDrawn="1"/>
        </p:nvSpPr>
        <p:spPr>
          <a:xfrm>
            <a:off x="-917469" y="1077714"/>
            <a:ext cx="203200" cy="203200"/>
          </a:xfrm>
          <a:prstGeom prst="rect">
            <a:avLst/>
          </a:prstGeom>
          <a:solidFill>
            <a:srgbClr val="EDA3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2" name="矩形 30"/>
          <p:cNvSpPr/>
          <p:nvPr userDrawn="1"/>
        </p:nvSpPr>
        <p:spPr>
          <a:xfrm>
            <a:off x="-1050925" y="190240"/>
            <a:ext cx="1003300" cy="11132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31"/>
          <p:cNvSpPr/>
          <p:nvPr userDrawn="1"/>
        </p:nvSpPr>
        <p:spPr>
          <a:xfrm>
            <a:off x="-1050925" y="1636713"/>
            <a:ext cx="1003300" cy="1066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32"/>
          <p:cNvSpPr txBox="1"/>
          <p:nvPr userDrawn="1"/>
        </p:nvSpPr>
        <p:spPr>
          <a:xfrm>
            <a:off x="-1136590" y="-52127"/>
            <a:ext cx="103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图表色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45" name="文本框 33"/>
          <p:cNvSpPr txBox="1"/>
          <p:nvPr userDrawn="1"/>
        </p:nvSpPr>
        <p:spPr>
          <a:xfrm>
            <a:off x="-1136590" y="1359246"/>
            <a:ext cx="103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图纸色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5"/>
          <p:cNvSpPr txBox="1">
            <a:spLocks noChangeArrowheads="1"/>
          </p:cNvSpPr>
          <p:nvPr userDrawn="1"/>
        </p:nvSpPr>
        <p:spPr bwMode="auto">
          <a:xfrm>
            <a:off x="-392113" y="9482548"/>
            <a:ext cx="6858000" cy="323028"/>
          </a:xfrm>
          <a:prstGeom prst="rect">
            <a:avLst/>
          </a:prstGeom>
          <a:noFill/>
          <a:ln>
            <a:noFill/>
          </a:ln>
        </p:spPr>
        <p:txBody>
          <a:bodyPr wrap="square" lIns="91304" tIns="45652" rIns="91304" bIns="45652">
            <a:spAutoFit/>
          </a:bodyPr>
          <a:lstStyle/>
          <a:p>
            <a:pPr algn="r">
              <a:defRPr/>
            </a:pPr>
            <a:r>
              <a:rPr lang="zh-CN" altLang="en-US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泗洪县</a:t>
            </a:r>
            <a:r>
              <a:rPr lang="en-US" altLang="zh-CN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个行政村村庄规划编制项目</a:t>
            </a:r>
            <a:r>
              <a:rPr lang="en-US" altLang="zh-CN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分包四</a:t>
            </a:r>
            <a:endParaRPr lang="zh-CN" altLang="en-US" sz="800" b="0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defRPr/>
            </a:pPr>
            <a:r>
              <a:rPr lang="en-US" altLang="zh-CN" sz="7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Planning and preparation project for 30 administrative villages in </a:t>
            </a:r>
            <a:r>
              <a:rPr lang="en-US" altLang="zh-CN" sz="700" b="0" dirty="0" err="1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Sihong</a:t>
            </a:r>
            <a:r>
              <a:rPr lang="en-US" altLang="zh-CN" sz="7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County</a:t>
            </a:r>
            <a:endParaRPr lang="en-US" altLang="zh-CN" sz="700" b="0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416675" y="9382125"/>
            <a:ext cx="441325" cy="523875"/>
          </a:xfrm>
          <a:prstGeom prst="rect">
            <a:avLst/>
          </a:prstGeom>
          <a:solidFill>
            <a:srgbClr val="7FA5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" y="0"/>
            <a:ext cx="478493" cy="920750"/>
          </a:xfrm>
          <a:prstGeom prst="rect">
            <a:avLst/>
          </a:prstGeom>
          <a:solidFill>
            <a:srgbClr val="7FA5C7"/>
          </a:solidFill>
          <a:ln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/>
          </a:p>
        </p:txBody>
      </p:sp>
      <p:sp>
        <p:nvSpPr>
          <p:cNvPr id="7" name="文本框 6"/>
          <p:cNvSpPr txBox="1"/>
          <p:nvPr userDrawn="1"/>
        </p:nvSpPr>
        <p:spPr>
          <a:xfrm>
            <a:off x="-1" y="-185737"/>
            <a:ext cx="478493" cy="13233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endParaRPr lang="zh-CN" altLang="en-US" sz="8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任意多边形: 形状 10"/>
          <p:cNvSpPr/>
          <p:nvPr userDrawn="1"/>
        </p:nvSpPr>
        <p:spPr>
          <a:xfrm flipV="1">
            <a:off x="5967609" y="9350697"/>
            <a:ext cx="221664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60" dirty="0"/>
              <a:t>、</a:t>
            </a:r>
            <a:endParaRPr lang="zh-CN" altLang="en-US" sz="1960" dirty="0"/>
          </a:p>
        </p:txBody>
      </p:sp>
      <p:sp>
        <p:nvSpPr>
          <p:cNvPr id="12" name="任意多边形: 形状 11"/>
          <p:cNvSpPr/>
          <p:nvPr userDrawn="1"/>
        </p:nvSpPr>
        <p:spPr>
          <a:xfrm flipV="1">
            <a:off x="6218238" y="9350697"/>
            <a:ext cx="157956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 dirty="0"/>
          </a:p>
        </p:txBody>
      </p:sp>
      <p:sp>
        <p:nvSpPr>
          <p:cNvPr id="13" name="任意多边形: 形状 12"/>
          <p:cNvSpPr/>
          <p:nvPr userDrawn="1"/>
        </p:nvSpPr>
        <p:spPr>
          <a:xfrm flipV="1">
            <a:off x="5858450" y="9350697"/>
            <a:ext cx="76030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60" dirty="0"/>
              <a:t>、</a:t>
            </a:r>
            <a:endParaRPr lang="zh-CN" altLang="en-US" sz="1960" dirty="0"/>
          </a:p>
        </p:txBody>
      </p:sp>
      <p:sp>
        <p:nvSpPr>
          <p:cNvPr id="14" name="任意多边形: 形状 13"/>
          <p:cNvSpPr/>
          <p:nvPr userDrawn="1"/>
        </p:nvSpPr>
        <p:spPr>
          <a:xfrm flipV="1">
            <a:off x="1432560" y="8973591"/>
            <a:ext cx="4392760" cy="422824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 dirty="0"/>
          </a:p>
        </p:txBody>
      </p:sp>
      <p:sp>
        <p:nvSpPr>
          <p:cNvPr id="2" name="矩形 5"/>
          <p:cNvSpPr/>
          <p:nvPr userDrawn="1"/>
        </p:nvSpPr>
        <p:spPr>
          <a:xfrm>
            <a:off x="-272839" y="1708019"/>
            <a:ext cx="203200" cy="203200"/>
          </a:xfrm>
          <a:prstGeom prst="rect">
            <a:avLst/>
          </a:prstGeom>
          <a:solidFill>
            <a:srgbClr val="E619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" name="矩形 6"/>
          <p:cNvSpPr/>
          <p:nvPr userDrawn="1"/>
        </p:nvSpPr>
        <p:spPr>
          <a:xfrm>
            <a:off x="-496372" y="2396446"/>
            <a:ext cx="203200" cy="203200"/>
          </a:xfrm>
          <a:prstGeom prst="rect">
            <a:avLst/>
          </a:prstGeom>
          <a:solidFill>
            <a:srgbClr val="2E7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4" name="矩形 7"/>
          <p:cNvSpPr/>
          <p:nvPr userDrawn="1"/>
        </p:nvSpPr>
        <p:spPr>
          <a:xfrm>
            <a:off x="-496372" y="1708019"/>
            <a:ext cx="203200" cy="203200"/>
          </a:xfrm>
          <a:prstGeom prst="rect">
            <a:avLst/>
          </a:prstGeom>
          <a:solidFill>
            <a:srgbClr val="EB7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5" name="矩形 8"/>
          <p:cNvSpPr/>
          <p:nvPr userDrawn="1"/>
        </p:nvSpPr>
        <p:spPr>
          <a:xfrm>
            <a:off x="-718336" y="1705298"/>
            <a:ext cx="203200" cy="203200"/>
          </a:xfrm>
          <a:prstGeom prst="rect">
            <a:avLst/>
          </a:prstGeom>
          <a:solidFill>
            <a:srgbClr val="FDD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8" name="矩形 9"/>
          <p:cNvSpPr/>
          <p:nvPr userDrawn="1"/>
        </p:nvSpPr>
        <p:spPr>
          <a:xfrm>
            <a:off x="-942867" y="1706206"/>
            <a:ext cx="203200" cy="203200"/>
          </a:xfrm>
          <a:prstGeom prst="rect">
            <a:avLst/>
          </a:prstGeom>
          <a:solidFill>
            <a:srgbClr val="ED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5" name="矩形 10"/>
          <p:cNvSpPr/>
          <p:nvPr userDrawn="1"/>
        </p:nvSpPr>
        <p:spPr>
          <a:xfrm>
            <a:off x="-942867" y="1936799"/>
            <a:ext cx="203200" cy="203200"/>
          </a:xfrm>
          <a:prstGeom prst="rect">
            <a:avLst/>
          </a:prstGeom>
          <a:solidFill>
            <a:srgbClr val="9E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6" name="矩形 11"/>
          <p:cNvSpPr/>
          <p:nvPr userDrawn="1"/>
        </p:nvSpPr>
        <p:spPr>
          <a:xfrm>
            <a:off x="-496372" y="1936799"/>
            <a:ext cx="203200" cy="203200"/>
          </a:xfrm>
          <a:prstGeom prst="rect">
            <a:avLst/>
          </a:prstGeom>
          <a:solidFill>
            <a:srgbClr val="348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7" name="矩形 12"/>
          <p:cNvSpPr/>
          <p:nvPr userDrawn="1"/>
        </p:nvSpPr>
        <p:spPr>
          <a:xfrm>
            <a:off x="-272839" y="1930449"/>
            <a:ext cx="203200" cy="203200"/>
          </a:xfrm>
          <a:prstGeom prst="rect">
            <a:avLst/>
          </a:prstGeom>
          <a:solidFill>
            <a:srgbClr val="124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8" name="矩形 13"/>
          <p:cNvSpPr/>
          <p:nvPr userDrawn="1"/>
        </p:nvSpPr>
        <p:spPr>
          <a:xfrm>
            <a:off x="-718336" y="1936799"/>
            <a:ext cx="203200" cy="203200"/>
          </a:xfrm>
          <a:prstGeom prst="rect">
            <a:avLst/>
          </a:prstGeom>
          <a:solidFill>
            <a:srgbClr val="9BE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9" name="矩形 14"/>
          <p:cNvSpPr/>
          <p:nvPr userDrawn="1"/>
        </p:nvSpPr>
        <p:spPr>
          <a:xfrm>
            <a:off x="-942867" y="2167052"/>
            <a:ext cx="203200" cy="203200"/>
          </a:xfrm>
          <a:prstGeom prst="rect">
            <a:avLst/>
          </a:prstGeom>
          <a:solidFill>
            <a:srgbClr val="D2F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0" name="矩形 15"/>
          <p:cNvSpPr/>
          <p:nvPr userDrawn="1"/>
        </p:nvSpPr>
        <p:spPr>
          <a:xfrm>
            <a:off x="-496372" y="2167052"/>
            <a:ext cx="203200" cy="203200"/>
          </a:xfrm>
          <a:prstGeom prst="rect">
            <a:avLst/>
          </a:prstGeom>
          <a:solidFill>
            <a:srgbClr val="F0C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1" name="矩形 16"/>
          <p:cNvSpPr/>
          <p:nvPr userDrawn="1"/>
        </p:nvSpPr>
        <p:spPr>
          <a:xfrm>
            <a:off x="-272839" y="2160702"/>
            <a:ext cx="203200" cy="203200"/>
          </a:xfrm>
          <a:prstGeom prst="rect">
            <a:avLst/>
          </a:prstGeom>
          <a:solidFill>
            <a:srgbClr val="E60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2" name="矩形 17"/>
          <p:cNvSpPr/>
          <p:nvPr userDrawn="1"/>
        </p:nvSpPr>
        <p:spPr>
          <a:xfrm>
            <a:off x="-718336" y="2167052"/>
            <a:ext cx="203200" cy="203200"/>
          </a:xfrm>
          <a:prstGeom prst="rect">
            <a:avLst/>
          </a:prstGeom>
          <a:solidFill>
            <a:srgbClr val="FBF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3" name="矩形 18"/>
          <p:cNvSpPr/>
          <p:nvPr userDrawn="1"/>
        </p:nvSpPr>
        <p:spPr>
          <a:xfrm>
            <a:off x="-718336" y="2396446"/>
            <a:ext cx="203200" cy="203200"/>
          </a:xfrm>
          <a:prstGeom prst="rect">
            <a:avLst/>
          </a:prstGeom>
          <a:solidFill>
            <a:srgbClr val="67D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4" name="矩形 19"/>
          <p:cNvSpPr/>
          <p:nvPr userDrawn="1"/>
        </p:nvSpPr>
        <p:spPr>
          <a:xfrm>
            <a:off x="-274408" y="2399735"/>
            <a:ext cx="203200" cy="203200"/>
          </a:xfrm>
          <a:prstGeom prst="rect">
            <a:avLst/>
          </a:prstGeom>
          <a:solidFill>
            <a:srgbClr val="70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5" name="矩形 20"/>
          <p:cNvSpPr/>
          <p:nvPr userDrawn="1"/>
        </p:nvSpPr>
        <p:spPr>
          <a:xfrm>
            <a:off x="-941052" y="2396446"/>
            <a:ext cx="203200" cy="203200"/>
          </a:xfrm>
          <a:prstGeom prst="rect">
            <a:avLst/>
          </a:prstGeom>
          <a:solidFill>
            <a:srgbClr val="4DD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6" name="矩形 22"/>
          <p:cNvSpPr/>
          <p:nvPr userDrawn="1"/>
        </p:nvSpPr>
        <p:spPr>
          <a:xfrm>
            <a:off x="-472789" y="563364"/>
            <a:ext cx="203200" cy="203200"/>
          </a:xfrm>
          <a:prstGeom prst="rect">
            <a:avLst/>
          </a:prstGeom>
          <a:solidFill>
            <a:srgbClr val="9DD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7" name="矩形 23"/>
          <p:cNvSpPr/>
          <p:nvPr userDrawn="1"/>
        </p:nvSpPr>
        <p:spPr>
          <a:xfrm>
            <a:off x="-694753" y="563364"/>
            <a:ext cx="203200" cy="203200"/>
          </a:xfrm>
          <a:prstGeom prst="rect">
            <a:avLst/>
          </a:prstGeom>
          <a:solidFill>
            <a:srgbClr val="4FB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8" name="矩形 24"/>
          <p:cNvSpPr/>
          <p:nvPr userDrawn="1"/>
        </p:nvSpPr>
        <p:spPr>
          <a:xfrm>
            <a:off x="-250825" y="566653"/>
            <a:ext cx="203200" cy="203200"/>
          </a:xfrm>
          <a:prstGeom prst="rect">
            <a:avLst/>
          </a:prstGeom>
          <a:solidFill>
            <a:srgbClr val="72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9" name="矩形 25"/>
          <p:cNvSpPr/>
          <p:nvPr userDrawn="1"/>
        </p:nvSpPr>
        <p:spPr>
          <a:xfrm>
            <a:off x="-917469" y="563364"/>
            <a:ext cx="203200" cy="203200"/>
          </a:xfrm>
          <a:prstGeom prst="rect">
            <a:avLst/>
          </a:prstGeom>
          <a:solidFill>
            <a:srgbClr val="2BB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0" name="矩形 26"/>
          <p:cNvSpPr/>
          <p:nvPr userDrawn="1"/>
        </p:nvSpPr>
        <p:spPr>
          <a:xfrm>
            <a:off x="-472789" y="315714"/>
            <a:ext cx="203200" cy="203200"/>
          </a:xfrm>
          <a:prstGeom prst="rect">
            <a:avLst/>
          </a:prstGeom>
          <a:solidFill>
            <a:srgbClr val="008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1" name="矩形 27"/>
          <p:cNvSpPr/>
          <p:nvPr userDrawn="1"/>
        </p:nvSpPr>
        <p:spPr>
          <a:xfrm>
            <a:off x="-694753" y="315714"/>
            <a:ext cx="203200" cy="203200"/>
          </a:xfrm>
          <a:prstGeom prst="rect">
            <a:avLst/>
          </a:prstGeom>
          <a:solidFill>
            <a:srgbClr val="008F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2" name="矩形 28"/>
          <p:cNvSpPr/>
          <p:nvPr userDrawn="1"/>
        </p:nvSpPr>
        <p:spPr>
          <a:xfrm>
            <a:off x="-250825" y="319003"/>
            <a:ext cx="203200" cy="203200"/>
          </a:xfrm>
          <a:prstGeom prst="rect">
            <a:avLst/>
          </a:prstGeom>
          <a:solidFill>
            <a:srgbClr val="137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3" name="矩形 29"/>
          <p:cNvSpPr/>
          <p:nvPr userDrawn="1"/>
        </p:nvSpPr>
        <p:spPr>
          <a:xfrm>
            <a:off x="-917469" y="315714"/>
            <a:ext cx="203200" cy="203200"/>
          </a:xfrm>
          <a:prstGeom prst="rect">
            <a:avLst/>
          </a:prstGeom>
          <a:solidFill>
            <a:srgbClr val="15A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4" name="矩形 22"/>
          <p:cNvSpPr/>
          <p:nvPr userDrawn="1"/>
        </p:nvSpPr>
        <p:spPr>
          <a:xfrm>
            <a:off x="-472789" y="811014"/>
            <a:ext cx="203200" cy="203200"/>
          </a:xfrm>
          <a:prstGeom prst="rect">
            <a:avLst/>
          </a:prstGeom>
          <a:solidFill>
            <a:srgbClr val="C1E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5" name="矩形 23"/>
          <p:cNvSpPr/>
          <p:nvPr userDrawn="1"/>
        </p:nvSpPr>
        <p:spPr>
          <a:xfrm>
            <a:off x="-694753" y="811014"/>
            <a:ext cx="203200" cy="203200"/>
          </a:xfrm>
          <a:prstGeom prst="rect">
            <a:avLst/>
          </a:prstGeom>
          <a:solidFill>
            <a:srgbClr val="C9E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6" name="矩形 24"/>
          <p:cNvSpPr/>
          <p:nvPr userDrawn="1"/>
        </p:nvSpPr>
        <p:spPr>
          <a:xfrm>
            <a:off x="-250825" y="814303"/>
            <a:ext cx="203200" cy="203200"/>
          </a:xfrm>
          <a:prstGeom prst="rect">
            <a:avLst/>
          </a:prstGeom>
          <a:solidFill>
            <a:srgbClr val="8DC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7" name="矩形 25"/>
          <p:cNvSpPr/>
          <p:nvPr userDrawn="1"/>
        </p:nvSpPr>
        <p:spPr>
          <a:xfrm>
            <a:off x="-917469" y="811014"/>
            <a:ext cx="203200" cy="203200"/>
          </a:xfrm>
          <a:prstGeom prst="rect">
            <a:avLst/>
          </a:prstGeom>
          <a:solidFill>
            <a:srgbClr val="99D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8" name="矩形 22"/>
          <p:cNvSpPr/>
          <p:nvPr userDrawn="1"/>
        </p:nvSpPr>
        <p:spPr>
          <a:xfrm>
            <a:off x="-472789" y="1077714"/>
            <a:ext cx="203200" cy="203200"/>
          </a:xfrm>
          <a:prstGeom prst="rect">
            <a:avLst/>
          </a:prstGeom>
          <a:solidFill>
            <a:srgbClr val="FB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9" name="矩形 23"/>
          <p:cNvSpPr/>
          <p:nvPr userDrawn="1"/>
        </p:nvSpPr>
        <p:spPr>
          <a:xfrm>
            <a:off x="-694753" y="1077714"/>
            <a:ext cx="203200" cy="203200"/>
          </a:xfrm>
          <a:prstGeom prst="rect">
            <a:avLst/>
          </a:prstGeom>
          <a:solidFill>
            <a:srgbClr val="FFE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0" name="矩形 24"/>
          <p:cNvSpPr/>
          <p:nvPr userDrawn="1"/>
        </p:nvSpPr>
        <p:spPr>
          <a:xfrm>
            <a:off x="-250825" y="1081003"/>
            <a:ext cx="203200" cy="203200"/>
          </a:xfrm>
          <a:prstGeom prst="rect">
            <a:avLst/>
          </a:prstGeom>
          <a:solidFill>
            <a:srgbClr val="B6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41" name="矩形 25"/>
          <p:cNvSpPr/>
          <p:nvPr userDrawn="1"/>
        </p:nvSpPr>
        <p:spPr>
          <a:xfrm>
            <a:off x="-917469" y="1077714"/>
            <a:ext cx="203200" cy="203200"/>
          </a:xfrm>
          <a:prstGeom prst="rect">
            <a:avLst/>
          </a:prstGeom>
          <a:solidFill>
            <a:srgbClr val="EDA3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2" name="矩形 30"/>
          <p:cNvSpPr/>
          <p:nvPr userDrawn="1"/>
        </p:nvSpPr>
        <p:spPr>
          <a:xfrm>
            <a:off x="-1050925" y="190240"/>
            <a:ext cx="1003300" cy="11132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31"/>
          <p:cNvSpPr/>
          <p:nvPr userDrawn="1"/>
        </p:nvSpPr>
        <p:spPr>
          <a:xfrm>
            <a:off x="-1050925" y="1636713"/>
            <a:ext cx="1003300" cy="1066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32"/>
          <p:cNvSpPr txBox="1"/>
          <p:nvPr userDrawn="1"/>
        </p:nvSpPr>
        <p:spPr>
          <a:xfrm>
            <a:off x="-1136590" y="-52127"/>
            <a:ext cx="103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图表色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45" name="文本框 33"/>
          <p:cNvSpPr txBox="1"/>
          <p:nvPr userDrawn="1"/>
        </p:nvSpPr>
        <p:spPr>
          <a:xfrm>
            <a:off x="-1136590" y="1359246"/>
            <a:ext cx="103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图纸色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5"/>
          <p:cNvSpPr txBox="1">
            <a:spLocks noChangeArrowheads="1"/>
          </p:cNvSpPr>
          <p:nvPr userDrawn="1"/>
        </p:nvSpPr>
        <p:spPr bwMode="auto">
          <a:xfrm>
            <a:off x="-392113" y="9482548"/>
            <a:ext cx="6858000" cy="323028"/>
          </a:xfrm>
          <a:prstGeom prst="rect">
            <a:avLst/>
          </a:prstGeom>
          <a:noFill/>
          <a:ln>
            <a:noFill/>
          </a:ln>
        </p:spPr>
        <p:txBody>
          <a:bodyPr wrap="square" lIns="91304" tIns="45652" rIns="91304" bIns="45652">
            <a:spAutoFit/>
          </a:bodyPr>
          <a:lstStyle/>
          <a:p>
            <a:pPr algn="r">
              <a:defRPr/>
            </a:pPr>
            <a:r>
              <a:rPr lang="zh-CN" altLang="en-US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泗洪县</a:t>
            </a:r>
            <a:r>
              <a:rPr lang="en-US" altLang="zh-CN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个行政村村庄规划编制项目</a:t>
            </a:r>
            <a:r>
              <a:rPr lang="en-US" altLang="zh-CN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分包四</a:t>
            </a:r>
            <a:endParaRPr lang="zh-CN" altLang="en-US" sz="800" b="0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defRPr/>
            </a:pPr>
            <a:r>
              <a:rPr lang="en-US" altLang="zh-CN" sz="7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Planning and preparation project for 30 administrative villages in </a:t>
            </a:r>
            <a:r>
              <a:rPr lang="en-US" altLang="zh-CN" sz="700" b="0" dirty="0" err="1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Sihong</a:t>
            </a:r>
            <a:r>
              <a:rPr lang="en-US" altLang="zh-CN" sz="7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County</a:t>
            </a:r>
            <a:endParaRPr lang="en-US" altLang="zh-CN" sz="700" b="0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416675" y="9382125"/>
            <a:ext cx="441325" cy="523875"/>
          </a:xfrm>
          <a:prstGeom prst="rect">
            <a:avLst/>
          </a:prstGeom>
          <a:solidFill>
            <a:srgbClr val="7FA5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" y="0"/>
            <a:ext cx="478493" cy="920750"/>
          </a:xfrm>
          <a:prstGeom prst="rect">
            <a:avLst/>
          </a:prstGeom>
          <a:solidFill>
            <a:srgbClr val="7FA5C7"/>
          </a:solidFill>
          <a:ln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/>
          </a:p>
        </p:txBody>
      </p:sp>
      <p:sp>
        <p:nvSpPr>
          <p:cNvPr id="7" name="文本框 6"/>
          <p:cNvSpPr txBox="1"/>
          <p:nvPr userDrawn="1"/>
        </p:nvSpPr>
        <p:spPr>
          <a:xfrm>
            <a:off x="-1" y="-185737"/>
            <a:ext cx="478493" cy="13233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endParaRPr lang="zh-CN" altLang="en-US" sz="80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任意多边形: 形状 10"/>
          <p:cNvSpPr/>
          <p:nvPr userDrawn="1"/>
        </p:nvSpPr>
        <p:spPr>
          <a:xfrm flipV="1">
            <a:off x="5967609" y="9350697"/>
            <a:ext cx="221664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60" dirty="0"/>
              <a:t>、</a:t>
            </a:r>
            <a:endParaRPr lang="zh-CN" altLang="en-US" sz="1960" dirty="0"/>
          </a:p>
        </p:txBody>
      </p:sp>
      <p:sp>
        <p:nvSpPr>
          <p:cNvPr id="12" name="任意多边形: 形状 11"/>
          <p:cNvSpPr/>
          <p:nvPr userDrawn="1"/>
        </p:nvSpPr>
        <p:spPr>
          <a:xfrm flipV="1">
            <a:off x="6218238" y="9350697"/>
            <a:ext cx="157956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 dirty="0"/>
          </a:p>
        </p:txBody>
      </p:sp>
      <p:sp>
        <p:nvSpPr>
          <p:cNvPr id="13" name="任意多边形: 形状 12"/>
          <p:cNvSpPr/>
          <p:nvPr userDrawn="1"/>
        </p:nvSpPr>
        <p:spPr>
          <a:xfrm flipV="1">
            <a:off x="5858450" y="9350697"/>
            <a:ext cx="76030" cy="45719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960" dirty="0"/>
              <a:t>、</a:t>
            </a:r>
            <a:endParaRPr lang="zh-CN" altLang="en-US" sz="1960" dirty="0"/>
          </a:p>
        </p:txBody>
      </p:sp>
      <p:sp>
        <p:nvSpPr>
          <p:cNvPr id="14" name="任意多边形: 形状 13"/>
          <p:cNvSpPr/>
          <p:nvPr userDrawn="1"/>
        </p:nvSpPr>
        <p:spPr>
          <a:xfrm flipV="1">
            <a:off x="1432560" y="8973591"/>
            <a:ext cx="4392760" cy="422824"/>
          </a:xfrm>
          <a:custGeom>
            <a:avLst/>
            <a:gdLst>
              <a:gd name="connsiteX0" fmla="*/ 3432175 w 3432175"/>
              <a:gd name="connsiteY0" fmla="*/ 0 h 0"/>
              <a:gd name="connsiteX1" fmla="*/ 0 w 34321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32175">
                <a:moveTo>
                  <a:pt x="3432175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 dirty="0"/>
          </a:p>
        </p:txBody>
      </p:sp>
      <p:sp>
        <p:nvSpPr>
          <p:cNvPr id="2" name="矩形 5"/>
          <p:cNvSpPr/>
          <p:nvPr userDrawn="1"/>
        </p:nvSpPr>
        <p:spPr>
          <a:xfrm>
            <a:off x="-272839" y="1708019"/>
            <a:ext cx="203200" cy="203200"/>
          </a:xfrm>
          <a:prstGeom prst="rect">
            <a:avLst/>
          </a:prstGeom>
          <a:solidFill>
            <a:srgbClr val="E619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" name="矩形 6"/>
          <p:cNvSpPr/>
          <p:nvPr userDrawn="1"/>
        </p:nvSpPr>
        <p:spPr>
          <a:xfrm>
            <a:off x="-496372" y="2396446"/>
            <a:ext cx="203200" cy="203200"/>
          </a:xfrm>
          <a:prstGeom prst="rect">
            <a:avLst/>
          </a:prstGeom>
          <a:solidFill>
            <a:srgbClr val="2E7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4" name="矩形 7"/>
          <p:cNvSpPr/>
          <p:nvPr userDrawn="1"/>
        </p:nvSpPr>
        <p:spPr>
          <a:xfrm>
            <a:off x="-496372" y="1708019"/>
            <a:ext cx="203200" cy="203200"/>
          </a:xfrm>
          <a:prstGeom prst="rect">
            <a:avLst/>
          </a:prstGeom>
          <a:solidFill>
            <a:srgbClr val="EB7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5" name="矩形 8"/>
          <p:cNvSpPr/>
          <p:nvPr userDrawn="1"/>
        </p:nvSpPr>
        <p:spPr>
          <a:xfrm>
            <a:off x="-718336" y="1705298"/>
            <a:ext cx="203200" cy="203200"/>
          </a:xfrm>
          <a:prstGeom prst="rect">
            <a:avLst/>
          </a:prstGeom>
          <a:solidFill>
            <a:srgbClr val="FDD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8" name="矩形 9"/>
          <p:cNvSpPr/>
          <p:nvPr userDrawn="1"/>
        </p:nvSpPr>
        <p:spPr>
          <a:xfrm>
            <a:off x="-942867" y="1706206"/>
            <a:ext cx="203200" cy="203200"/>
          </a:xfrm>
          <a:prstGeom prst="rect">
            <a:avLst/>
          </a:prstGeom>
          <a:solidFill>
            <a:srgbClr val="ED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5" name="矩形 10"/>
          <p:cNvSpPr/>
          <p:nvPr userDrawn="1"/>
        </p:nvSpPr>
        <p:spPr>
          <a:xfrm>
            <a:off x="-942867" y="1936799"/>
            <a:ext cx="203200" cy="203200"/>
          </a:xfrm>
          <a:prstGeom prst="rect">
            <a:avLst/>
          </a:prstGeom>
          <a:solidFill>
            <a:srgbClr val="9E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6" name="矩形 11"/>
          <p:cNvSpPr/>
          <p:nvPr userDrawn="1"/>
        </p:nvSpPr>
        <p:spPr>
          <a:xfrm>
            <a:off x="-496372" y="1936799"/>
            <a:ext cx="203200" cy="203200"/>
          </a:xfrm>
          <a:prstGeom prst="rect">
            <a:avLst/>
          </a:prstGeom>
          <a:solidFill>
            <a:srgbClr val="348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7" name="矩形 12"/>
          <p:cNvSpPr/>
          <p:nvPr userDrawn="1"/>
        </p:nvSpPr>
        <p:spPr>
          <a:xfrm>
            <a:off x="-272839" y="1930449"/>
            <a:ext cx="203200" cy="203200"/>
          </a:xfrm>
          <a:prstGeom prst="rect">
            <a:avLst/>
          </a:prstGeom>
          <a:solidFill>
            <a:srgbClr val="124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8" name="矩形 13"/>
          <p:cNvSpPr/>
          <p:nvPr userDrawn="1"/>
        </p:nvSpPr>
        <p:spPr>
          <a:xfrm>
            <a:off x="-718336" y="1936799"/>
            <a:ext cx="203200" cy="203200"/>
          </a:xfrm>
          <a:prstGeom prst="rect">
            <a:avLst/>
          </a:prstGeom>
          <a:solidFill>
            <a:srgbClr val="9BE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9" name="矩形 14"/>
          <p:cNvSpPr/>
          <p:nvPr userDrawn="1"/>
        </p:nvSpPr>
        <p:spPr>
          <a:xfrm>
            <a:off x="-942867" y="2167052"/>
            <a:ext cx="203200" cy="203200"/>
          </a:xfrm>
          <a:prstGeom prst="rect">
            <a:avLst/>
          </a:prstGeom>
          <a:solidFill>
            <a:srgbClr val="D2F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0" name="矩形 15"/>
          <p:cNvSpPr/>
          <p:nvPr userDrawn="1"/>
        </p:nvSpPr>
        <p:spPr>
          <a:xfrm>
            <a:off x="-496372" y="2167052"/>
            <a:ext cx="203200" cy="203200"/>
          </a:xfrm>
          <a:prstGeom prst="rect">
            <a:avLst/>
          </a:prstGeom>
          <a:solidFill>
            <a:srgbClr val="F0C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1" name="矩形 16"/>
          <p:cNvSpPr/>
          <p:nvPr userDrawn="1"/>
        </p:nvSpPr>
        <p:spPr>
          <a:xfrm>
            <a:off x="-272839" y="2160702"/>
            <a:ext cx="203200" cy="203200"/>
          </a:xfrm>
          <a:prstGeom prst="rect">
            <a:avLst/>
          </a:prstGeom>
          <a:solidFill>
            <a:srgbClr val="E60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2" name="矩形 17"/>
          <p:cNvSpPr/>
          <p:nvPr userDrawn="1"/>
        </p:nvSpPr>
        <p:spPr>
          <a:xfrm>
            <a:off x="-718336" y="2167052"/>
            <a:ext cx="203200" cy="203200"/>
          </a:xfrm>
          <a:prstGeom prst="rect">
            <a:avLst/>
          </a:prstGeom>
          <a:solidFill>
            <a:srgbClr val="FBF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3" name="矩形 18"/>
          <p:cNvSpPr/>
          <p:nvPr userDrawn="1"/>
        </p:nvSpPr>
        <p:spPr>
          <a:xfrm>
            <a:off x="-718336" y="2396446"/>
            <a:ext cx="203200" cy="203200"/>
          </a:xfrm>
          <a:prstGeom prst="rect">
            <a:avLst/>
          </a:prstGeom>
          <a:solidFill>
            <a:srgbClr val="67D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4" name="矩形 19"/>
          <p:cNvSpPr/>
          <p:nvPr userDrawn="1"/>
        </p:nvSpPr>
        <p:spPr>
          <a:xfrm>
            <a:off x="-274408" y="2399735"/>
            <a:ext cx="203200" cy="203200"/>
          </a:xfrm>
          <a:prstGeom prst="rect">
            <a:avLst/>
          </a:prstGeom>
          <a:solidFill>
            <a:srgbClr val="70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5" name="矩形 20"/>
          <p:cNvSpPr/>
          <p:nvPr userDrawn="1"/>
        </p:nvSpPr>
        <p:spPr>
          <a:xfrm>
            <a:off x="-941052" y="2396446"/>
            <a:ext cx="203200" cy="203200"/>
          </a:xfrm>
          <a:prstGeom prst="rect">
            <a:avLst/>
          </a:prstGeom>
          <a:solidFill>
            <a:srgbClr val="4DD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6" name="矩形 22"/>
          <p:cNvSpPr/>
          <p:nvPr userDrawn="1"/>
        </p:nvSpPr>
        <p:spPr>
          <a:xfrm>
            <a:off x="-472789" y="563364"/>
            <a:ext cx="203200" cy="203200"/>
          </a:xfrm>
          <a:prstGeom prst="rect">
            <a:avLst/>
          </a:prstGeom>
          <a:solidFill>
            <a:srgbClr val="9DD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7" name="矩形 23"/>
          <p:cNvSpPr/>
          <p:nvPr userDrawn="1"/>
        </p:nvSpPr>
        <p:spPr>
          <a:xfrm>
            <a:off x="-694753" y="563364"/>
            <a:ext cx="203200" cy="203200"/>
          </a:xfrm>
          <a:prstGeom prst="rect">
            <a:avLst/>
          </a:prstGeom>
          <a:solidFill>
            <a:srgbClr val="4FB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8" name="矩形 24"/>
          <p:cNvSpPr/>
          <p:nvPr userDrawn="1"/>
        </p:nvSpPr>
        <p:spPr>
          <a:xfrm>
            <a:off x="-250825" y="566653"/>
            <a:ext cx="203200" cy="203200"/>
          </a:xfrm>
          <a:prstGeom prst="rect">
            <a:avLst/>
          </a:prstGeom>
          <a:solidFill>
            <a:srgbClr val="72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29" name="矩形 25"/>
          <p:cNvSpPr/>
          <p:nvPr userDrawn="1"/>
        </p:nvSpPr>
        <p:spPr>
          <a:xfrm>
            <a:off x="-917469" y="563364"/>
            <a:ext cx="203200" cy="203200"/>
          </a:xfrm>
          <a:prstGeom prst="rect">
            <a:avLst/>
          </a:prstGeom>
          <a:solidFill>
            <a:srgbClr val="2BB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0" name="矩形 26"/>
          <p:cNvSpPr/>
          <p:nvPr userDrawn="1"/>
        </p:nvSpPr>
        <p:spPr>
          <a:xfrm>
            <a:off x="-472789" y="315714"/>
            <a:ext cx="203200" cy="203200"/>
          </a:xfrm>
          <a:prstGeom prst="rect">
            <a:avLst/>
          </a:prstGeom>
          <a:solidFill>
            <a:srgbClr val="008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1" name="矩形 27"/>
          <p:cNvSpPr/>
          <p:nvPr userDrawn="1"/>
        </p:nvSpPr>
        <p:spPr>
          <a:xfrm>
            <a:off x="-694753" y="315714"/>
            <a:ext cx="203200" cy="203200"/>
          </a:xfrm>
          <a:prstGeom prst="rect">
            <a:avLst/>
          </a:prstGeom>
          <a:solidFill>
            <a:srgbClr val="008F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2" name="矩形 28"/>
          <p:cNvSpPr/>
          <p:nvPr userDrawn="1"/>
        </p:nvSpPr>
        <p:spPr>
          <a:xfrm>
            <a:off x="-250825" y="319003"/>
            <a:ext cx="203200" cy="203200"/>
          </a:xfrm>
          <a:prstGeom prst="rect">
            <a:avLst/>
          </a:prstGeom>
          <a:solidFill>
            <a:srgbClr val="137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3" name="矩形 29"/>
          <p:cNvSpPr/>
          <p:nvPr userDrawn="1"/>
        </p:nvSpPr>
        <p:spPr>
          <a:xfrm>
            <a:off x="-917469" y="315714"/>
            <a:ext cx="203200" cy="203200"/>
          </a:xfrm>
          <a:prstGeom prst="rect">
            <a:avLst/>
          </a:prstGeom>
          <a:solidFill>
            <a:srgbClr val="15A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4" name="矩形 22"/>
          <p:cNvSpPr/>
          <p:nvPr userDrawn="1"/>
        </p:nvSpPr>
        <p:spPr>
          <a:xfrm>
            <a:off x="-472789" y="811014"/>
            <a:ext cx="203200" cy="203200"/>
          </a:xfrm>
          <a:prstGeom prst="rect">
            <a:avLst/>
          </a:prstGeom>
          <a:solidFill>
            <a:srgbClr val="C1E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5" name="矩形 23"/>
          <p:cNvSpPr/>
          <p:nvPr userDrawn="1"/>
        </p:nvSpPr>
        <p:spPr>
          <a:xfrm>
            <a:off x="-694753" y="811014"/>
            <a:ext cx="203200" cy="203200"/>
          </a:xfrm>
          <a:prstGeom prst="rect">
            <a:avLst/>
          </a:prstGeom>
          <a:solidFill>
            <a:srgbClr val="C9E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6" name="矩形 24"/>
          <p:cNvSpPr/>
          <p:nvPr userDrawn="1"/>
        </p:nvSpPr>
        <p:spPr>
          <a:xfrm>
            <a:off x="-250825" y="814303"/>
            <a:ext cx="203200" cy="203200"/>
          </a:xfrm>
          <a:prstGeom prst="rect">
            <a:avLst/>
          </a:prstGeom>
          <a:solidFill>
            <a:srgbClr val="8DC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7" name="矩形 25"/>
          <p:cNvSpPr/>
          <p:nvPr userDrawn="1"/>
        </p:nvSpPr>
        <p:spPr>
          <a:xfrm>
            <a:off x="-917469" y="811014"/>
            <a:ext cx="203200" cy="203200"/>
          </a:xfrm>
          <a:prstGeom prst="rect">
            <a:avLst/>
          </a:prstGeom>
          <a:solidFill>
            <a:srgbClr val="99D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8" name="矩形 22"/>
          <p:cNvSpPr/>
          <p:nvPr userDrawn="1"/>
        </p:nvSpPr>
        <p:spPr>
          <a:xfrm>
            <a:off x="-472789" y="1077714"/>
            <a:ext cx="203200" cy="203200"/>
          </a:xfrm>
          <a:prstGeom prst="rect">
            <a:avLst/>
          </a:prstGeom>
          <a:solidFill>
            <a:srgbClr val="FBE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9" name="矩形 23"/>
          <p:cNvSpPr/>
          <p:nvPr userDrawn="1"/>
        </p:nvSpPr>
        <p:spPr>
          <a:xfrm>
            <a:off x="-694753" y="1077714"/>
            <a:ext cx="203200" cy="203200"/>
          </a:xfrm>
          <a:prstGeom prst="rect">
            <a:avLst/>
          </a:prstGeom>
          <a:solidFill>
            <a:srgbClr val="FFE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0" name="矩形 24"/>
          <p:cNvSpPr/>
          <p:nvPr userDrawn="1"/>
        </p:nvSpPr>
        <p:spPr>
          <a:xfrm>
            <a:off x="-250825" y="1081003"/>
            <a:ext cx="203200" cy="203200"/>
          </a:xfrm>
          <a:prstGeom prst="rect">
            <a:avLst/>
          </a:prstGeom>
          <a:solidFill>
            <a:srgbClr val="B6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41" name="矩形 25"/>
          <p:cNvSpPr/>
          <p:nvPr userDrawn="1"/>
        </p:nvSpPr>
        <p:spPr>
          <a:xfrm>
            <a:off x="-917469" y="1077714"/>
            <a:ext cx="203200" cy="203200"/>
          </a:xfrm>
          <a:prstGeom prst="rect">
            <a:avLst/>
          </a:prstGeom>
          <a:solidFill>
            <a:srgbClr val="EDA3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2" name="矩形 30"/>
          <p:cNvSpPr/>
          <p:nvPr userDrawn="1"/>
        </p:nvSpPr>
        <p:spPr>
          <a:xfrm>
            <a:off x="-1050925" y="190240"/>
            <a:ext cx="1003300" cy="11132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31"/>
          <p:cNvSpPr/>
          <p:nvPr userDrawn="1"/>
        </p:nvSpPr>
        <p:spPr>
          <a:xfrm>
            <a:off x="-1050925" y="1636713"/>
            <a:ext cx="1003300" cy="1066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32"/>
          <p:cNvSpPr txBox="1"/>
          <p:nvPr userDrawn="1"/>
        </p:nvSpPr>
        <p:spPr>
          <a:xfrm>
            <a:off x="-1136590" y="-52127"/>
            <a:ext cx="103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图表色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45" name="文本框 33"/>
          <p:cNvSpPr txBox="1"/>
          <p:nvPr userDrawn="1"/>
        </p:nvSpPr>
        <p:spPr>
          <a:xfrm>
            <a:off x="-1136590" y="1359246"/>
            <a:ext cx="103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</a:rPr>
              <a:t>图纸色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5"/>
          <p:cNvSpPr txBox="1">
            <a:spLocks noChangeArrowheads="1"/>
          </p:cNvSpPr>
          <p:nvPr userDrawn="1"/>
        </p:nvSpPr>
        <p:spPr bwMode="auto">
          <a:xfrm>
            <a:off x="-392113" y="9482548"/>
            <a:ext cx="6858000" cy="323028"/>
          </a:xfrm>
          <a:prstGeom prst="rect">
            <a:avLst/>
          </a:prstGeom>
          <a:noFill/>
          <a:ln>
            <a:noFill/>
          </a:ln>
        </p:spPr>
        <p:txBody>
          <a:bodyPr wrap="square" lIns="91304" tIns="45652" rIns="91304" bIns="45652">
            <a:spAutoFit/>
          </a:bodyPr>
          <a:lstStyle/>
          <a:p>
            <a:pPr algn="r">
              <a:defRPr/>
            </a:pPr>
            <a:r>
              <a:rPr lang="zh-CN" altLang="en-US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泗洪县</a:t>
            </a:r>
            <a:r>
              <a:rPr lang="en-US" altLang="zh-CN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个行政村村庄规划编制项目</a:t>
            </a:r>
            <a:r>
              <a:rPr lang="en-US" altLang="zh-CN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8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分包四</a:t>
            </a:r>
            <a:endParaRPr lang="zh-CN" altLang="en-US" sz="800" b="0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defRPr/>
            </a:pPr>
            <a:r>
              <a:rPr lang="en-US" altLang="zh-CN" sz="7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Planning and preparation project for 30 administrative villages in </a:t>
            </a:r>
            <a:r>
              <a:rPr lang="en-US" altLang="zh-CN" sz="700" b="0" dirty="0" err="1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Sihong</a:t>
            </a:r>
            <a:r>
              <a:rPr lang="en-US" altLang="zh-CN" sz="700" b="0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County</a:t>
            </a:r>
            <a:endParaRPr lang="en-US" altLang="zh-CN" sz="700" b="0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416675" y="9382125"/>
            <a:ext cx="441325" cy="523875"/>
          </a:xfrm>
          <a:prstGeom prst="rect">
            <a:avLst/>
          </a:prstGeom>
          <a:solidFill>
            <a:srgbClr val="7FA5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1116"/>
            <a:ext cx="6858000" cy="4849398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0" y="0"/>
            <a:ext cx="6858000" cy="6342743"/>
          </a:xfrm>
          <a:prstGeom prst="rect">
            <a:avLst/>
          </a:prstGeom>
          <a:solidFill>
            <a:srgbClr val="7FA5C7"/>
          </a:solidFill>
          <a:ln>
            <a:solidFill>
              <a:srgbClr val="7FA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6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9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6250" y="7693660"/>
            <a:ext cx="6040459" cy="91248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南京市规划和自然资源局栖霞分局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2025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09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6249" y="2247900"/>
            <a:ext cx="5940425" cy="166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南京市栖霞区国土空间生态保护和修复规划（</a:t>
            </a:r>
            <a:r>
              <a:rPr lang="en-US" altLang="zh-CN" sz="2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2021-2035</a:t>
            </a:r>
            <a:r>
              <a:rPr lang="zh-CN" altLang="en-US" sz="2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年）</a:t>
            </a:r>
            <a:endParaRPr lang="zh-CN" altLang="en-US" sz="2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endParaRPr lang="zh-CN" altLang="en-US" sz="2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（批前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公示）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9740" y="-98425"/>
            <a:ext cx="4156075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p>
            <a:pPr>
              <a:lnSpc>
                <a:spcPct val="110000"/>
              </a:lnSpc>
              <a:defRPr/>
            </a:pP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粗黑宋简体"/>
              </a:rPr>
              <a:t>总体格局和修复</a:t>
            </a: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粗黑宋简体"/>
              </a:rPr>
              <a:t>分区</a:t>
            </a:r>
            <a:endParaRPr lang="zh-CN" altLang="en-US" sz="2800" b="1" spc="6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粗黑宋简体"/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-21590" y="-8255"/>
            <a:ext cx="2085340" cy="947420"/>
            <a:chOff x="-34" y="-13"/>
            <a:chExt cx="3284" cy="1492"/>
          </a:xfrm>
        </p:grpSpPr>
        <p:sp>
          <p:nvSpPr>
            <p:cNvPr id="116" name="矩形 115"/>
            <p:cNvSpPr/>
            <p:nvPr/>
          </p:nvSpPr>
          <p:spPr>
            <a:xfrm>
              <a:off x="-34" y="-13"/>
              <a:ext cx="839" cy="1492"/>
            </a:xfrm>
            <a:prstGeom prst="rect">
              <a:avLst/>
            </a:prstGeom>
            <a:solidFill>
              <a:srgbClr val="7FA5C7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文本框 117"/>
            <p:cNvSpPr txBox="1"/>
            <p:nvPr/>
          </p:nvSpPr>
          <p:spPr>
            <a:xfrm>
              <a:off x="152" y="216"/>
              <a:ext cx="3098" cy="9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en-US" altLang="zh-CN" sz="4000" dirty="0">
                  <a:solidFill>
                    <a:schemeClr val="bg1"/>
                  </a:solidFill>
                  <a:latin typeface="Bodoni MT" panose="02070603080606020203" charset="0"/>
                  <a:ea typeface="微软雅黑" panose="020B0503020204020204" pitchFamily="34" charset="-122"/>
                  <a:cs typeface="Bodoni MT" panose="02070603080606020203" charset="0"/>
                </a:rPr>
                <a:t>4</a:t>
              </a:r>
              <a:endParaRPr lang="en-US" altLang="zh-CN" sz="4000" dirty="0">
                <a:solidFill>
                  <a:schemeClr val="bg1"/>
                </a:solidFill>
                <a:latin typeface="Bodoni MT" panose="02070603080606020203" charset="0"/>
                <a:ea typeface="微软雅黑" panose="020B0503020204020204" pitchFamily="34" charset="-122"/>
                <a:cs typeface="Bodoni MT" panose="02070603080606020203" charset="0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98425" y="1395730"/>
            <a:ext cx="740410" cy="18288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2570" y="1038225"/>
            <a:ext cx="3429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n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分区思路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520" y="5570220"/>
            <a:ext cx="6662420" cy="36131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" y="1553210"/>
            <a:ext cx="6663055" cy="34785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" y="1498600"/>
            <a:ext cx="6762115" cy="35947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2570" y="5178425"/>
            <a:ext cx="3429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n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修复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分区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5204460"/>
            <a:ext cx="6760845" cy="32086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9740" y="-98425"/>
            <a:ext cx="4156075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p>
            <a:pPr>
              <a:lnSpc>
                <a:spcPct val="110000"/>
              </a:lnSpc>
              <a:defRPr/>
            </a:pP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粗黑宋简体"/>
              </a:rPr>
              <a:t>总体格局和修复</a:t>
            </a: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粗黑宋简体"/>
              </a:rPr>
              <a:t>分区</a:t>
            </a:r>
            <a:endParaRPr lang="zh-CN" altLang="en-US" sz="2800" b="1" spc="6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粗黑宋简体"/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-21590" y="-8255"/>
            <a:ext cx="2085340" cy="947420"/>
            <a:chOff x="-34" y="-13"/>
            <a:chExt cx="3284" cy="1492"/>
          </a:xfrm>
        </p:grpSpPr>
        <p:sp>
          <p:nvSpPr>
            <p:cNvPr id="116" name="矩形 115"/>
            <p:cNvSpPr/>
            <p:nvPr/>
          </p:nvSpPr>
          <p:spPr>
            <a:xfrm>
              <a:off x="-34" y="-13"/>
              <a:ext cx="839" cy="1492"/>
            </a:xfrm>
            <a:prstGeom prst="rect">
              <a:avLst/>
            </a:prstGeom>
            <a:solidFill>
              <a:srgbClr val="7FA5C7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文本框 117"/>
            <p:cNvSpPr txBox="1"/>
            <p:nvPr/>
          </p:nvSpPr>
          <p:spPr>
            <a:xfrm>
              <a:off x="152" y="216"/>
              <a:ext cx="3098" cy="9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en-US" altLang="zh-CN" sz="4000" dirty="0">
                  <a:solidFill>
                    <a:schemeClr val="bg1"/>
                  </a:solidFill>
                  <a:latin typeface="Bodoni MT" panose="02070603080606020203" charset="0"/>
                  <a:ea typeface="微软雅黑" panose="020B0503020204020204" pitchFamily="34" charset="-122"/>
                  <a:cs typeface="Bodoni MT" panose="02070603080606020203" charset="0"/>
                </a:rPr>
                <a:t>4</a:t>
              </a:r>
              <a:endParaRPr lang="en-US" altLang="zh-CN" sz="4000" dirty="0">
                <a:solidFill>
                  <a:schemeClr val="bg1"/>
                </a:solidFill>
                <a:latin typeface="Bodoni MT" panose="02070603080606020203" charset="0"/>
                <a:ea typeface="微软雅黑" panose="020B0503020204020204" pitchFamily="34" charset="-122"/>
                <a:cs typeface="Bodoni MT" panose="02070603080606020203" charset="0"/>
              </a:endParaRPr>
            </a:p>
          </p:txBody>
        </p:sp>
      </p:grp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98425" y="1395730"/>
            <a:ext cx="740410" cy="18288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81915" y="1087755"/>
            <a:ext cx="3429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n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分区治理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方向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92200" y="4317683"/>
            <a:ext cx="5080000" cy="635000"/>
          </a:xfrm>
          <a:prstGeom prst="rect">
            <a:avLst/>
          </a:prstGeom>
        </p:spPr>
        <p:txBody>
          <a:bodyPr/>
          <a:p>
            <a:endParaRPr sz="1600"/>
          </a:p>
        </p:txBody>
      </p:sp>
      <p:sp>
        <p:nvSpPr>
          <p:cNvPr id="11" name="文本框 10"/>
          <p:cNvSpPr txBox="1"/>
          <p:nvPr/>
        </p:nvSpPr>
        <p:spPr>
          <a:xfrm>
            <a:off x="1092200" y="11229658"/>
            <a:ext cx="5080000" cy="635000"/>
          </a:xfrm>
          <a:prstGeom prst="rect">
            <a:avLst/>
          </a:prstGeom>
        </p:spPr>
        <p:txBody>
          <a:bodyPr/>
          <a:p>
            <a:endParaRPr sz="1600"/>
          </a:p>
        </p:txBody>
      </p:sp>
      <p:sp>
        <p:nvSpPr>
          <p:cNvPr id="12" name="文本框 11"/>
          <p:cNvSpPr txBox="1"/>
          <p:nvPr/>
        </p:nvSpPr>
        <p:spPr>
          <a:xfrm>
            <a:off x="96520" y="-784225"/>
            <a:ext cx="3127375" cy="389255"/>
          </a:xfrm>
          <a:prstGeom prst="rect">
            <a:avLst/>
          </a:prstGeom>
        </p:spPr>
        <p:txBody>
          <a:bodyPr/>
          <a:p>
            <a:endParaRPr sz="1600"/>
          </a:p>
        </p:txBody>
      </p:sp>
      <p:pic>
        <p:nvPicPr>
          <p:cNvPr id="13" name="图片 1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696720"/>
            <a:ext cx="6830060" cy="315023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6520" y="6127750"/>
            <a:ext cx="3127375" cy="389255"/>
          </a:xfrm>
          <a:prstGeom prst="rect">
            <a:avLst/>
          </a:prstGeom>
        </p:spPr>
        <p:txBody>
          <a:bodyPr/>
          <a:p>
            <a:endParaRPr sz="1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9740" y="-98425"/>
            <a:ext cx="4156075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p>
            <a:pPr>
              <a:lnSpc>
                <a:spcPct val="110000"/>
              </a:lnSpc>
              <a:defRPr/>
            </a:pP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粗黑宋简体"/>
              </a:rPr>
              <a:t>总体格局和修复</a:t>
            </a: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粗黑宋简体"/>
              </a:rPr>
              <a:t>分区</a:t>
            </a:r>
            <a:endParaRPr lang="zh-CN" altLang="en-US" sz="2800" b="1" spc="6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粗黑宋简体"/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-21590" y="-8255"/>
            <a:ext cx="2085340" cy="947420"/>
            <a:chOff x="-34" y="-13"/>
            <a:chExt cx="3284" cy="1492"/>
          </a:xfrm>
        </p:grpSpPr>
        <p:sp>
          <p:nvSpPr>
            <p:cNvPr id="116" name="矩形 115"/>
            <p:cNvSpPr/>
            <p:nvPr/>
          </p:nvSpPr>
          <p:spPr>
            <a:xfrm>
              <a:off x="-34" y="-13"/>
              <a:ext cx="839" cy="1492"/>
            </a:xfrm>
            <a:prstGeom prst="rect">
              <a:avLst/>
            </a:prstGeom>
            <a:solidFill>
              <a:srgbClr val="7FA5C7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文本框 117"/>
            <p:cNvSpPr txBox="1"/>
            <p:nvPr/>
          </p:nvSpPr>
          <p:spPr>
            <a:xfrm>
              <a:off x="152" y="216"/>
              <a:ext cx="3098" cy="9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en-US" altLang="zh-CN" sz="4000" dirty="0">
                  <a:solidFill>
                    <a:schemeClr val="bg1"/>
                  </a:solidFill>
                  <a:latin typeface="Bodoni MT" panose="02070603080606020203" charset="0"/>
                  <a:ea typeface="微软雅黑" panose="020B0503020204020204" pitchFamily="34" charset="-122"/>
                  <a:cs typeface="Bodoni MT" panose="02070603080606020203" charset="0"/>
                </a:rPr>
                <a:t>4</a:t>
              </a:r>
              <a:endParaRPr lang="en-US" altLang="zh-CN" sz="4000" dirty="0">
                <a:solidFill>
                  <a:schemeClr val="bg1"/>
                </a:solidFill>
                <a:latin typeface="Bodoni MT" panose="02070603080606020203" charset="0"/>
                <a:ea typeface="微软雅黑" panose="020B0503020204020204" pitchFamily="34" charset="-122"/>
                <a:cs typeface="Bodoni MT" panose="02070603080606020203" charset="0"/>
              </a:endParaRPr>
            </a:p>
          </p:txBody>
        </p:sp>
      </p:grp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98425" y="1395730"/>
            <a:ext cx="740410" cy="18288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80010" y="1038225"/>
            <a:ext cx="3429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n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分区治理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方向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21590" y="1544955"/>
            <a:ext cx="2421255" cy="302895"/>
          </a:xfrm>
          <a:prstGeom prst="rect">
            <a:avLst/>
          </a:prstGeom>
        </p:spPr>
        <p:txBody>
          <a:bodyPr/>
          <a:p>
            <a:endParaRPr sz="1600"/>
          </a:p>
        </p:txBody>
      </p:sp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-21590" y="5097780"/>
            <a:ext cx="6879590" cy="33477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590" y="1572260"/>
            <a:ext cx="6835775" cy="33007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9740" y="-98425"/>
            <a:ext cx="4156075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p>
            <a:pPr>
              <a:lnSpc>
                <a:spcPct val="110000"/>
              </a:lnSpc>
              <a:defRPr/>
            </a:pP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粗黑宋简体"/>
              </a:rPr>
              <a:t>总体格局和修复</a:t>
            </a: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粗黑宋简体"/>
              </a:rPr>
              <a:t>分区</a:t>
            </a:r>
            <a:endParaRPr lang="zh-CN" altLang="en-US" sz="2800" b="1" spc="6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粗黑宋简体"/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-21590" y="-8255"/>
            <a:ext cx="2085340" cy="947420"/>
            <a:chOff x="-34" y="-13"/>
            <a:chExt cx="3284" cy="1492"/>
          </a:xfrm>
        </p:grpSpPr>
        <p:sp>
          <p:nvSpPr>
            <p:cNvPr id="116" name="矩形 115"/>
            <p:cNvSpPr/>
            <p:nvPr/>
          </p:nvSpPr>
          <p:spPr>
            <a:xfrm>
              <a:off x="-34" y="-13"/>
              <a:ext cx="839" cy="1492"/>
            </a:xfrm>
            <a:prstGeom prst="rect">
              <a:avLst/>
            </a:prstGeom>
            <a:solidFill>
              <a:srgbClr val="7FA5C7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文本框 117"/>
            <p:cNvSpPr txBox="1"/>
            <p:nvPr/>
          </p:nvSpPr>
          <p:spPr>
            <a:xfrm>
              <a:off x="152" y="216"/>
              <a:ext cx="3098" cy="9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en-US" altLang="zh-CN" sz="4000" dirty="0">
                  <a:solidFill>
                    <a:schemeClr val="bg1"/>
                  </a:solidFill>
                  <a:latin typeface="Bodoni MT" panose="02070603080606020203" charset="0"/>
                  <a:ea typeface="微软雅黑" panose="020B0503020204020204" pitchFamily="34" charset="-122"/>
                  <a:cs typeface="Bodoni MT" panose="02070603080606020203" charset="0"/>
                </a:rPr>
                <a:t>4</a:t>
              </a:r>
              <a:endParaRPr lang="en-US" altLang="zh-CN" sz="4000" dirty="0">
                <a:solidFill>
                  <a:schemeClr val="bg1"/>
                </a:solidFill>
                <a:latin typeface="Bodoni MT" panose="02070603080606020203" charset="0"/>
                <a:ea typeface="微软雅黑" panose="020B0503020204020204" pitchFamily="34" charset="-122"/>
                <a:cs typeface="Bodoni MT" panose="02070603080606020203" charset="0"/>
              </a:endParaRPr>
            </a:p>
          </p:txBody>
        </p:sp>
      </p:grp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98425" y="1395730"/>
            <a:ext cx="740410" cy="18288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24460" y="1038225"/>
            <a:ext cx="3429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n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分区治理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方向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9000" y="1174750"/>
            <a:ext cx="5080000" cy="635000"/>
          </a:xfrm>
          <a:prstGeom prst="rect">
            <a:avLst/>
          </a:prstGeom>
        </p:spPr>
        <p:txBody>
          <a:bodyPr/>
          <a:p>
            <a:endParaRPr sz="1600"/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597660"/>
            <a:ext cx="6826885" cy="33477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89000" y="8096250"/>
            <a:ext cx="5080000" cy="635000"/>
          </a:xfrm>
          <a:prstGeom prst="rect">
            <a:avLst/>
          </a:prstGeom>
        </p:spPr>
        <p:txBody>
          <a:bodyPr/>
          <a:p>
            <a:endParaRPr sz="1600"/>
          </a:p>
        </p:txBody>
      </p:sp>
      <p:sp>
        <p:nvSpPr>
          <p:cNvPr id="11" name="文本框 10"/>
          <p:cNvSpPr txBox="1"/>
          <p:nvPr/>
        </p:nvSpPr>
        <p:spPr>
          <a:xfrm>
            <a:off x="242570" y="1623060"/>
            <a:ext cx="2725420" cy="340995"/>
          </a:xfrm>
          <a:prstGeom prst="rect">
            <a:avLst/>
          </a:prstGeom>
        </p:spPr>
        <p:txBody>
          <a:bodyPr/>
          <a:p>
            <a:endParaRPr sz="1600"/>
          </a:p>
        </p:txBody>
      </p:sp>
      <p:pic>
        <p:nvPicPr>
          <p:cNvPr id="12" name="图片 11"/>
          <p:cNvPicPr/>
          <p:nvPr/>
        </p:nvPicPr>
        <p:blipFill>
          <a:blip r:embed="rId4"/>
          <a:stretch>
            <a:fillRect/>
          </a:stretch>
        </p:blipFill>
        <p:spPr>
          <a:xfrm>
            <a:off x="33020" y="5297805"/>
            <a:ext cx="6772275" cy="328485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42570" y="8582660"/>
            <a:ext cx="2725420" cy="340995"/>
          </a:xfrm>
          <a:prstGeom prst="rect">
            <a:avLst/>
          </a:prstGeom>
        </p:spPr>
        <p:txBody>
          <a:bodyPr/>
          <a:p>
            <a:endParaRPr sz="1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9740" y="-98425"/>
            <a:ext cx="4156075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p>
            <a:pPr>
              <a:lnSpc>
                <a:spcPct val="110000"/>
              </a:lnSpc>
              <a:defRPr/>
            </a:pP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粗黑宋简体"/>
              </a:rPr>
              <a:t>总体格局和修复</a:t>
            </a: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粗黑宋简体"/>
              </a:rPr>
              <a:t>分区</a:t>
            </a:r>
            <a:endParaRPr lang="zh-CN" altLang="en-US" sz="2800" b="1" spc="6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粗黑宋简体"/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-21590" y="-8255"/>
            <a:ext cx="2085340" cy="947420"/>
            <a:chOff x="-34" y="-13"/>
            <a:chExt cx="3284" cy="1492"/>
          </a:xfrm>
        </p:grpSpPr>
        <p:sp>
          <p:nvSpPr>
            <p:cNvPr id="116" name="矩形 115"/>
            <p:cNvSpPr/>
            <p:nvPr/>
          </p:nvSpPr>
          <p:spPr>
            <a:xfrm>
              <a:off x="-34" y="-13"/>
              <a:ext cx="839" cy="1492"/>
            </a:xfrm>
            <a:prstGeom prst="rect">
              <a:avLst/>
            </a:prstGeom>
            <a:solidFill>
              <a:srgbClr val="7FA5C7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文本框 117"/>
            <p:cNvSpPr txBox="1"/>
            <p:nvPr/>
          </p:nvSpPr>
          <p:spPr>
            <a:xfrm>
              <a:off x="152" y="216"/>
              <a:ext cx="3098" cy="9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en-US" altLang="zh-CN" sz="4000" dirty="0">
                  <a:solidFill>
                    <a:schemeClr val="bg1"/>
                  </a:solidFill>
                  <a:latin typeface="Bodoni MT" panose="02070603080606020203" charset="0"/>
                  <a:ea typeface="微软雅黑" panose="020B0503020204020204" pitchFamily="34" charset="-122"/>
                  <a:cs typeface="Bodoni MT" panose="02070603080606020203" charset="0"/>
                </a:rPr>
                <a:t>4</a:t>
              </a:r>
              <a:endParaRPr lang="en-US" altLang="zh-CN" sz="4000" dirty="0">
                <a:solidFill>
                  <a:schemeClr val="bg1"/>
                </a:solidFill>
                <a:latin typeface="Bodoni MT" panose="02070603080606020203" charset="0"/>
                <a:ea typeface="微软雅黑" panose="020B0503020204020204" pitchFamily="34" charset="-122"/>
                <a:cs typeface="Bodoni MT" panose="02070603080606020203" charset="0"/>
              </a:endParaRPr>
            </a:p>
          </p:txBody>
        </p:sp>
      </p:grp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98425" y="1395730"/>
            <a:ext cx="740410" cy="18288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98425" y="1029970"/>
            <a:ext cx="3429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n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分区治理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方向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9000" y="1174750"/>
            <a:ext cx="5080000" cy="635000"/>
          </a:xfrm>
          <a:prstGeom prst="rect">
            <a:avLst/>
          </a:prstGeom>
        </p:spPr>
        <p:txBody>
          <a:bodyPr/>
          <a:p>
            <a:endParaRPr sz="1600"/>
          </a:p>
        </p:txBody>
      </p:sp>
      <p:sp>
        <p:nvSpPr>
          <p:cNvPr id="4" name="文本框 3"/>
          <p:cNvSpPr txBox="1"/>
          <p:nvPr/>
        </p:nvSpPr>
        <p:spPr>
          <a:xfrm>
            <a:off x="889000" y="8096250"/>
            <a:ext cx="5080000" cy="635000"/>
          </a:xfrm>
          <a:prstGeom prst="rect">
            <a:avLst/>
          </a:prstGeom>
        </p:spPr>
        <p:txBody>
          <a:bodyPr/>
          <a:p>
            <a:endParaRPr sz="1600"/>
          </a:p>
        </p:txBody>
      </p:sp>
      <p:sp>
        <p:nvSpPr>
          <p:cNvPr id="11" name="文本框 10"/>
          <p:cNvSpPr txBox="1"/>
          <p:nvPr/>
        </p:nvSpPr>
        <p:spPr>
          <a:xfrm>
            <a:off x="242570" y="1623060"/>
            <a:ext cx="2725420" cy="340995"/>
          </a:xfrm>
          <a:prstGeom prst="rect">
            <a:avLst/>
          </a:prstGeom>
        </p:spPr>
        <p:txBody>
          <a:bodyPr/>
          <a:p>
            <a:endParaRPr sz="1600"/>
          </a:p>
        </p:txBody>
      </p:sp>
      <p:sp>
        <p:nvSpPr>
          <p:cNvPr id="13" name="文本框 12"/>
          <p:cNvSpPr txBox="1"/>
          <p:nvPr/>
        </p:nvSpPr>
        <p:spPr>
          <a:xfrm>
            <a:off x="242570" y="8582660"/>
            <a:ext cx="2725420" cy="340995"/>
          </a:xfrm>
          <a:prstGeom prst="rect">
            <a:avLst/>
          </a:prstGeom>
        </p:spPr>
        <p:txBody>
          <a:bodyPr/>
          <a:p>
            <a:endParaRPr sz="1600"/>
          </a:p>
        </p:txBody>
      </p:sp>
      <p:sp>
        <p:nvSpPr>
          <p:cNvPr id="15" name="文本框 14"/>
          <p:cNvSpPr txBox="1"/>
          <p:nvPr/>
        </p:nvSpPr>
        <p:spPr>
          <a:xfrm>
            <a:off x="889000" y="1550988"/>
            <a:ext cx="5080000" cy="635000"/>
          </a:xfrm>
          <a:prstGeom prst="rect">
            <a:avLst/>
          </a:prstGeom>
        </p:spPr>
        <p:txBody>
          <a:bodyPr/>
          <a:p>
            <a:endParaRPr sz="1600"/>
          </a:p>
        </p:txBody>
      </p:sp>
      <p:pic>
        <p:nvPicPr>
          <p:cNvPr id="16" name="图片 15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5611495"/>
            <a:ext cx="6869430" cy="283654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889000" y="1150938"/>
            <a:ext cx="5080000" cy="635000"/>
          </a:xfrm>
          <a:prstGeom prst="rect">
            <a:avLst/>
          </a:prstGeom>
        </p:spPr>
        <p:txBody>
          <a:bodyPr/>
          <a:p>
            <a:endParaRPr sz="1600"/>
          </a:p>
        </p:txBody>
      </p:sp>
      <p:pic>
        <p:nvPicPr>
          <p:cNvPr id="19" name="图片 18"/>
          <p:cNvPicPr/>
          <p:nvPr/>
        </p:nvPicPr>
        <p:blipFill>
          <a:blip r:embed="rId4"/>
          <a:stretch>
            <a:fillRect/>
          </a:stretch>
        </p:blipFill>
        <p:spPr>
          <a:xfrm>
            <a:off x="-635" y="1533525"/>
            <a:ext cx="6762115" cy="348805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89000" y="8120063"/>
            <a:ext cx="5080000" cy="635000"/>
          </a:xfrm>
          <a:prstGeom prst="rect">
            <a:avLst/>
          </a:prstGeom>
        </p:spPr>
        <p:txBody>
          <a:bodyPr/>
          <a:p>
            <a:endParaRPr sz="1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233045" y="1375410"/>
            <a:ext cx="6534785" cy="17697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4" name="文本框 13"/>
          <p:cNvSpPr txBox="1"/>
          <p:nvPr/>
        </p:nvSpPr>
        <p:spPr>
          <a:xfrm>
            <a:off x="242570" y="1375410"/>
            <a:ext cx="6524625" cy="1143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立足于栖霞区自然资源条件，依据生态保护修复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“一带三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脉八廊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八核”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总体生态格局，</a:t>
            </a:r>
            <a:r>
              <a:rPr 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结合</a:t>
            </a:r>
            <a:r>
              <a:rPr 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生态保护修复分区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，划定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大重点修复任务，包括</a:t>
            </a:r>
            <a:r>
              <a:rPr 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国土</a:t>
            </a:r>
            <a:r>
              <a: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综合整治重点区域、矿山生态修复重点区域、河湖湿地和水生态修复重点区域、森林</a:t>
            </a:r>
            <a:r>
              <a:rPr 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生态</a:t>
            </a:r>
            <a:r>
              <a: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修复重点区域、城镇空间生态修复重点区域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促进栖霞区生态保护与修复，统筹“山水林田湖草沙”生命共同体。</a:t>
            </a:r>
            <a:endParaRPr lang="zh-CN" altLang="en-US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9740" y="-98425"/>
            <a:ext cx="4156075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p>
            <a:pPr>
              <a:lnSpc>
                <a:spcPct val="110000"/>
              </a:lnSpc>
              <a:defRPr/>
            </a:pP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粗黑宋简体"/>
              </a:rPr>
              <a:t>重点</a:t>
            </a: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粗黑宋简体"/>
              </a:rPr>
              <a:t>区域</a:t>
            </a:r>
            <a:endParaRPr lang="zh-CN" altLang="en-US" sz="2800" b="1" spc="6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粗黑宋简体"/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-21590" y="-8255"/>
            <a:ext cx="2085340" cy="947420"/>
            <a:chOff x="-34" y="-13"/>
            <a:chExt cx="3284" cy="1492"/>
          </a:xfrm>
        </p:grpSpPr>
        <p:sp>
          <p:nvSpPr>
            <p:cNvPr id="116" name="矩形 115"/>
            <p:cNvSpPr/>
            <p:nvPr/>
          </p:nvSpPr>
          <p:spPr>
            <a:xfrm>
              <a:off x="-34" y="-13"/>
              <a:ext cx="839" cy="1492"/>
            </a:xfrm>
            <a:prstGeom prst="rect">
              <a:avLst/>
            </a:prstGeom>
            <a:solidFill>
              <a:srgbClr val="7FA5C7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文本框 117"/>
            <p:cNvSpPr txBox="1"/>
            <p:nvPr/>
          </p:nvSpPr>
          <p:spPr>
            <a:xfrm>
              <a:off x="152" y="216"/>
              <a:ext cx="3098" cy="9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en-US" altLang="zh-CN" sz="4000" dirty="0">
                  <a:solidFill>
                    <a:schemeClr val="bg1"/>
                  </a:solidFill>
                  <a:latin typeface="Bodoni MT" panose="02070603080606020203" charset="0"/>
                  <a:ea typeface="微软雅黑" panose="020B0503020204020204" pitchFamily="34" charset="-122"/>
                  <a:cs typeface="Bodoni MT" panose="02070603080606020203" charset="0"/>
                </a:rPr>
                <a:t>5</a:t>
              </a:r>
              <a:endParaRPr lang="en-US" altLang="zh-CN" sz="4000" dirty="0">
                <a:solidFill>
                  <a:schemeClr val="bg1"/>
                </a:solidFill>
                <a:latin typeface="Bodoni MT" panose="02070603080606020203" charset="0"/>
                <a:ea typeface="微软雅黑" panose="020B0503020204020204" pitchFamily="34" charset="-122"/>
                <a:cs typeface="Bodoni MT" panose="02070603080606020203" charset="0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33045" y="939165"/>
            <a:ext cx="3429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n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重点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区域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210" y="3208655"/>
            <a:ext cx="6536690" cy="33470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rcRect t="20062"/>
          <a:stretch>
            <a:fillRect/>
          </a:stretch>
        </p:blipFill>
        <p:spPr>
          <a:xfrm>
            <a:off x="233045" y="6619240"/>
            <a:ext cx="6520180" cy="18827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166937" y="1121373"/>
            <a:ext cx="1940928" cy="91248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主要内容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59042" y="2883596"/>
            <a:ext cx="1971458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759042" y="2869306"/>
            <a:ext cx="0" cy="737494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168187" y="6768903"/>
            <a:ext cx="1971458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134305" y="6048078"/>
            <a:ext cx="0" cy="737494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277353" y="2794259"/>
            <a:ext cx="5279022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规划主要任务和对象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现状资源本底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总体要求和目标愿景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总体格局和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修复分区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重点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区域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组合 114"/>
          <p:cNvGrpSpPr/>
          <p:nvPr/>
        </p:nvGrpSpPr>
        <p:grpSpPr>
          <a:xfrm>
            <a:off x="194310" y="5163820"/>
            <a:ext cx="6545580" cy="3890645"/>
            <a:chOff x="5298" y="514"/>
            <a:chExt cx="13914" cy="8270"/>
          </a:xfrm>
        </p:grpSpPr>
        <p:pic>
          <p:nvPicPr>
            <p:cNvPr id="61" name="图片 60" descr="卫片叠镇界"/>
            <p:cNvPicPr>
              <a:picLocks noChangeAspect="1"/>
            </p:cNvPicPr>
            <p:nvPr/>
          </p:nvPicPr>
          <p:blipFill>
            <a:blip r:embed="rId1"/>
            <a:srcRect l="3681" t="16380" r="5336" b="7046"/>
            <a:stretch>
              <a:fillRect/>
            </a:stretch>
          </p:blipFill>
          <p:spPr>
            <a:xfrm>
              <a:off x="5298" y="514"/>
              <a:ext cx="13914" cy="8270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5784" y="2654"/>
              <a:ext cx="1920" cy="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9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八卦洲街道</a:t>
              </a:r>
              <a:endParaRPr lang="zh-CN" altLang="en-US" sz="9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6649" y="4432"/>
              <a:ext cx="1920" cy="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9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燕子矶街道</a:t>
              </a:r>
              <a:endParaRPr lang="zh-CN" altLang="en-US" sz="9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08" name="文本框 107"/>
            <p:cNvSpPr txBox="1"/>
            <p:nvPr/>
          </p:nvSpPr>
          <p:spPr>
            <a:xfrm>
              <a:off x="6341" y="5481"/>
              <a:ext cx="1920" cy="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9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迈皋桥街道</a:t>
              </a:r>
              <a:endParaRPr lang="zh-CN" altLang="en-US" sz="9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09" name="文本框 108"/>
            <p:cNvSpPr txBox="1"/>
            <p:nvPr/>
          </p:nvSpPr>
          <p:spPr>
            <a:xfrm>
              <a:off x="8261" y="4150"/>
              <a:ext cx="1920" cy="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9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尧化街道</a:t>
              </a:r>
              <a:endParaRPr lang="zh-CN" altLang="en-US" sz="9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10" name="文本框 109"/>
            <p:cNvSpPr txBox="1"/>
            <p:nvPr/>
          </p:nvSpPr>
          <p:spPr>
            <a:xfrm>
              <a:off x="10181" y="3998"/>
              <a:ext cx="1920" cy="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9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栖霞街道</a:t>
              </a:r>
              <a:endParaRPr lang="zh-CN" altLang="en-US" sz="9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11" name="文本框 110"/>
            <p:cNvSpPr txBox="1"/>
            <p:nvPr/>
          </p:nvSpPr>
          <p:spPr>
            <a:xfrm>
              <a:off x="14731" y="2220"/>
              <a:ext cx="1920" cy="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9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龙潭街道</a:t>
              </a:r>
              <a:endParaRPr lang="zh-CN" altLang="en-US" sz="9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12" name="文本框 111"/>
            <p:cNvSpPr txBox="1"/>
            <p:nvPr/>
          </p:nvSpPr>
          <p:spPr>
            <a:xfrm>
              <a:off x="11553" y="5614"/>
              <a:ext cx="1920" cy="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9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西岗街道</a:t>
              </a:r>
              <a:endParaRPr lang="zh-CN" altLang="en-US" sz="9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13" name="文本框 112"/>
            <p:cNvSpPr txBox="1"/>
            <p:nvPr/>
          </p:nvSpPr>
          <p:spPr>
            <a:xfrm>
              <a:off x="9272" y="5614"/>
              <a:ext cx="1920" cy="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9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仙林街道</a:t>
              </a:r>
              <a:endParaRPr lang="zh-CN" altLang="en-US" sz="9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14" name="文本框 113"/>
            <p:cNvSpPr txBox="1"/>
            <p:nvPr/>
          </p:nvSpPr>
          <p:spPr>
            <a:xfrm>
              <a:off x="8450" y="7078"/>
              <a:ext cx="1920" cy="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9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马群街道</a:t>
              </a:r>
              <a:endParaRPr lang="zh-CN" altLang="en-US" sz="9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459740" y="-98425"/>
            <a:ext cx="4156075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>
              <a:lnSpc>
                <a:spcPct val="110000"/>
              </a:lnSpc>
              <a:defRPr/>
            </a:pP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规划主要任务和对象</a:t>
            </a:r>
            <a:endParaRPr lang="en-US" altLang="zh-CN" sz="2800" b="1" spc="6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粗黑宋简体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9740" y="964565"/>
            <a:ext cx="533654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n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规划任务</a:t>
            </a:r>
            <a:endParaRPr lang="en-US" altLang="zh-CN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摸清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生态本底，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识别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生态问题</a:t>
            </a:r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明确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规划思路，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制定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规划目标</a:t>
            </a:r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开展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系统分析，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谋划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总体布局</a:t>
            </a:r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确定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工程项目，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探索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保障机制</a:t>
            </a:r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n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任务性质</a:t>
            </a:r>
            <a:endParaRPr lang="en-US" altLang="zh-CN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落实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生态文明建设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总体要求</a:t>
            </a:r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面向保护与修复的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统筹谋划</a:t>
            </a:r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国土空间总体规划的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专项规划</a:t>
            </a:r>
            <a:endParaRPr lang="en-US" altLang="zh-CN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n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规划范围</a:t>
            </a:r>
            <a:endParaRPr lang="en-US" altLang="zh-CN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栖霞区全部国土空间：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395.44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平方公里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n"/>
            </a:pP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619022" y="971550"/>
            <a:ext cx="2891633" cy="2312491"/>
            <a:chOff x="9956" y="2719"/>
            <a:chExt cx="7979" cy="6380"/>
          </a:xfrm>
        </p:grpSpPr>
        <p:sp>
          <p:nvSpPr>
            <p:cNvPr id="13" name="矩形 12"/>
            <p:cNvSpPr/>
            <p:nvPr/>
          </p:nvSpPr>
          <p:spPr>
            <a:xfrm>
              <a:off x="11605" y="3103"/>
              <a:ext cx="2327" cy="67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p>
              <a:pPr algn="ctr"/>
              <a:r>
                <a:rPr lang="zh-CN" altLang="en-US" sz="1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rPr>
                <a:t>生态空间</a:t>
              </a:r>
              <a:endParaRPr lang="zh-CN" altLang="en-US" sz="10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1623" y="7707"/>
              <a:ext cx="2327" cy="67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1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ea"/>
                </a:rPr>
                <a:t>城镇空间</a:t>
              </a:r>
              <a:endParaRPr lang="zh-CN" altLang="en-US" sz="10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956" y="4615"/>
              <a:ext cx="1004" cy="26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 anchor="t">
              <a:noAutofit/>
            </a:bodyPr>
            <a:p>
              <a:pPr algn="ctr"/>
              <a:r>
                <a:rPr lang="zh-CN" altLang="en-US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ea"/>
                </a:rPr>
                <a:t>主要任务</a:t>
              </a:r>
              <a:endParaRPr lang="zh-CN" alt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1623" y="5391"/>
              <a:ext cx="2327" cy="67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p>
              <a:pPr lvl="0" algn="ctr">
                <a:buClrTx/>
                <a:buSzTx/>
                <a:buFontTx/>
              </a:pPr>
              <a:r>
                <a:rPr lang="zh-CN" altLang="en-US" sz="1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ea"/>
                </a:rPr>
                <a:t>农业空间</a:t>
              </a:r>
              <a:endParaRPr lang="zh-CN" altLang="en-US" sz="10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4395" y="2719"/>
              <a:ext cx="3540" cy="67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p>
              <a:pPr algn="ctr"/>
              <a:r>
                <a:rPr lang="zh-CN" altLang="en-US" sz="1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rPr>
                <a:t>生态系统</a:t>
              </a:r>
              <a:endParaRPr lang="zh-CN" altLang="en-US" sz="10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4395" y="3565"/>
              <a:ext cx="3540" cy="67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p>
              <a:pPr algn="ctr"/>
              <a:r>
                <a:rPr lang="zh-CN" altLang="en-US" sz="1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rPr>
                <a:t>山水林田湖草各要素</a:t>
              </a:r>
              <a:endParaRPr lang="zh-CN" altLang="en-US" sz="10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4395" y="4675"/>
              <a:ext cx="3540" cy="67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p>
              <a:pPr algn="ctr"/>
              <a:r>
                <a:rPr lang="zh-CN" altLang="en-US" sz="1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rPr>
                <a:t>农田生态系统</a:t>
              </a:r>
              <a:endParaRPr lang="zh-CN" altLang="en-US" sz="10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4395" y="5391"/>
              <a:ext cx="3540" cy="67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p>
              <a:pPr algn="ctr"/>
              <a:r>
                <a:rPr lang="zh-CN" altLang="en-US" sz="1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rPr>
                <a:t>乡村建设用地</a:t>
              </a:r>
              <a:endParaRPr lang="zh-CN" altLang="en-US" sz="10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4395" y="6107"/>
              <a:ext cx="3540" cy="67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p>
              <a:pPr algn="ctr"/>
              <a:r>
                <a:rPr lang="zh-CN" altLang="en-US" sz="1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rPr>
                <a:t>人居环境整治</a:t>
              </a:r>
              <a:endParaRPr lang="zh-CN" altLang="en-US" sz="10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4395" y="6991"/>
              <a:ext cx="3540" cy="67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>
              <a:spAutoFit/>
            </a:bodyPr>
            <a:p>
              <a:pPr algn="ctr"/>
              <a:r>
                <a:rPr lang="zh-CN" altLang="en-US" sz="1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rPr>
                <a:t>蓝绿生态网络</a:t>
              </a:r>
              <a:endParaRPr lang="zh-CN" altLang="en-US" sz="10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4395" y="7707"/>
              <a:ext cx="3540" cy="67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>
              <a:spAutoFit/>
            </a:bodyPr>
            <a:p>
              <a:pPr algn="ctr"/>
              <a:r>
                <a:rPr lang="zh-CN" altLang="en-US" sz="1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rPr>
                <a:t>人居生态环境</a:t>
              </a:r>
              <a:endParaRPr lang="zh-CN" altLang="en-US" sz="10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14395" y="8423"/>
              <a:ext cx="3540" cy="67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>
              <a:spAutoFit/>
            </a:bodyPr>
            <a:p>
              <a:pPr algn="ctr"/>
              <a:r>
                <a:rPr lang="zh-CN" altLang="en-US" sz="1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</a:rPr>
                <a:t>旧城旧村旧厂矿</a:t>
              </a:r>
              <a:endParaRPr lang="zh-CN" altLang="en-US" sz="10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10925" y="3379"/>
              <a:ext cx="698" cy="4562"/>
              <a:chOff x="10925" y="3640"/>
              <a:chExt cx="698" cy="4301"/>
            </a:xfrm>
          </p:grpSpPr>
          <p:cxnSp>
            <p:nvCxnSpPr>
              <p:cNvPr id="28" name="直接连接符 27"/>
              <p:cNvCxnSpPr/>
              <p:nvPr/>
            </p:nvCxnSpPr>
            <p:spPr>
              <a:xfrm>
                <a:off x="11196" y="3644"/>
                <a:ext cx="0" cy="42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11210" y="3640"/>
                <a:ext cx="413" cy="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 flipV="1">
                <a:off x="10925" y="5836"/>
                <a:ext cx="698" cy="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11210" y="7937"/>
                <a:ext cx="413" cy="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组合 32"/>
            <p:cNvGrpSpPr/>
            <p:nvPr/>
          </p:nvGrpSpPr>
          <p:grpSpPr>
            <a:xfrm>
              <a:off x="14133" y="2885"/>
              <a:ext cx="261" cy="922"/>
              <a:chOff x="8941" y="3757"/>
              <a:chExt cx="426" cy="4297"/>
            </a:xfrm>
          </p:grpSpPr>
          <p:cxnSp>
            <p:nvCxnSpPr>
              <p:cNvPr id="34" name="直接连接符 33"/>
              <p:cNvCxnSpPr/>
              <p:nvPr/>
            </p:nvCxnSpPr>
            <p:spPr>
              <a:xfrm>
                <a:off x="8941" y="3757"/>
                <a:ext cx="0" cy="42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8941" y="3757"/>
                <a:ext cx="413" cy="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8955" y="8050"/>
                <a:ext cx="413" cy="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组合 36"/>
            <p:cNvGrpSpPr/>
            <p:nvPr/>
          </p:nvGrpSpPr>
          <p:grpSpPr>
            <a:xfrm>
              <a:off x="13932" y="4981"/>
              <a:ext cx="471" cy="1552"/>
              <a:chOff x="10859" y="3640"/>
              <a:chExt cx="790" cy="4301"/>
            </a:xfrm>
          </p:grpSpPr>
          <p:cxnSp>
            <p:nvCxnSpPr>
              <p:cNvPr id="38" name="直接连接符 37"/>
              <p:cNvCxnSpPr/>
              <p:nvPr/>
            </p:nvCxnSpPr>
            <p:spPr>
              <a:xfrm>
                <a:off x="11196" y="3644"/>
                <a:ext cx="0" cy="42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>
                <a:off x="11210" y="3640"/>
                <a:ext cx="413" cy="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>
                <a:off x="10859" y="5644"/>
                <a:ext cx="790" cy="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1210" y="7937"/>
                <a:ext cx="413" cy="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组合 47"/>
            <p:cNvGrpSpPr/>
            <p:nvPr/>
          </p:nvGrpSpPr>
          <p:grpSpPr>
            <a:xfrm>
              <a:off x="13950" y="7281"/>
              <a:ext cx="514" cy="1552"/>
              <a:chOff x="10902" y="3640"/>
              <a:chExt cx="862" cy="4301"/>
            </a:xfrm>
          </p:grpSpPr>
          <p:cxnSp>
            <p:nvCxnSpPr>
              <p:cNvPr id="52" name="直接连接符 51"/>
              <p:cNvCxnSpPr/>
              <p:nvPr/>
            </p:nvCxnSpPr>
            <p:spPr>
              <a:xfrm>
                <a:off x="11196" y="3644"/>
                <a:ext cx="0" cy="42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210" y="3640"/>
                <a:ext cx="413" cy="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 flipH="1" flipV="1">
                <a:off x="10902" y="5716"/>
                <a:ext cx="862" cy="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1210" y="7937"/>
                <a:ext cx="413" cy="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0" name="直接连接符 59"/>
            <p:cNvCxnSpPr/>
            <p:nvPr/>
          </p:nvCxnSpPr>
          <p:spPr>
            <a:xfrm flipH="1">
              <a:off x="13898" y="3379"/>
              <a:ext cx="2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文本框 116"/>
          <p:cNvSpPr txBox="1"/>
          <p:nvPr/>
        </p:nvSpPr>
        <p:spPr>
          <a:xfrm>
            <a:off x="7800340" y="1985645"/>
            <a:ext cx="228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</a:t>
            </a:r>
            <a:endParaRPr lang="en-US" altLang="zh-CN"/>
          </a:p>
        </p:txBody>
      </p:sp>
      <p:grpSp>
        <p:nvGrpSpPr>
          <p:cNvPr id="119" name="组合 118"/>
          <p:cNvGrpSpPr/>
          <p:nvPr/>
        </p:nvGrpSpPr>
        <p:grpSpPr>
          <a:xfrm>
            <a:off x="-21590" y="-8255"/>
            <a:ext cx="2085340" cy="947420"/>
            <a:chOff x="-34" y="-13"/>
            <a:chExt cx="3284" cy="1492"/>
          </a:xfrm>
        </p:grpSpPr>
        <p:sp>
          <p:nvSpPr>
            <p:cNvPr id="116" name="矩形 115"/>
            <p:cNvSpPr/>
            <p:nvPr/>
          </p:nvSpPr>
          <p:spPr>
            <a:xfrm>
              <a:off x="-34" y="-13"/>
              <a:ext cx="839" cy="1492"/>
            </a:xfrm>
            <a:prstGeom prst="rect">
              <a:avLst/>
            </a:prstGeom>
            <a:solidFill>
              <a:srgbClr val="7FA5C7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文本框 117"/>
            <p:cNvSpPr txBox="1"/>
            <p:nvPr/>
          </p:nvSpPr>
          <p:spPr>
            <a:xfrm>
              <a:off x="152" y="216"/>
              <a:ext cx="3098" cy="9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en-US" altLang="zh-CN" sz="4000" dirty="0">
                  <a:solidFill>
                    <a:schemeClr val="bg1"/>
                  </a:solidFill>
                  <a:latin typeface="Bodoni MT" panose="02070603080606020203" charset="0"/>
                  <a:ea typeface="微软雅黑" panose="020B0503020204020204" pitchFamily="34" charset="-122"/>
                  <a:cs typeface="Bodoni MT" panose="02070603080606020203" charset="0"/>
                </a:rPr>
                <a:t>1</a:t>
              </a:r>
              <a:endParaRPr lang="en-US" altLang="zh-CN" sz="4000" dirty="0">
                <a:solidFill>
                  <a:schemeClr val="bg1"/>
                </a:solidFill>
                <a:latin typeface="Bodoni MT" panose="02070603080606020203" charset="0"/>
                <a:ea typeface="微软雅黑" panose="020B0503020204020204" pitchFamily="34" charset="-122"/>
                <a:cs typeface="Bodoni MT" panose="02070603080606020203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528310"/>
            <a:ext cx="6928485" cy="3138805"/>
          </a:xfrm>
          <a:prstGeom prst="rect">
            <a:avLst/>
          </a:prstGeom>
        </p:spPr>
      </p:pic>
      <p:grpSp>
        <p:nvGrpSpPr>
          <p:cNvPr id="119" name="组合 118"/>
          <p:cNvGrpSpPr/>
          <p:nvPr/>
        </p:nvGrpSpPr>
        <p:grpSpPr>
          <a:xfrm>
            <a:off x="-21590" y="-8255"/>
            <a:ext cx="2085340" cy="947420"/>
            <a:chOff x="-34" y="-13"/>
            <a:chExt cx="3284" cy="1492"/>
          </a:xfrm>
        </p:grpSpPr>
        <p:sp>
          <p:nvSpPr>
            <p:cNvPr id="116" name="矩形 115"/>
            <p:cNvSpPr/>
            <p:nvPr/>
          </p:nvSpPr>
          <p:spPr>
            <a:xfrm>
              <a:off x="-34" y="-13"/>
              <a:ext cx="839" cy="1492"/>
            </a:xfrm>
            <a:prstGeom prst="rect">
              <a:avLst/>
            </a:prstGeom>
            <a:solidFill>
              <a:srgbClr val="7FA5C7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文本框 117"/>
            <p:cNvSpPr txBox="1"/>
            <p:nvPr/>
          </p:nvSpPr>
          <p:spPr>
            <a:xfrm>
              <a:off x="152" y="216"/>
              <a:ext cx="3098" cy="9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en-US" altLang="zh-CN" sz="4000" dirty="0">
                  <a:solidFill>
                    <a:schemeClr val="bg1"/>
                  </a:solidFill>
                  <a:latin typeface="Bodoni MT" panose="02070603080606020203" charset="0"/>
                  <a:ea typeface="微软雅黑" panose="020B0503020204020204" pitchFamily="34" charset="-122"/>
                  <a:cs typeface="Bodoni MT" panose="02070603080606020203" charset="0"/>
                </a:rPr>
                <a:t>2</a:t>
              </a:r>
              <a:endParaRPr lang="en-US" altLang="zh-CN" sz="4000" dirty="0">
                <a:solidFill>
                  <a:schemeClr val="bg1"/>
                </a:solidFill>
                <a:latin typeface="Bodoni MT" panose="02070603080606020203" charset="0"/>
                <a:ea typeface="微软雅黑" panose="020B0503020204020204" pitchFamily="34" charset="-122"/>
                <a:cs typeface="Bodoni MT" panose="02070603080606020203" charset="0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459740" y="-98425"/>
            <a:ext cx="4156075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>
              <a:lnSpc>
                <a:spcPct val="110000"/>
              </a:lnSpc>
              <a:defRPr/>
            </a:pP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现状资源</a:t>
            </a: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本底</a:t>
            </a:r>
            <a:endParaRPr lang="zh-CN" altLang="en-US" sz="2800" b="1" spc="6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7800340" y="1985645"/>
            <a:ext cx="228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1968" r="1159"/>
          <a:stretch>
            <a:fillRect/>
          </a:stretch>
        </p:blipFill>
        <p:spPr>
          <a:xfrm>
            <a:off x="151130" y="1490345"/>
            <a:ext cx="6550025" cy="33839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2570" y="1038225"/>
            <a:ext cx="3429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lvl="0" indent="-285750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n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现状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格局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2570" y="5067935"/>
            <a:ext cx="3429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n"/>
            </a:pPr>
            <a:r>
              <a:rPr lang="zh-CN" altLang="en-US" sz="1600" b="1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ea"/>
              </a:rPr>
              <a:t>自然资源本底</a:t>
            </a:r>
            <a:endParaRPr lang="zh-CN" altLang="en-US" sz="1600" b="1" dirty="0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09245" y="3969385"/>
            <a:ext cx="6287770" cy="5349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" y="1522730"/>
            <a:ext cx="6586855" cy="19380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9740" y="-98425"/>
            <a:ext cx="4156075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p>
            <a:pPr>
              <a:lnSpc>
                <a:spcPct val="110000"/>
              </a:lnSpc>
              <a:defRPr/>
            </a:pP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粗黑宋简体"/>
              </a:rPr>
              <a:t>总体要求和目标</a:t>
            </a: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粗黑宋简体"/>
              </a:rPr>
              <a:t>愿景</a:t>
            </a:r>
            <a:endParaRPr lang="zh-CN" altLang="en-US" sz="2800" b="1" spc="6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粗黑宋简体"/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-21590" y="-8255"/>
            <a:ext cx="2085340" cy="947420"/>
            <a:chOff x="-34" y="-13"/>
            <a:chExt cx="3284" cy="1492"/>
          </a:xfrm>
        </p:grpSpPr>
        <p:sp>
          <p:nvSpPr>
            <p:cNvPr id="116" name="矩形 115"/>
            <p:cNvSpPr/>
            <p:nvPr/>
          </p:nvSpPr>
          <p:spPr>
            <a:xfrm>
              <a:off x="-34" y="-13"/>
              <a:ext cx="839" cy="1492"/>
            </a:xfrm>
            <a:prstGeom prst="rect">
              <a:avLst/>
            </a:prstGeom>
            <a:solidFill>
              <a:srgbClr val="7FA5C7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文本框 117"/>
            <p:cNvSpPr txBox="1"/>
            <p:nvPr/>
          </p:nvSpPr>
          <p:spPr>
            <a:xfrm>
              <a:off x="152" y="216"/>
              <a:ext cx="3098" cy="9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en-US" altLang="zh-CN" sz="4000" dirty="0">
                  <a:solidFill>
                    <a:schemeClr val="bg1"/>
                  </a:solidFill>
                  <a:latin typeface="Bodoni MT" panose="02070603080606020203" charset="0"/>
                  <a:ea typeface="微软雅黑" panose="020B0503020204020204" pitchFamily="34" charset="-122"/>
                  <a:cs typeface="Bodoni MT" panose="02070603080606020203" charset="0"/>
                </a:rPr>
                <a:t>3</a:t>
              </a:r>
              <a:endParaRPr lang="en-US" altLang="zh-CN" sz="4000" dirty="0">
                <a:solidFill>
                  <a:schemeClr val="bg1"/>
                </a:solidFill>
                <a:latin typeface="Bodoni MT" panose="02070603080606020203" charset="0"/>
                <a:ea typeface="微软雅黑" panose="020B0503020204020204" pitchFamily="34" charset="-122"/>
                <a:cs typeface="Bodoni MT" panose="02070603080606020203" charset="0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98425" y="1395730"/>
            <a:ext cx="740410" cy="18288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2570" y="1038225"/>
            <a:ext cx="3429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n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指导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思想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9300" y="4044315"/>
            <a:ext cx="5917565" cy="493903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推进解决生态、农业、城镇空间突出生态问题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，严守生态保护红线，筑牢生态安全屏障，提供优质生态产品，提高自然资源利用效率，优化生态空间格局。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重点修复受损空间，提升生态功能，创造生态经济效益，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实现全域生产空间集约高效、生活空间宜居适度、生态空间山清水秀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通过构建全区生态保护和修复总体格局，划定生态保护和修复重点区域，布局重点任务和重大工程，完善生态保护和修复制度与管理体系，推动山水林田湖草一体化保护修复，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实现生态系统质量显著改善，生态系统稳定性全面增强，为建设美丽栖霞提供优质生态本底，建设人与自然和谐共生的现代化。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全区生态空间管控和保护力度进一步增强，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显著提升生态系统自然恢复能力，有效保护生物多样性。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just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生态系统监测、监管、评估体系更加完善，生态保护补偿和生态产品价值实现机制进一步健全。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全区生态风险得到有效管控，生态服务功能支撑高质量发展能力得到全面提升。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9880" y="3484880"/>
            <a:ext cx="3429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n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目标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愿景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1" name="TextBox 7"/>
          <p:cNvSpPr txBox="1">
            <a:spLocks noChangeArrowheads="1"/>
          </p:cNvSpPr>
          <p:nvPr/>
        </p:nvSpPr>
        <p:spPr bwMode="auto">
          <a:xfrm>
            <a:off x="459492" y="4130591"/>
            <a:ext cx="35987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473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473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473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473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defTabSz="110426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1</a:t>
            </a:r>
            <a:endParaRPr lang="en-US" altLang="zh-CN" sz="1800" b="1" i="1" dirty="0">
              <a:solidFill>
                <a:schemeClr val="tx1">
                  <a:lumMod val="85000"/>
                  <a:lumOff val="15000"/>
                </a:schemeClr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458857" y="5065311"/>
            <a:ext cx="35987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473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473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473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473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defTabSz="110426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2</a:t>
            </a:r>
            <a:endParaRPr lang="en-US" altLang="zh-CN" sz="1800" b="1" i="1" dirty="0">
              <a:solidFill>
                <a:schemeClr val="tx1">
                  <a:lumMod val="85000"/>
                  <a:lumOff val="15000"/>
                </a:schemeClr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475367" y="5700311"/>
            <a:ext cx="35987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473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473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473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473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defTabSz="110426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3</a:t>
            </a:r>
            <a:endParaRPr lang="en-US" altLang="zh-CN" sz="1800" b="1" i="1" dirty="0">
              <a:solidFill>
                <a:schemeClr val="tx1">
                  <a:lumMod val="85000"/>
                  <a:lumOff val="15000"/>
                </a:schemeClr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458222" y="7327181"/>
            <a:ext cx="35987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473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473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473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473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defTabSz="110426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4</a:t>
            </a:r>
            <a:endParaRPr lang="en-US" altLang="zh-CN" sz="1800" b="1" i="1" dirty="0">
              <a:solidFill>
                <a:schemeClr val="tx1">
                  <a:lumMod val="85000"/>
                  <a:lumOff val="15000"/>
                </a:schemeClr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478542" y="7987581"/>
            <a:ext cx="35987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473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473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473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4732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defTabSz="110426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1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5</a:t>
            </a:r>
            <a:endParaRPr lang="en-US" altLang="zh-CN" sz="1800" b="1" i="1" dirty="0">
              <a:solidFill>
                <a:schemeClr val="tx1">
                  <a:lumMod val="85000"/>
                  <a:lumOff val="15000"/>
                </a:schemeClr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9740" y="-98425"/>
            <a:ext cx="4156075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p>
            <a:pPr>
              <a:lnSpc>
                <a:spcPct val="110000"/>
              </a:lnSpc>
              <a:defRPr/>
            </a:pP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粗黑宋简体"/>
              </a:rPr>
              <a:t>总体格局和修复</a:t>
            </a: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粗黑宋简体"/>
              </a:rPr>
              <a:t>分区</a:t>
            </a:r>
            <a:endParaRPr lang="zh-CN" altLang="en-US" sz="2800" b="1" spc="6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粗黑宋简体"/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-21590" y="-8255"/>
            <a:ext cx="2085340" cy="947420"/>
            <a:chOff x="-34" y="-13"/>
            <a:chExt cx="3284" cy="1492"/>
          </a:xfrm>
        </p:grpSpPr>
        <p:sp>
          <p:nvSpPr>
            <p:cNvPr id="116" name="矩形 115"/>
            <p:cNvSpPr/>
            <p:nvPr/>
          </p:nvSpPr>
          <p:spPr>
            <a:xfrm>
              <a:off x="-34" y="-13"/>
              <a:ext cx="839" cy="1492"/>
            </a:xfrm>
            <a:prstGeom prst="rect">
              <a:avLst/>
            </a:prstGeom>
            <a:solidFill>
              <a:srgbClr val="7FA5C7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文本框 117"/>
            <p:cNvSpPr txBox="1"/>
            <p:nvPr/>
          </p:nvSpPr>
          <p:spPr>
            <a:xfrm>
              <a:off x="152" y="216"/>
              <a:ext cx="3098" cy="9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en-US" altLang="zh-CN" sz="4000" dirty="0">
                  <a:solidFill>
                    <a:schemeClr val="bg1"/>
                  </a:solidFill>
                  <a:latin typeface="Bodoni MT" panose="02070603080606020203" charset="0"/>
                  <a:ea typeface="微软雅黑" panose="020B0503020204020204" pitchFamily="34" charset="-122"/>
                  <a:cs typeface="Bodoni MT" panose="02070603080606020203" charset="0"/>
                </a:rPr>
                <a:t>4</a:t>
              </a:r>
              <a:endParaRPr lang="en-US" altLang="zh-CN" sz="4000" dirty="0">
                <a:solidFill>
                  <a:schemeClr val="bg1"/>
                </a:solidFill>
                <a:latin typeface="Bodoni MT" panose="02070603080606020203" charset="0"/>
                <a:ea typeface="微软雅黑" panose="020B0503020204020204" pitchFamily="34" charset="-122"/>
                <a:cs typeface="Bodoni MT" panose="02070603080606020203" charset="0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98425" y="1395730"/>
            <a:ext cx="740410" cy="18288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3040" y="1038225"/>
            <a:ext cx="3429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lvl="0" indent="-285750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n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构建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生态安全格局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" y="1432560"/>
            <a:ext cx="6667500" cy="30956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8425" y="1626870"/>
            <a:ext cx="2467610" cy="308610"/>
          </a:xfrm>
          <a:prstGeom prst="rect">
            <a:avLst/>
          </a:prstGeom>
        </p:spPr>
        <p:txBody>
          <a:bodyPr/>
          <a:p>
            <a:endParaRPr sz="1600"/>
          </a:p>
        </p:txBody>
      </p:sp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98425" y="5020310"/>
            <a:ext cx="6615430" cy="3534410"/>
          </a:xfrm>
          <a:prstGeom prst="rect">
            <a:avLst/>
          </a:prstGeom>
        </p:spPr>
      </p:pic>
      <p:sp>
        <p:nvSpPr>
          <p:cNvPr id="2" name="十字星 1"/>
          <p:cNvSpPr/>
          <p:nvPr/>
        </p:nvSpPr>
        <p:spPr>
          <a:xfrm>
            <a:off x="1090930" y="3329940"/>
            <a:ext cx="845820" cy="1002665"/>
          </a:xfrm>
          <a:prstGeom prst="star4">
            <a:avLst/>
          </a:prstGeom>
          <a:solidFill>
            <a:srgbClr val="D52BBD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45" y="1356360"/>
            <a:ext cx="6649085" cy="34696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9740" y="-98425"/>
            <a:ext cx="4156075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p>
            <a:pPr>
              <a:lnSpc>
                <a:spcPct val="110000"/>
              </a:lnSpc>
              <a:defRPr/>
            </a:pP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粗黑宋简体"/>
              </a:rPr>
              <a:t>总体格局和修复</a:t>
            </a: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粗黑宋简体"/>
              </a:rPr>
              <a:t>分区</a:t>
            </a:r>
            <a:endParaRPr lang="zh-CN" altLang="en-US" sz="2800" b="1" spc="6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粗黑宋简体"/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-21590" y="-8255"/>
            <a:ext cx="2085340" cy="947420"/>
            <a:chOff x="-34" y="-13"/>
            <a:chExt cx="3284" cy="1492"/>
          </a:xfrm>
        </p:grpSpPr>
        <p:sp>
          <p:nvSpPr>
            <p:cNvPr id="116" name="矩形 115"/>
            <p:cNvSpPr/>
            <p:nvPr/>
          </p:nvSpPr>
          <p:spPr>
            <a:xfrm>
              <a:off x="-34" y="-13"/>
              <a:ext cx="839" cy="1492"/>
            </a:xfrm>
            <a:prstGeom prst="rect">
              <a:avLst/>
            </a:prstGeom>
            <a:solidFill>
              <a:srgbClr val="7FA5C7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文本框 117"/>
            <p:cNvSpPr txBox="1"/>
            <p:nvPr/>
          </p:nvSpPr>
          <p:spPr>
            <a:xfrm>
              <a:off x="152" y="216"/>
              <a:ext cx="3098" cy="9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en-US" altLang="zh-CN" sz="4000" dirty="0">
                  <a:solidFill>
                    <a:schemeClr val="bg1"/>
                  </a:solidFill>
                  <a:latin typeface="Bodoni MT" panose="02070603080606020203" charset="0"/>
                  <a:ea typeface="微软雅黑" panose="020B0503020204020204" pitchFamily="34" charset="-122"/>
                  <a:cs typeface="Bodoni MT" panose="02070603080606020203" charset="0"/>
                </a:rPr>
                <a:t>4</a:t>
              </a:r>
              <a:endParaRPr lang="en-US" altLang="zh-CN" sz="4000" dirty="0">
                <a:solidFill>
                  <a:schemeClr val="bg1"/>
                </a:solidFill>
                <a:latin typeface="Bodoni MT" panose="02070603080606020203" charset="0"/>
                <a:ea typeface="微软雅黑" panose="020B0503020204020204" pitchFamily="34" charset="-122"/>
                <a:cs typeface="Bodoni MT" panose="02070603080606020203" charset="0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35255" y="1013460"/>
            <a:ext cx="3429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lvl="0" indent="-285750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n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构建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生态安全格局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" y="5293995"/>
            <a:ext cx="6605905" cy="32626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9740" y="-98425"/>
            <a:ext cx="4156075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p>
            <a:pPr>
              <a:lnSpc>
                <a:spcPct val="110000"/>
              </a:lnSpc>
              <a:defRPr/>
            </a:pP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粗黑宋简体"/>
              </a:rPr>
              <a:t>总体格局和修复</a:t>
            </a: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粗黑宋简体"/>
              </a:rPr>
              <a:t>分区</a:t>
            </a:r>
            <a:endParaRPr lang="zh-CN" altLang="en-US" sz="2800" b="1" spc="6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粗黑宋简体"/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-21590" y="-8255"/>
            <a:ext cx="2085340" cy="947420"/>
            <a:chOff x="-34" y="-13"/>
            <a:chExt cx="3284" cy="1492"/>
          </a:xfrm>
        </p:grpSpPr>
        <p:sp>
          <p:nvSpPr>
            <p:cNvPr id="116" name="矩形 115"/>
            <p:cNvSpPr/>
            <p:nvPr/>
          </p:nvSpPr>
          <p:spPr>
            <a:xfrm>
              <a:off x="-34" y="-13"/>
              <a:ext cx="839" cy="1492"/>
            </a:xfrm>
            <a:prstGeom prst="rect">
              <a:avLst/>
            </a:prstGeom>
            <a:solidFill>
              <a:srgbClr val="7FA5C7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文本框 117"/>
            <p:cNvSpPr txBox="1"/>
            <p:nvPr/>
          </p:nvSpPr>
          <p:spPr>
            <a:xfrm>
              <a:off x="152" y="216"/>
              <a:ext cx="3098" cy="9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en-US" altLang="zh-CN" sz="4000" dirty="0">
                  <a:solidFill>
                    <a:schemeClr val="bg1"/>
                  </a:solidFill>
                  <a:latin typeface="Bodoni MT" panose="02070603080606020203" charset="0"/>
                  <a:ea typeface="微软雅黑" panose="020B0503020204020204" pitchFamily="34" charset="-122"/>
                  <a:cs typeface="Bodoni MT" panose="02070603080606020203" charset="0"/>
                </a:rPr>
                <a:t>4</a:t>
              </a:r>
              <a:endParaRPr lang="en-US" altLang="zh-CN" sz="4000" dirty="0">
                <a:solidFill>
                  <a:schemeClr val="bg1"/>
                </a:solidFill>
                <a:latin typeface="Bodoni MT" panose="02070603080606020203" charset="0"/>
                <a:ea typeface="微软雅黑" panose="020B0503020204020204" pitchFamily="34" charset="-122"/>
                <a:cs typeface="Bodoni MT" panose="02070603080606020203" charset="0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98425" y="1395730"/>
            <a:ext cx="740410" cy="18288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2570" y="1038225"/>
            <a:ext cx="3429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lvl="0" indent="-285750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n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构建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生态安全格局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055" y="1597660"/>
            <a:ext cx="6497955" cy="31184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55" y="5374640"/>
            <a:ext cx="6440805" cy="33413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560"/>
          <a:stretch>
            <a:fillRect/>
          </a:stretch>
        </p:blipFill>
        <p:spPr>
          <a:xfrm>
            <a:off x="98425" y="1583055"/>
            <a:ext cx="6656705" cy="284924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9740" y="-98425"/>
            <a:ext cx="4156075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p>
            <a:pPr>
              <a:lnSpc>
                <a:spcPct val="110000"/>
              </a:lnSpc>
              <a:defRPr/>
            </a:pP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粗黑宋简体"/>
              </a:rPr>
              <a:t>总体格局和修复</a:t>
            </a:r>
            <a:r>
              <a:rPr lang="zh-CN" altLang="en-US" sz="2800" b="1" spc="6" dirty="0">
                <a:solidFill>
                  <a:srgbClr val="7FA5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粗黑宋简体"/>
              </a:rPr>
              <a:t>分区</a:t>
            </a:r>
            <a:endParaRPr lang="zh-CN" altLang="en-US" sz="2800" b="1" spc="6" dirty="0">
              <a:solidFill>
                <a:srgbClr val="7FA5C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粗黑宋简体"/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-21590" y="-8255"/>
            <a:ext cx="2085340" cy="947420"/>
            <a:chOff x="-34" y="-13"/>
            <a:chExt cx="3284" cy="1492"/>
          </a:xfrm>
        </p:grpSpPr>
        <p:sp>
          <p:nvSpPr>
            <p:cNvPr id="116" name="矩形 115"/>
            <p:cNvSpPr/>
            <p:nvPr/>
          </p:nvSpPr>
          <p:spPr>
            <a:xfrm>
              <a:off x="-34" y="-13"/>
              <a:ext cx="839" cy="1492"/>
            </a:xfrm>
            <a:prstGeom prst="rect">
              <a:avLst/>
            </a:prstGeom>
            <a:solidFill>
              <a:srgbClr val="7FA5C7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文本框 117"/>
            <p:cNvSpPr txBox="1"/>
            <p:nvPr/>
          </p:nvSpPr>
          <p:spPr>
            <a:xfrm>
              <a:off x="152" y="216"/>
              <a:ext cx="3098" cy="9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r>
                <a:rPr lang="en-US" altLang="zh-CN" sz="4000" dirty="0">
                  <a:solidFill>
                    <a:schemeClr val="bg1"/>
                  </a:solidFill>
                  <a:latin typeface="Bodoni MT" panose="02070603080606020203" charset="0"/>
                  <a:ea typeface="微软雅黑" panose="020B0503020204020204" pitchFamily="34" charset="-122"/>
                  <a:cs typeface="Bodoni MT" panose="02070603080606020203" charset="0"/>
                </a:rPr>
                <a:t>4</a:t>
              </a:r>
              <a:endParaRPr lang="en-US" altLang="zh-CN" sz="4000" dirty="0">
                <a:solidFill>
                  <a:schemeClr val="bg1"/>
                </a:solidFill>
                <a:latin typeface="Bodoni MT" panose="02070603080606020203" charset="0"/>
                <a:ea typeface="微软雅黑" panose="020B0503020204020204" pitchFamily="34" charset="-122"/>
                <a:cs typeface="Bodoni MT" panose="02070603080606020203" charset="0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42570" y="1038225"/>
            <a:ext cx="3429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lvl="0" indent="-285750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n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构建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生态安全格局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2570" y="4492625"/>
            <a:ext cx="3429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 fontAlgn="auto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n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总体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格局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41935" y="5075555"/>
            <a:ext cx="2560320" cy="4199890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生态安全保护格局结构为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“一带三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脉八廊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八核”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一带：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长江生态保护带</a:t>
            </a:r>
            <a:r>
              <a:rPr lang="zh-CN" altLang="zh-CN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三脉：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宝华山脉向西延伸脉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钟山腹地向东延伸脉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幕府山山脉向东延伸形成的生态绿脉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八廊：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绕城公路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生态廊道、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炼油厂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隔离绿廊、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绕城高速（九乡河）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生态廊道、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七乡河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生态廊道、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三江河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生态廊道、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智谷大道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生态廊道、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便民河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生态廊道、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明外郭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保护廊道构建多条生态廊道；</a:t>
            </a:r>
            <a:endParaRPr lang="zh-CN" altLang="en-US" sz="1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八核：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栖霞山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仙林湖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龙王山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生态核心、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幕府山生态公园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核心、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八卦洲湿地公园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核心、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黄天荡湿地公园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核心、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龙潭水一方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核心、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八卦洲生态农业区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核心、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桦墅生态农业区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核心、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龙潭东生态农业区</a:t>
            </a:r>
            <a:r>
              <a:rPr lang="zh-CN" altLang="en-US" sz="1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核心；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55" y="5844540"/>
            <a:ext cx="4055745" cy="295338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641.35,&quot;left&quot;:7.6,&quot;top&quot;:81.75,&quot;width&quot;:524.8}"/>
</p:tagLst>
</file>

<file path=ppt/tags/tag2.xml><?xml version="1.0" encoding="utf-8"?>
<p:tagLst xmlns:p="http://schemas.openxmlformats.org/presentationml/2006/main">
  <p:tag name="KSO_WM_DIAGRAM_VIRTUALLY_FRAME" val="{&quot;height&quot;:641.35,&quot;left&quot;:7.6,&quot;top&quot;:81.75,&quot;width&quot;:524.8}"/>
</p:tagLst>
</file>

<file path=ppt/tags/tag3.xml><?xml version="1.0" encoding="utf-8"?>
<p:tagLst xmlns:p="http://schemas.openxmlformats.org/presentationml/2006/main">
  <p:tag name="KSO_WM_DIAGRAM_VIRTUALLY_FRAME" val="{&quot;height&quot;:641.35,&quot;left&quot;:7.6,&quot;top&quot;:81.75,&quot;width&quot;:524.8}"/>
</p:tagLst>
</file>

<file path=ppt/tags/tag4.xml><?xml version="1.0" encoding="utf-8"?>
<p:tagLst xmlns:p="http://schemas.openxmlformats.org/presentationml/2006/main">
  <p:tag name="KSO_WM_DIAGRAM_VIRTUALLY_FRAME" val="{&quot;height&quot;:641.35,&quot;left&quot;:7.6,&quot;top&quot;:81.75,&quot;width&quot;:524.8}"/>
</p:tagLst>
</file>

<file path=ppt/tags/tag5.xml><?xml version="1.0" encoding="utf-8"?>
<p:tagLst xmlns:p="http://schemas.openxmlformats.org/presentationml/2006/main">
  <p:tag name="KSO_WM_DIAGRAM_VIRTUALLY_FRAME" val="{&quot;height&quot;:641.35,&quot;left&quot;:7.6,&quot;top&quot;:81.75,&quot;width&quot;:524.8}"/>
</p:tagLst>
</file>

<file path=ppt/tags/tag6.xml><?xml version="1.0" encoding="utf-8"?>
<p:tagLst xmlns:p="http://schemas.openxmlformats.org/presentationml/2006/main">
  <p:tag name="KSO_WM_DIAGRAM_VIRTUALLY_FRAME" val="{&quot;height&quot;:641.35,&quot;left&quot;:7.6,&quot;top&quot;:81.75,&quot;width&quot;:524.8}"/>
</p:tagLst>
</file>

<file path=ppt/tags/tag7.xml><?xml version="1.0" encoding="utf-8"?>
<p:tagLst xmlns:p="http://schemas.openxmlformats.org/presentationml/2006/main">
  <p:tag name="KSO_WM_DIAGRAM_VIRTUALLY_FRAME" val="{&quot;height&quot;:641.35,&quot;left&quot;:7.6,&quot;top&quot;:81.75,&quot;width&quot;:524.8}"/>
</p:tagLst>
</file>

<file path=ppt/tags/tag8.xml><?xml version="1.0" encoding="utf-8"?>
<p:tagLst xmlns:p="http://schemas.openxmlformats.org/presentationml/2006/main">
  <p:tag name="KSO_WM_DIAGRAM_VIRTUALLY_FRAME" val="{&quot;height&quot;:641.35,&quot;left&quot;:7.6,&quot;top&quot;:81.75,&quot;width&quot;:524.8}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D7574"/>
        </a:solidFill>
        <a:ln w="6350">
          <a:solidFill>
            <a:schemeClr val="bg1"/>
          </a:solidFill>
        </a:ln>
      </a:spPr>
      <a:bodyPr rtlCol="0" anchor="ctr"/>
      <a:lstStyle>
        <a:defPPr algn="ctr">
          <a:defRPr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D7574"/>
        </a:solidFill>
        <a:ln w="6350">
          <a:solidFill>
            <a:schemeClr val="bg1"/>
          </a:solidFill>
        </a:ln>
      </a:spPr>
      <a:bodyPr rtlCol="0" anchor="ctr"/>
      <a:lstStyle>
        <a:defPPr algn="ctr">
          <a:defRPr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1364</Words>
  <Application>WPS 演示</Application>
  <PresentationFormat>A4 纸张(210x297 毫米)</PresentationFormat>
  <Paragraphs>185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方正粗黑宋简体</vt:lpstr>
      <vt:lpstr>Bodoni MT</vt:lpstr>
      <vt:lpstr>Wingdings</vt:lpstr>
      <vt:lpstr>Agency FB</vt:lpstr>
      <vt:lpstr>Calibri</vt:lpstr>
      <vt:lpstr>Arial Unicode MS</vt:lpstr>
      <vt:lpstr>等线</vt:lpstr>
      <vt:lpstr>Trebuchet MS</vt:lpstr>
      <vt:lpstr>Comic Sans MS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</dc:creator>
  <cp:lastModifiedBy>我就是我，不一样的我</cp:lastModifiedBy>
  <cp:revision>264</cp:revision>
  <dcterms:created xsi:type="dcterms:W3CDTF">2022-12-04T07:21:00Z</dcterms:created>
  <dcterms:modified xsi:type="dcterms:W3CDTF">2025-09-02T06:21:18Z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CA9AB8CB688C43848B40602BB349CF85_13</vt:lpwstr>
  </property>
  <property fmtid="{D5CDD505-2E9C-101B-9397-08002B2CF9AE}" pid="3" name="KSOProductBuildVer">
    <vt:lpwstr>2052-12.1.0.22529</vt:lpwstr>
  </property>
</Properties>
</file>